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71" r:id="rId5"/>
    <p:sldId id="272" r:id="rId6"/>
    <p:sldId id="263" r:id="rId7"/>
    <p:sldId id="274" r:id="rId8"/>
    <p:sldId id="273" r:id="rId9"/>
    <p:sldId id="268" r:id="rId10"/>
    <p:sldId id="266" r:id="rId11"/>
    <p:sldId id="265" r:id="rId12"/>
    <p:sldId id="270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6" autoAdjust="0"/>
  </p:normalViewPr>
  <p:slideViewPr>
    <p:cSldViewPr snapToGrid="0" snapToObjects="1">
      <p:cViewPr varScale="1">
        <p:scale>
          <a:sx n="111" d="100"/>
          <a:sy n="111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690A-6EE8-0E4A-9A0E-FA73AEAE6477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D934C-AF2B-7847-BC7F-F862E4BE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clinical domain </a:t>
            </a:r>
            <a:r>
              <a:rPr lang="en-US" dirty="0" smtClean="0"/>
              <a:t>-activities</a:t>
            </a:r>
            <a:r>
              <a:rPr lang="en-US" baseline="0" dirty="0" smtClean="0"/>
              <a:t> </a:t>
            </a:r>
            <a:r>
              <a:rPr lang="en-US" dirty="0" smtClean="0"/>
              <a:t>associated with the health care provider-patient</a:t>
            </a:r>
            <a:r>
              <a:rPr lang="en-US" baseline="0" dirty="0" smtClean="0"/>
              <a:t> </a:t>
            </a:r>
            <a:r>
              <a:rPr lang="en-US" dirty="0" smtClean="0"/>
              <a:t>interaction, clinical encounters, diagnosis and</a:t>
            </a:r>
            <a:r>
              <a:rPr lang="en-US" baseline="0" dirty="0" smtClean="0"/>
              <a:t> </a:t>
            </a:r>
            <a:r>
              <a:rPr lang="en-US" dirty="0" smtClean="0"/>
              <a:t>treatment of illness, and medication. </a:t>
            </a:r>
            <a:r>
              <a:rPr lang="en-US" i="1" dirty="0" smtClean="0"/>
              <a:t>filling out a patient</a:t>
            </a:r>
            <a:r>
              <a:rPr lang="en-US" i="1" baseline="0" dirty="0" smtClean="0"/>
              <a:t> </a:t>
            </a:r>
            <a:r>
              <a:rPr lang="en-US" i="1" dirty="0" smtClean="0"/>
              <a:t>information form for an office visit</a:t>
            </a:r>
            <a:r>
              <a:rPr lang="en-US" dirty="0" smtClean="0"/>
              <a:t>, understanding</a:t>
            </a:r>
            <a:r>
              <a:rPr lang="en-US" baseline="0" dirty="0" smtClean="0"/>
              <a:t> </a:t>
            </a:r>
            <a:r>
              <a:rPr lang="en-US" i="1" dirty="0" smtClean="0"/>
              <a:t>dosing instructions </a:t>
            </a:r>
            <a:r>
              <a:rPr lang="en-US" dirty="0" smtClean="0"/>
              <a:t>for medication, and following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i="1" dirty="0" smtClean="0"/>
              <a:t>health care provider’s recommendation</a:t>
            </a:r>
            <a:r>
              <a:rPr lang="en-US" i="1" baseline="0" dirty="0" smtClean="0"/>
              <a:t> </a:t>
            </a:r>
            <a:r>
              <a:rPr lang="en-US" i="1" dirty="0" smtClean="0"/>
              <a:t>for a diagnostic test</a:t>
            </a:r>
            <a:r>
              <a:rPr lang="en-US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■  </a:t>
            </a:r>
            <a:r>
              <a:rPr lang="en-US" b="1" dirty="0" smtClean="0"/>
              <a:t>prevention</a:t>
            </a:r>
            <a:r>
              <a:rPr lang="en-US" dirty="0" smtClean="0"/>
              <a:t> domain encompasses those activities</a:t>
            </a:r>
            <a:r>
              <a:rPr lang="en-US" baseline="0" dirty="0" smtClean="0"/>
              <a:t> </a:t>
            </a:r>
            <a:r>
              <a:rPr lang="en-US" dirty="0" smtClean="0"/>
              <a:t>associated with maintaining and improving health, preventing disease, intervening early in</a:t>
            </a:r>
            <a:r>
              <a:rPr lang="en-US" baseline="0" dirty="0" smtClean="0"/>
              <a:t> </a:t>
            </a:r>
            <a:r>
              <a:rPr lang="en-US" dirty="0" smtClean="0"/>
              <a:t>emerging health problems, and engaging in </a:t>
            </a:r>
            <a:r>
              <a:rPr lang="en-US" dirty="0" err="1" smtClean="0"/>
              <a:t>selfcare</a:t>
            </a:r>
            <a:r>
              <a:rPr lang="en-US" baseline="0" dirty="0" smtClean="0"/>
              <a:t> </a:t>
            </a:r>
            <a:r>
              <a:rPr lang="en-US" dirty="0" smtClean="0"/>
              <a:t>and self-management of illness. Examples</a:t>
            </a:r>
            <a:r>
              <a:rPr lang="en-US" baseline="0" dirty="0" smtClean="0"/>
              <a:t> </a:t>
            </a:r>
            <a:r>
              <a:rPr lang="en-US" dirty="0" smtClean="0"/>
              <a:t>are following guidelines for age-appropriate</a:t>
            </a:r>
            <a:r>
              <a:rPr lang="en-US" baseline="0" dirty="0" smtClean="0"/>
              <a:t> </a:t>
            </a:r>
            <a:r>
              <a:rPr lang="en-US" dirty="0" smtClean="0"/>
              <a:t>preventive health services</a:t>
            </a:r>
            <a:r>
              <a:rPr lang="en-US" i="1" dirty="0" smtClean="0"/>
              <a:t>, identifying signs and</a:t>
            </a:r>
            <a:r>
              <a:rPr lang="en-US" i="1" baseline="0" dirty="0" smtClean="0"/>
              <a:t> </a:t>
            </a:r>
            <a:r>
              <a:rPr lang="en-US" i="1" dirty="0" smtClean="0"/>
              <a:t>symptoms of health problems that should be</a:t>
            </a:r>
            <a:r>
              <a:rPr lang="en-US" i="1" baseline="0" dirty="0" smtClean="0"/>
              <a:t> </a:t>
            </a:r>
            <a:r>
              <a:rPr lang="en-US" i="1" dirty="0" smtClean="0"/>
              <a:t>addressed with a health professional</a:t>
            </a:r>
            <a:r>
              <a:rPr lang="en-US" dirty="0" smtClean="0"/>
              <a:t>, and understanding</a:t>
            </a:r>
            <a:r>
              <a:rPr lang="en-US" baseline="0" dirty="0" smtClean="0"/>
              <a:t> </a:t>
            </a:r>
            <a:r>
              <a:rPr lang="en-US" dirty="0" smtClean="0"/>
              <a:t>how eating and exercise habits decrease</a:t>
            </a:r>
            <a:r>
              <a:rPr lang="en-US" baseline="0" dirty="0" smtClean="0"/>
              <a:t> </a:t>
            </a:r>
            <a:r>
              <a:rPr lang="en-US" dirty="0" smtClean="0"/>
              <a:t>risks for developing serious illness.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■ The </a:t>
            </a:r>
            <a:r>
              <a:rPr lang="en-US" b="1" dirty="0" smtClean="0"/>
              <a:t>navigation of the health care system </a:t>
            </a:r>
            <a:r>
              <a:rPr lang="en-US" dirty="0" smtClean="0"/>
              <a:t>domain</a:t>
            </a:r>
            <a:r>
              <a:rPr lang="en-US" baseline="0" dirty="0" smtClean="0"/>
              <a:t> </a:t>
            </a:r>
            <a:r>
              <a:rPr lang="en-US" dirty="0" smtClean="0"/>
              <a:t>encompasses those activities related to understanding</a:t>
            </a:r>
            <a:r>
              <a:rPr lang="en-US" baseline="0" dirty="0" smtClean="0"/>
              <a:t> </a:t>
            </a:r>
            <a:r>
              <a:rPr lang="en-US" i="1" dirty="0" smtClean="0"/>
              <a:t>how the health care system works and</a:t>
            </a:r>
            <a:r>
              <a:rPr lang="en-US" i="1" baseline="0" dirty="0" smtClean="0"/>
              <a:t> </a:t>
            </a:r>
            <a:r>
              <a:rPr lang="en-US" i="1" dirty="0" smtClean="0"/>
              <a:t>individual rights and responsibilities</a:t>
            </a:r>
            <a:r>
              <a:rPr lang="en-US" dirty="0" smtClean="0"/>
              <a:t>. Examples</a:t>
            </a:r>
            <a:r>
              <a:rPr lang="en-US" baseline="0" dirty="0" smtClean="0"/>
              <a:t> </a:t>
            </a:r>
            <a:r>
              <a:rPr lang="en-US" dirty="0" smtClean="0"/>
              <a:t>are understanding what a health insurance plan</a:t>
            </a:r>
            <a:r>
              <a:rPr lang="en-US" baseline="0" dirty="0" smtClean="0"/>
              <a:t> </a:t>
            </a:r>
            <a:r>
              <a:rPr lang="en-US" dirty="0" smtClean="0"/>
              <a:t>will and will not pay for, determining eligibility</a:t>
            </a:r>
            <a:r>
              <a:rPr lang="en-US" baseline="0" dirty="0" smtClean="0"/>
              <a:t> </a:t>
            </a:r>
            <a:r>
              <a:rPr lang="en-US" dirty="0" smtClean="0"/>
              <a:t>for public insurance or assistance programs,</a:t>
            </a:r>
            <a:r>
              <a:rPr lang="en-US" baseline="0" dirty="0" smtClean="0"/>
              <a:t> </a:t>
            </a:r>
            <a:r>
              <a:rPr lang="en-US" dirty="0" smtClean="0"/>
              <a:t>and being able to give informed consent for a</a:t>
            </a:r>
            <a:r>
              <a:rPr lang="en-US" baseline="0" dirty="0" smtClean="0"/>
              <a:t> </a:t>
            </a:r>
            <a:r>
              <a:rPr lang="en-US" dirty="0" smtClean="0"/>
              <a:t>health care service. (HHS, 2003, p. 37)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34C-AF2B-7847-BC7F-F862E4BEB2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Adherence involves two</a:t>
            </a:r>
            <a:r>
              <a:rPr lang="en-US" baseline="0" dirty="0" smtClean="0"/>
              <a:t> </a:t>
            </a:r>
            <a:r>
              <a:rPr lang="en-US" dirty="0" smtClean="0"/>
              <a:t>steps: accepting the message as something the person should</a:t>
            </a:r>
            <a:r>
              <a:rPr lang="en-US" baseline="0" dirty="0" smtClean="0"/>
              <a:t> </a:t>
            </a:r>
            <a:r>
              <a:rPr lang="en-US" dirty="0" smtClean="0"/>
              <a:t>act on and then actually carrying out the recommended</a:t>
            </a:r>
            <a:r>
              <a:rPr lang="en-US" baseline="0" dirty="0" smtClean="0"/>
              <a:t> </a:t>
            </a:r>
            <a:r>
              <a:rPr lang="en-US" dirty="0" smtClean="0"/>
              <a:t>actions.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Delp</a:t>
            </a:r>
            <a:r>
              <a:rPr lang="en-US" baseline="0" dirty="0" smtClean="0"/>
              <a:t> </a:t>
            </a:r>
            <a:r>
              <a:rPr lang="en-US" dirty="0" smtClean="0"/>
              <a:t>and Jones study, where 234 emergency room patients were</a:t>
            </a:r>
            <a:r>
              <a:rPr lang="en-US" baseline="0" dirty="0" smtClean="0"/>
              <a:t> </a:t>
            </a:r>
            <a:r>
              <a:rPr lang="en-US" dirty="0" smtClean="0"/>
              <a:t>given written instructions with and without pictures for</a:t>
            </a:r>
            <a:r>
              <a:rPr lang="en-US" baseline="0" dirty="0" smtClean="0"/>
              <a:t> </a:t>
            </a:r>
            <a:r>
              <a:rPr lang="en-US" dirty="0" smtClean="0"/>
              <a:t>managing lacerations, found that, not only were instructions</a:t>
            </a:r>
            <a:r>
              <a:rPr lang="en-US" baseline="0" dirty="0" smtClean="0"/>
              <a:t> </a:t>
            </a:r>
            <a:r>
              <a:rPr lang="en-US" dirty="0" smtClean="0"/>
              <a:t>with pictures more likely to be read and remembered, they</a:t>
            </a:r>
            <a:r>
              <a:rPr lang="en-US" baseline="0" dirty="0" smtClean="0"/>
              <a:t> </a:t>
            </a:r>
            <a:r>
              <a:rPr lang="en-US" dirty="0" smtClean="0"/>
              <a:t>also found that people who received the illustrated instructions</a:t>
            </a:r>
            <a:r>
              <a:rPr lang="en-US" baseline="0" dirty="0" smtClean="0"/>
              <a:t> </a:t>
            </a:r>
            <a:r>
              <a:rPr lang="en-US" dirty="0" smtClean="0"/>
              <a:t>were more likely to do what was recommended in the</a:t>
            </a:r>
            <a:r>
              <a:rPr lang="en-US" baseline="0" dirty="0" smtClean="0"/>
              <a:t> </a:t>
            </a:r>
            <a:r>
              <a:rPr lang="en-US" dirty="0" smtClean="0"/>
              <a:t>instructions (77% versus 54%.)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Subjects were interviewed by phone three days later and</a:t>
            </a:r>
            <a:r>
              <a:rPr lang="en-US" baseline="0" dirty="0" smtClean="0"/>
              <a:t> </a:t>
            </a:r>
            <a:r>
              <a:rPr lang="en-US" dirty="0" smtClean="0"/>
              <a:t>asked if they had read the instructions (attention). If they</a:t>
            </a:r>
            <a:r>
              <a:rPr lang="en-US" baseline="0" dirty="0" smtClean="0"/>
              <a:t> </a:t>
            </a:r>
            <a:r>
              <a:rPr lang="en-US" dirty="0" smtClean="0"/>
              <a:t>had, they were asked a series of questions about information</a:t>
            </a:r>
            <a:r>
              <a:rPr lang="en-US" baseline="0" dirty="0" smtClean="0"/>
              <a:t> </a:t>
            </a:r>
            <a:r>
              <a:rPr lang="en-US" dirty="0" smtClean="0"/>
              <a:t>in the handout (recall) and also about what they had done to</a:t>
            </a:r>
            <a:r>
              <a:rPr lang="en-US" baseline="0" dirty="0" smtClean="0"/>
              <a:t> </a:t>
            </a:r>
            <a:r>
              <a:rPr lang="en-US" dirty="0" smtClean="0"/>
              <a:t>care for their wounds (adherence).</a:t>
            </a:r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34C-AF2B-7847-BC7F-F862E4BEB2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community based safe motherhood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maternal health care in antenatal, delivery and postnatal</a:t>
            </a:r>
            <a:r>
              <a:rPr lang="en-US" baseline="0" dirty="0" smtClean="0"/>
              <a:t> </a:t>
            </a:r>
            <a:r>
              <a:rPr lang="en-US" dirty="0" smtClean="0"/>
              <a:t>period including breastfeeding and family planning.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pictorial handbook developed in Pa-</a:t>
            </a:r>
            <a:r>
              <a:rPr lang="en-US" dirty="0" err="1" smtClean="0"/>
              <a:t>Oh’s</a:t>
            </a:r>
            <a:r>
              <a:rPr lang="en-US" baseline="0" dirty="0" smtClean="0"/>
              <a:t> </a:t>
            </a:r>
            <a:r>
              <a:rPr lang="en-US" dirty="0" smtClean="0"/>
              <a:t>social and cultural context.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Pre-post surveys taken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3-day</a:t>
            </a:r>
            <a:r>
              <a:rPr lang="en-US" baseline="0" dirty="0" smtClean="0"/>
              <a:t> session held in women’s homes, village leaders’ homes or village health volunteers’ homes every week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Health communication increased with pictures ,especially with low literacy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Health knowledge is key to understand rights and health status in order to seek appropriate health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34C-AF2B-7847-BC7F-F862E4BEB2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8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Cohort</a:t>
            </a:r>
            <a:r>
              <a:rPr lang="en-US" baseline="0" dirty="0" smtClean="0"/>
              <a:t> given PC kits that included information about 5 dangers of pregnancy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1. Ante Partum Hemorrhage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2. Pre-</a:t>
            </a:r>
            <a:r>
              <a:rPr lang="en-US" baseline="0" dirty="0" err="1" smtClean="0"/>
              <a:t>Eclamptic</a:t>
            </a:r>
            <a:r>
              <a:rPr lang="en-US" baseline="0" dirty="0" smtClean="0"/>
              <a:t> Toxemia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3. Prolonged Labor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4. Mal-Presentation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5. Post Partum Hemorrhage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At each prenatal</a:t>
            </a:r>
            <a:r>
              <a:rPr lang="en-US" baseline="0" dirty="0" smtClean="0"/>
              <a:t> visit, nurse shows woman 5 signs of pregnancy and asked to explain. When do not understand, nurse explains it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Remember previous reading of training of BA and realized they were </a:t>
            </a:r>
            <a:r>
              <a:rPr lang="en-US" baseline="0" dirty="0" err="1" smtClean="0"/>
              <a:t>illeteriate</a:t>
            </a:r>
            <a:r>
              <a:rPr lang="en-US" baseline="0" dirty="0" smtClean="0"/>
              <a:t>? Then used song and dance?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D934C-AF2B-7847-BC7F-F862E4BEB2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pring-nutrition.org/publications/training-materials/nigeria-community-and-facility-infant-and-young-child-feed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/>
              <a:t>母乳喂养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7300" dirty="0" smtClean="0"/>
              <a:t>麥仲明</a:t>
            </a:r>
          </a:p>
          <a:p>
            <a:r>
              <a:rPr lang="en-US" altLang="zh-CN" sz="4000" dirty="0" smtClean="0"/>
              <a:t>11</a:t>
            </a:r>
            <a:r>
              <a:rPr lang="zh-CN" altLang="en-US" sz="4000" dirty="0" smtClean="0"/>
              <a:t>月</a:t>
            </a:r>
            <a:r>
              <a:rPr lang="en-US" altLang="zh-CN" sz="4000" dirty="0" smtClean="0"/>
              <a:t>8</a:t>
            </a:r>
            <a:r>
              <a:rPr lang="zh-CN" altLang="en-US" sz="4000" dirty="0" smtClean="0"/>
              <a:t>日</a:t>
            </a:r>
            <a:r>
              <a:rPr lang="en-US" altLang="zh-CN" sz="4000" dirty="0" smtClean="0"/>
              <a:t>2014</a:t>
            </a:r>
            <a:r>
              <a:rPr lang="zh-CN" altLang="en-US" sz="4000" dirty="0" smtClean="0"/>
              <a:t>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4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 Teachings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at the beginning of the presentation, how difficult it was to understand without pictures…</a:t>
            </a:r>
          </a:p>
          <a:p>
            <a:r>
              <a:rPr lang="en-US" dirty="0" smtClean="0"/>
              <a:t>Studies show pictures, especially in health teaching, enhance ability to recall</a:t>
            </a:r>
            <a:r>
              <a:rPr lang="en-US" dirty="0"/>
              <a:t> </a:t>
            </a:r>
            <a:r>
              <a:rPr lang="en-US" dirty="0" smtClean="0"/>
              <a:t>and understand information. Also, increases adherence to methods shown. </a:t>
            </a:r>
          </a:p>
          <a:p>
            <a:r>
              <a:rPr lang="en-US" dirty="0">
                <a:hlinkClick r:id="rId3"/>
              </a:rPr>
              <a:t>http://www.spring-nutrition.org/publications/training-materials/nigeria-community-and-facility-infant-and-young-child-</a:t>
            </a:r>
            <a:r>
              <a:rPr lang="en-US" dirty="0" smtClean="0">
                <a:hlinkClick r:id="rId3"/>
              </a:rPr>
              <a:t>feeding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37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/>
              <a:t>Pa-Oh ethnic group, Myanmar</a:t>
            </a:r>
          </a:p>
        </p:txBody>
      </p:sp>
      <p:pic>
        <p:nvPicPr>
          <p:cNvPr id="4" name="Content Placeholder 3" descr="Health Project Ethnic Grou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26" r="-65726"/>
          <a:stretch>
            <a:fillRect/>
          </a:stretch>
        </p:blipFill>
        <p:spPr>
          <a:xfrm>
            <a:off x="-1710462" y="160020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4295369" y="1600201"/>
            <a:ext cx="459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Community Based Safe Motherhood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5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, Bangladesh</a:t>
            </a:r>
          </a:p>
          <a:p>
            <a:pPr lvl="1"/>
            <a:r>
              <a:rPr lang="en-US" dirty="0" smtClean="0"/>
              <a:t>3 year research, from 2003-2006</a:t>
            </a:r>
          </a:p>
          <a:p>
            <a:pPr lvl="1"/>
            <a:r>
              <a:rPr lang="en-US" dirty="0" smtClean="0"/>
              <a:t>increase of </a:t>
            </a:r>
            <a:r>
              <a:rPr lang="en-US" dirty="0"/>
              <a:t>8.9% to 34.2% between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(</a:t>
            </a:r>
            <a:r>
              <a:rPr lang="en-US" dirty="0"/>
              <a:t>or successive) antenatal </a:t>
            </a:r>
            <a:r>
              <a:rPr lang="en-US" dirty="0" smtClean="0"/>
              <a:t>visits when using PC</a:t>
            </a:r>
          </a:p>
          <a:p>
            <a:pPr lvl="1"/>
            <a:r>
              <a:rPr lang="en-US" dirty="0" smtClean="0"/>
              <a:t>13% increase in delivering in a facility</a:t>
            </a:r>
          </a:p>
          <a:p>
            <a:r>
              <a:rPr lang="en-US" dirty="0" smtClean="0"/>
              <a:t>Training of Birth Attendants</a:t>
            </a:r>
          </a:p>
          <a:p>
            <a:pPr lvl="1"/>
            <a:r>
              <a:rPr lang="en-US" dirty="0" smtClean="0"/>
              <a:t>7 month long course</a:t>
            </a:r>
          </a:p>
          <a:p>
            <a:pPr lvl="1"/>
            <a:r>
              <a:rPr lang="en-US" dirty="0" smtClean="0"/>
              <a:t>Maintains a standard minimum of information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2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Pictorials</a:t>
            </a:r>
          </a:p>
          <a:p>
            <a:pPr lvl="1"/>
            <a:r>
              <a:rPr lang="en-US" dirty="0" smtClean="0"/>
              <a:t>Culture specific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6 at 10.43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6" r="-3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27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Pictorials</a:t>
            </a:r>
          </a:p>
          <a:p>
            <a:pPr lvl="1"/>
            <a:r>
              <a:rPr lang="en-US" dirty="0" smtClean="0"/>
              <a:t>Culture specific</a:t>
            </a:r>
          </a:p>
          <a:p>
            <a:pPr lvl="1"/>
            <a:endParaRPr lang="en-US" dirty="0"/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immigrants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什么是母乳喂养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母乳喂养</a:t>
            </a:r>
            <a:r>
              <a:rPr lang="en-US" altLang="zh-TW" dirty="0" smtClean="0"/>
              <a:t>: </a:t>
            </a:r>
            <a:r>
              <a:rPr lang="zh-TW" altLang="en-US" dirty="0" smtClean="0"/>
              <a:t>用母亲</a:t>
            </a:r>
            <a:r>
              <a:rPr lang="zh-TW" altLang="en-US" dirty="0"/>
              <a:t>的奶水喂养自己孩子的方式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母乳喂养</a:t>
            </a:r>
            <a:r>
              <a:rPr lang="zh-CN" altLang="en-US" dirty="0" smtClean="0"/>
              <a:t>还有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 lvl="1"/>
            <a:r>
              <a:rPr lang="zh-TW" altLang="en-US" dirty="0" smtClean="0"/>
              <a:t>蛋白质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脂肪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钙和铁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即维生素等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是婴儿生长发育的最佳选择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母乳喂养正确方法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放松自己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坐着或躺着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让孩子靠近妈妈，</a:t>
            </a:r>
            <a:r>
              <a:rPr lang="en-US" altLang="zh-TW" dirty="0" smtClean="0"/>
              <a:t> </a:t>
            </a:r>
            <a:r>
              <a:rPr lang="zh-TW" altLang="en-US" dirty="0" smtClean="0"/>
              <a:t>鼻子正对着乳头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孩子身体成一直线，</a:t>
            </a:r>
            <a:r>
              <a:rPr lang="zh-TW" altLang="en-US" dirty="0"/>
              <a:t>孩子</a:t>
            </a:r>
            <a:r>
              <a:rPr lang="zh-TW" altLang="en-US" dirty="0" smtClean="0"/>
              <a:t>的肚子贴着妈妈</a:t>
            </a:r>
            <a:r>
              <a:rPr lang="zh-TW" altLang="en-US" dirty="0"/>
              <a:t>的肚子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让孩子</a:t>
            </a:r>
            <a:r>
              <a:rPr lang="zh-CHT" altLang="en-US" dirty="0" smtClean="0"/>
              <a:t>靠</a:t>
            </a:r>
            <a:r>
              <a:rPr lang="zh-CHT" altLang="en-US" dirty="0"/>
              <a:t>近乳房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6 at 10.43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6" r="-3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1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6 at 10.43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81" b="-7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306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3760"/>
            <a:ext cx="8042276" cy="585385"/>
          </a:xfrm>
        </p:spPr>
        <p:txBody>
          <a:bodyPr/>
          <a:lstStyle/>
          <a:p>
            <a:r>
              <a:rPr lang="zh-TW" altLang="en-US" dirty="0"/>
              <a:t>母乳喂养正确方法</a:t>
            </a:r>
            <a:endParaRPr lang="en-US" dirty="0"/>
          </a:p>
        </p:txBody>
      </p:sp>
      <p:pic>
        <p:nvPicPr>
          <p:cNvPr id="6" name="Picture 5" descr="Screen Shot 2014-12-05 at 9.5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68" y="1040199"/>
            <a:ext cx="3898012" cy="1699789"/>
          </a:xfrm>
          <a:prstGeom prst="rect">
            <a:avLst/>
          </a:prstGeom>
        </p:spPr>
      </p:pic>
      <p:pic>
        <p:nvPicPr>
          <p:cNvPr id="11" name="Picture 10" descr="Screen Shot 2014-12-05 at 10.1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5" y="2833373"/>
            <a:ext cx="5979949" cy="1702696"/>
          </a:xfrm>
          <a:prstGeom prst="rect">
            <a:avLst/>
          </a:prstGeom>
        </p:spPr>
      </p:pic>
      <p:pic>
        <p:nvPicPr>
          <p:cNvPr id="12" name="Picture 11" descr="Screen Shot 2014-12-05 at 10.18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01" y="4626990"/>
            <a:ext cx="6210031" cy="16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正确喂养姿势</a:t>
            </a:r>
            <a:endParaRPr lang="en-US" dirty="0"/>
          </a:p>
        </p:txBody>
      </p:sp>
      <p:pic>
        <p:nvPicPr>
          <p:cNvPr id="4" name="Content Placeholder 3" descr="Screen Shot 2014-12-06 at 10.44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6" r="-10086"/>
          <a:stretch>
            <a:fillRect/>
          </a:stretch>
        </p:blipFill>
        <p:spPr>
          <a:xfrm>
            <a:off x="114407" y="1444532"/>
            <a:ext cx="9113048" cy="4921693"/>
          </a:xfrm>
        </p:spPr>
      </p:pic>
    </p:spTree>
    <p:extLst>
      <p:ext uri="{BB962C8B-B14F-4D97-AF65-F5344CB8AC3E}">
        <p14:creationId xmlns:p14="http://schemas.microsoft.com/office/powerpoint/2010/main" val="12708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母乳喂养需要喂水吗</a:t>
            </a:r>
            <a:endParaRPr lang="en-US" dirty="0"/>
          </a:p>
        </p:txBody>
      </p:sp>
      <p:pic>
        <p:nvPicPr>
          <p:cNvPr id="4" name="Content Placeholder 3" descr="Screen Shot 2014-12-06 at 10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-159"/>
          <a:stretch>
            <a:fillRect/>
          </a:stretch>
        </p:blipFill>
        <p:spPr>
          <a:xfrm>
            <a:off x="640801" y="160020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151311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“Health literacy” encompasses?</a:t>
            </a:r>
          </a:p>
          <a:p>
            <a:r>
              <a:rPr lang="en-US" dirty="0" smtClean="0"/>
              <a:t>“58</a:t>
            </a:r>
            <a:r>
              <a:rPr lang="en-US" dirty="0"/>
              <a:t>% of Black and 66% of Hispanic adults exhibited “basic” or “below basic” health literacy compared to only 28% of white </a:t>
            </a:r>
            <a:r>
              <a:rPr lang="en-US" dirty="0" smtClean="0"/>
              <a:t>adults”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4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2458</TotalTime>
  <Words>778</Words>
  <Application>Microsoft Macintosh PowerPoint</Application>
  <PresentationFormat>On-screen Show (4:3)</PresentationFormat>
  <Paragraphs>73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母乳喂养</vt:lpstr>
      <vt:lpstr>什么是母乳喂养</vt:lpstr>
      <vt:lpstr>母乳喂养正确方法</vt:lpstr>
      <vt:lpstr>PowerPoint Presentation</vt:lpstr>
      <vt:lpstr>PowerPoint Presentation</vt:lpstr>
      <vt:lpstr>母乳喂养正确方法</vt:lpstr>
      <vt:lpstr>正确喂养姿势</vt:lpstr>
      <vt:lpstr>母乳喂养需要喂水吗</vt:lpstr>
      <vt:lpstr>Health Literacy</vt:lpstr>
      <vt:lpstr>Pictorial Teachings </vt:lpstr>
      <vt:lpstr>Pa-Oh ethnic group, Myanmar</vt:lpstr>
      <vt:lpstr>Pictorial Teaching</vt:lpstr>
      <vt:lpstr>Where do we go from here?</vt:lpstr>
      <vt:lpstr>PowerPoint Presentation</vt:lpstr>
      <vt:lpstr>Where do we go from here?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Mak </dc:creator>
  <cp:lastModifiedBy>Josephine Mak </cp:lastModifiedBy>
  <cp:revision>35</cp:revision>
  <dcterms:created xsi:type="dcterms:W3CDTF">2014-12-05T20:13:28Z</dcterms:created>
  <dcterms:modified xsi:type="dcterms:W3CDTF">2014-12-08T20:43:07Z</dcterms:modified>
</cp:coreProperties>
</file>