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6" r:id="rId2"/>
    <p:sldId id="331" r:id="rId3"/>
    <p:sldId id="257" r:id="rId4"/>
    <p:sldId id="258" r:id="rId5"/>
    <p:sldId id="259" r:id="rId6"/>
    <p:sldId id="260" r:id="rId7"/>
    <p:sldId id="262" r:id="rId8"/>
    <p:sldId id="295" r:id="rId9"/>
    <p:sldId id="267" r:id="rId10"/>
    <p:sldId id="269" r:id="rId11"/>
    <p:sldId id="268" r:id="rId12"/>
    <p:sldId id="279" r:id="rId13"/>
    <p:sldId id="324" r:id="rId14"/>
    <p:sldId id="281" r:id="rId15"/>
    <p:sldId id="280" r:id="rId16"/>
    <p:sldId id="284" r:id="rId17"/>
    <p:sldId id="278" r:id="rId18"/>
    <p:sldId id="270" r:id="rId19"/>
    <p:sldId id="272" r:id="rId20"/>
    <p:sldId id="273" r:id="rId21"/>
    <p:sldId id="323" r:id="rId22"/>
    <p:sldId id="283" r:id="rId23"/>
    <p:sldId id="318" r:id="rId24"/>
    <p:sldId id="299" r:id="rId25"/>
    <p:sldId id="298" r:id="rId26"/>
    <p:sldId id="326" r:id="rId27"/>
    <p:sldId id="327" r:id="rId28"/>
    <p:sldId id="264" r:id="rId29"/>
    <p:sldId id="287" r:id="rId30"/>
    <p:sldId id="288" r:id="rId31"/>
    <p:sldId id="289" r:id="rId32"/>
    <p:sldId id="290" r:id="rId33"/>
    <p:sldId id="291" r:id="rId34"/>
    <p:sldId id="293" r:id="rId35"/>
    <p:sldId id="301" r:id="rId36"/>
    <p:sldId id="325" r:id="rId37"/>
    <p:sldId id="310" r:id="rId38"/>
    <p:sldId id="313" r:id="rId39"/>
    <p:sldId id="315" r:id="rId40"/>
    <p:sldId id="320" r:id="rId41"/>
    <p:sldId id="304" r:id="rId42"/>
    <p:sldId id="29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4" d="100"/>
          <a:sy n="134" d="100"/>
        </p:scale>
        <p:origin x="-120" y="-4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FD2EBC-AC46-FA4F-859A-E70A372B206A}" type="datetimeFigureOut">
              <a:rPr lang="en-US" smtClean="0"/>
              <a:t>3/2/19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B0D224E-CB0F-BC4E-AA87-E20227328636}" type="slidenum">
              <a:rPr lang="en-US" smtClean="0"/>
              <a:t>‹#›</a:t>
            </a:fld>
            <a:endParaRPr lang="en-US"/>
          </a:p>
        </p:txBody>
      </p:sp>
    </p:spTree>
    <p:extLst>
      <p:ext uri="{BB962C8B-B14F-4D97-AF65-F5344CB8AC3E}">
        <p14:creationId xmlns:p14="http://schemas.microsoft.com/office/powerpoint/2010/main" val="1495405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236030-D006-F140-8CA0-D1AC0C14A267}" type="datetimeFigureOut">
              <a:rPr lang="en-US" smtClean="0"/>
              <a:t>3/2/19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E778B4-452F-FB47-B674-379457CBDE39}" type="slidenum">
              <a:rPr lang="en-US" smtClean="0"/>
              <a:t>‹#›</a:t>
            </a:fld>
            <a:endParaRPr lang="en-US"/>
          </a:p>
        </p:txBody>
      </p:sp>
    </p:spTree>
    <p:extLst>
      <p:ext uri="{BB962C8B-B14F-4D97-AF65-F5344CB8AC3E}">
        <p14:creationId xmlns:p14="http://schemas.microsoft.com/office/powerpoint/2010/main" val="15691611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E778B4-452F-FB47-B674-379457CBDE39}" type="slidenum">
              <a:rPr lang="en-US" smtClean="0"/>
              <a:t>3</a:t>
            </a:fld>
            <a:endParaRPr lang="en-US"/>
          </a:p>
        </p:txBody>
      </p:sp>
    </p:spTree>
    <p:extLst>
      <p:ext uri="{BB962C8B-B14F-4D97-AF65-F5344CB8AC3E}">
        <p14:creationId xmlns:p14="http://schemas.microsoft.com/office/powerpoint/2010/main" val="378108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88952CB-7FE3-AF4E-8085-97A95F1D39E1}" type="datetimeFigureOut">
              <a:rPr lang="en-US" smtClean="0"/>
              <a:t>3/2/19</a:t>
            </a:fld>
            <a:endParaRPr lang="en-US"/>
          </a:p>
        </p:txBody>
      </p:sp>
      <p:sp>
        <p:nvSpPr>
          <p:cNvPr id="8" name="Slide Number Placeholder 7"/>
          <p:cNvSpPr>
            <a:spLocks noGrp="1"/>
          </p:cNvSpPr>
          <p:nvPr>
            <p:ph type="sldNum" sz="quarter" idx="11"/>
          </p:nvPr>
        </p:nvSpPr>
        <p:spPr/>
        <p:txBody>
          <a:bodyPr/>
          <a:lstStyle/>
          <a:p>
            <a:fld id="{919B0238-A5CE-804C-8E78-8393DA4C7B1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952CB-7FE3-AF4E-8085-97A95F1D39E1}"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952CB-7FE3-AF4E-8085-97A95F1D39E1}"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B88952CB-7FE3-AF4E-8085-97A95F1D39E1}"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8952CB-7FE3-AF4E-8085-97A95F1D39E1}" type="datetimeFigureOut">
              <a:rPr lang="en-US" smtClean="0"/>
              <a:t>3/2/19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9B0238-A5CE-804C-8E78-8393DA4C7B1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B88952CB-7FE3-AF4E-8085-97A95F1D39E1}"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B0238-A5CE-804C-8E78-8393DA4C7B1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88952CB-7FE3-AF4E-8085-97A95F1D39E1}" type="datetimeFigureOut">
              <a:rPr lang="en-US" smtClean="0"/>
              <a:t>3/2/19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9B0238-A5CE-804C-8E78-8393DA4C7B1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88952CB-7FE3-AF4E-8085-97A95F1D39E1}" type="datetimeFigureOut">
              <a:rPr lang="en-US" smtClean="0"/>
              <a:t>3/2/19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952CB-7FE3-AF4E-8085-97A95F1D39E1}" type="datetimeFigureOut">
              <a:rPr lang="en-US" smtClean="0"/>
              <a:t>3/2/19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952CB-7FE3-AF4E-8085-97A95F1D39E1}"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952CB-7FE3-AF4E-8085-97A95F1D39E1}" type="datetimeFigureOut">
              <a:rPr lang="en-US" smtClean="0"/>
              <a:t>3/2/19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9B0238-A5CE-804C-8E78-8393DA4C7B1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88952CB-7FE3-AF4E-8085-97A95F1D39E1}" type="datetimeFigureOut">
              <a:rPr lang="en-US" smtClean="0"/>
              <a:t>3/2/19</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19B0238-A5CE-804C-8E78-8393DA4C7B1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microsoft.com/office/2007/relationships/hdphoto" Target="../media/hdphoto1.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microsoft.com/office/2007/relationships/hdphoto" Target="../media/hdphoto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Resource Extraction and Enchained Inequities in PNG:</a:t>
            </a:r>
            <a:br>
              <a:rPr lang="en-US" sz="4000" dirty="0" smtClean="0"/>
            </a:br>
            <a:r>
              <a:rPr lang="en-US" sz="4000" dirty="0" smtClean="0"/>
              <a:t/>
            </a:r>
            <a:br>
              <a:rPr lang="en-US" sz="4000" dirty="0" smtClean="0"/>
            </a:br>
            <a:r>
              <a:rPr lang="en-US" sz="4000" i="1" dirty="0" smtClean="0"/>
              <a:t>A </a:t>
            </a:r>
            <a:r>
              <a:rPr lang="en-US" sz="4000" i="1" u="sng" dirty="0" smtClean="0"/>
              <a:t>Cultural</a:t>
            </a:r>
            <a:r>
              <a:rPr lang="en-US" sz="4000" i="1" dirty="0" smtClean="0"/>
              <a:t> Political Economy</a:t>
            </a:r>
            <a:br>
              <a:rPr lang="en-US" sz="4000" i="1" dirty="0" smtClean="0"/>
            </a:br>
            <a:endParaRPr lang="en-US" sz="4000" i="1" dirty="0"/>
          </a:p>
        </p:txBody>
      </p:sp>
      <p:sp>
        <p:nvSpPr>
          <p:cNvPr id="3" name="Subtitle 2"/>
          <p:cNvSpPr>
            <a:spLocks noGrp="1"/>
          </p:cNvSpPr>
          <p:nvPr>
            <p:ph type="subTitle" idx="1"/>
          </p:nvPr>
        </p:nvSpPr>
        <p:spPr/>
        <p:txBody>
          <a:bodyPr>
            <a:normAutofit fontScale="92500" lnSpcReduction="10000"/>
          </a:bodyPr>
          <a:lstStyle/>
          <a:p>
            <a:r>
              <a:rPr lang="en-US" dirty="0" smtClean="0"/>
              <a:t>Bruce Knauft</a:t>
            </a:r>
          </a:p>
          <a:p>
            <a:r>
              <a:rPr lang="en-US" dirty="0" smtClean="0"/>
              <a:t>Emory University</a:t>
            </a:r>
          </a:p>
          <a:p>
            <a:r>
              <a:rPr lang="en-US" dirty="0" smtClean="0"/>
              <a:t>Atlanta, USA</a:t>
            </a:r>
            <a:endParaRPr lang="en-US" dirty="0"/>
          </a:p>
        </p:txBody>
      </p:sp>
    </p:spTree>
    <p:extLst>
      <p:ext uri="{BB962C8B-B14F-4D97-AF65-F5344CB8AC3E}">
        <p14:creationId xmlns:p14="http://schemas.microsoft.com/office/powerpoint/2010/main" val="7663991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990600"/>
            <a:ext cx="9258300" cy="4525963"/>
          </a:xfrm>
          <a:prstGeom prst="rect">
            <a:avLst/>
          </a:prstGeom>
        </p:spPr>
      </p:pic>
    </p:spTree>
    <p:extLst>
      <p:ext uri="{BB962C8B-B14F-4D97-AF65-F5344CB8AC3E}">
        <p14:creationId xmlns:p14="http://schemas.microsoft.com/office/powerpoint/2010/main" val="20458971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ok_tedi_mine_001.jpg"/>
          <p:cNvPicPr>
            <a:picLocks noChangeAspect="1"/>
          </p:cNvPicPr>
          <p:nvPr/>
        </p:nvPicPr>
        <p:blipFill>
          <a:blip r:embed="rId2" cstate="screen">
            <a:extLst>
              <a:ext uri="{28A0092B-C50C-407E-A947-70E740481C1C}">
                <a14:useLocalDpi xmlns:a14="http://schemas.microsoft.com/office/drawing/2010/main"/>
              </a:ext>
            </a:extLst>
          </a:blip>
          <a:srcRect l="-41309" r="-41309"/>
          <a:stretch>
            <a:fillRect/>
          </a:stretch>
        </p:blipFill>
        <p:spPr>
          <a:xfrm>
            <a:off x="-1625600" y="381000"/>
            <a:ext cx="11912600" cy="5824538"/>
          </a:xfrm>
          <a:prstGeom prst="rect">
            <a:avLst/>
          </a:prstGeom>
        </p:spPr>
      </p:pic>
    </p:spTree>
    <p:extLst>
      <p:ext uri="{BB962C8B-B14F-4D97-AF65-F5344CB8AC3E}">
        <p14:creationId xmlns:p14="http://schemas.microsoft.com/office/powerpoint/2010/main" val="3196536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Content Placeholder 4"/>
          <p:cNvPicPr>
            <a:picLocks noGrp="1" noChangeAspect="1"/>
          </p:cNvPicPr>
          <p:nvPr>
            <p:ph idx="4294967295"/>
          </p:nvPr>
        </p:nvPicPr>
        <p:blipFill>
          <a:blip r:embed="rId2" cstate="screen">
            <a:extLst>
              <a:ext uri="{28A0092B-C50C-407E-A947-70E740481C1C}">
                <a14:useLocalDpi xmlns:a14="http://schemas.microsoft.com/office/drawing/2010/main"/>
              </a:ext>
            </a:extLst>
          </a:blip>
          <a:srcRect l="-83211" r="-83211"/>
          <a:stretch>
            <a:fillRect/>
          </a:stretch>
        </p:blipFill>
        <p:spPr>
          <a:xfrm>
            <a:off x="-1582844" y="0"/>
            <a:ext cx="12179362" cy="6857999"/>
          </a:xfrm>
        </p:spPr>
      </p:pic>
    </p:spTree>
    <p:extLst>
      <p:ext uri="{BB962C8B-B14F-4D97-AF65-F5344CB8AC3E}">
        <p14:creationId xmlns:p14="http://schemas.microsoft.com/office/powerpoint/2010/main" val="32263962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3700"/>
            <a:ext cx="9144000" cy="6060487"/>
          </a:xfrm>
          <a:prstGeom prst="rect">
            <a:avLst/>
          </a:prstGeom>
        </p:spPr>
      </p:pic>
    </p:spTree>
    <p:extLst>
      <p:ext uri="{BB962C8B-B14F-4D97-AF65-F5344CB8AC3E}">
        <p14:creationId xmlns:p14="http://schemas.microsoft.com/office/powerpoint/2010/main" val="16709736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3" descr="I:\Bruce Knauft\IcisShare\B. Knauft\Photos\Gebusi\Gebusi 1998 web photos\Images\chapter09b_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24476" y="874958"/>
            <a:ext cx="3601678" cy="520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8206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rcRect/>
          <a:stretch>
            <a:fillRect/>
          </a:stretch>
        </p:blipFill>
        <p:spPr>
          <a:xfrm>
            <a:off x="944677" y="1339732"/>
            <a:ext cx="7213600" cy="3967163"/>
          </a:xfrm>
        </p:spPr>
      </p:pic>
    </p:spTree>
    <p:extLst>
      <p:ext uri="{BB962C8B-B14F-4D97-AF65-F5344CB8AC3E}">
        <p14:creationId xmlns:p14="http://schemas.microsoft.com/office/powerpoint/2010/main" val="1080799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Content Placeholder 3"/>
          <p:cNvPicPr>
            <a:picLocks noGrp="1" noChangeAspect="1"/>
          </p:cNvPicPr>
          <p:nvPr>
            <p:ph idx="4294967295"/>
          </p:nvPr>
        </p:nvPicPr>
        <p:blipFill>
          <a:blip r:embed="rId2">
            <a:extLst>
              <a:ext uri="{28A0092B-C50C-407E-A947-70E740481C1C}">
                <a14:useLocalDpi xmlns:a14="http://schemas.microsoft.com/office/drawing/2010/main"/>
              </a:ext>
            </a:extLst>
          </a:blip>
          <a:srcRect/>
          <a:stretch>
            <a:fillRect/>
          </a:stretch>
        </p:blipFill>
        <p:spPr>
          <a:xfrm>
            <a:off x="142171" y="712323"/>
            <a:ext cx="8783638" cy="4830763"/>
          </a:xfrm>
        </p:spPr>
      </p:pic>
    </p:spTree>
    <p:extLst>
      <p:ext uri="{BB962C8B-B14F-4D97-AF65-F5344CB8AC3E}">
        <p14:creationId xmlns:p14="http://schemas.microsoft.com/office/powerpoint/2010/main" val="17125401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46556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descr="DSC02836"/>
          <p:cNvSpPr>
            <a:spLocks noGrp="1" noChangeAspect="1" noChangeArrowheads="1"/>
          </p:cNvSpPr>
          <p:nvPr isPhoto="1"/>
        </p:nvSpPr>
        <p:spPr bwMode="auto">
          <a:xfrm>
            <a:off x="228600" y="228600"/>
            <a:ext cx="8610600" cy="645795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endParaRPr lang="en-US"/>
          </a:p>
        </p:txBody>
      </p:sp>
    </p:spTree>
    <p:extLst>
      <p:ext uri="{BB962C8B-B14F-4D97-AF65-F5344CB8AC3E}">
        <p14:creationId xmlns:p14="http://schemas.microsoft.com/office/powerpoint/2010/main" val="1189542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40000"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7845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92819"/>
            <a:ext cx="9144000" cy="5932780"/>
          </a:xfrm>
          <a:prstGeom prst="rect">
            <a:avLst/>
          </a:prstGeom>
        </p:spPr>
      </p:pic>
    </p:spTree>
    <p:extLst>
      <p:ext uri="{BB962C8B-B14F-4D97-AF65-F5344CB8AC3E}">
        <p14:creationId xmlns:p14="http://schemas.microsoft.com/office/powerpoint/2010/main" val="1092848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890" y="0"/>
            <a:ext cx="7888941" cy="6858000"/>
          </a:xfrm>
          <a:prstGeom prst="rect">
            <a:avLst/>
          </a:prstGeom>
        </p:spPr>
      </p:pic>
    </p:spTree>
    <p:extLst>
      <p:ext uri="{BB962C8B-B14F-4D97-AF65-F5344CB8AC3E}">
        <p14:creationId xmlns:p14="http://schemas.microsoft.com/office/powerpoint/2010/main" val="31658636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3700"/>
            <a:ext cx="9144000" cy="6058508"/>
          </a:xfrm>
          <a:prstGeom prst="rect">
            <a:avLst/>
          </a:prstGeom>
        </p:spPr>
      </p:pic>
    </p:spTree>
    <p:extLst>
      <p:ext uri="{BB962C8B-B14F-4D97-AF65-F5344CB8AC3E}">
        <p14:creationId xmlns:p14="http://schemas.microsoft.com/office/powerpoint/2010/main" val="32800892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chapter11b_1.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2786658" y="767782"/>
            <a:ext cx="3592105" cy="543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4782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3648"/>
          </a:xfrm>
          <a:prstGeom prst="rect">
            <a:avLst/>
          </a:prstGeom>
        </p:spPr>
      </p:pic>
    </p:spTree>
    <p:extLst>
      <p:ext uri="{BB962C8B-B14F-4D97-AF65-F5344CB8AC3E}">
        <p14:creationId xmlns:p14="http://schemas.microsoft.com/office/powerpoint/2010/main" val="37901330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146451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4745" y="0"/>
            <a:ext cx="4568883" cy="6872985"/>
          </a:xfrm>
          <a:prstGeom prst="rect">
            <a:avLst/>
          </a:prstGeom>
        </p:spPr>
      </p:pic>
    </p:spTree>
    <p:extLst>
      <p:ext uri="{BB962C8B-B14F-4D97-AF65-F5344CB8AC3E}">
        <p14:creationId xmlns:p14="http://schemas.microsoft.com/office/powerpoint/2010/main" val="18443408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4700" y="520700"/>
            <a:ext cx="5031813" cy="5799909"/>
          </a:xfrm>
          <a:prstGeom prst="rect">
            <a:avLst/>
          </a:prstGeom>
        </p:spPr>
      </p:pic>
    </p:spTree>
    <p:extLst>
      <p:ext uri="{BB962C8B-B14F-4D97-AF65-F5344CB8AC3E}">
        <p14:creationId xmlns:p14="http://schemas.microsoft.com/office/powerpoint/2010/main" val="40018362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2537" y="0"/>
            <a:ext cx="5477636" cy="6858000"/>
          </a:xfrm>
          <a:prstGeom prst="rect">
            <a:avLst/>
          </a:prstGeom>
        </p:spPr>
      </p:pic>
    </p:spTree>
    <p:extLst>
      <p:ext uri="{BB962C8B-B14F-4D97-AF65-F5344CB8AC3E}">
        <p14:creationId xmlns:p14="http://schemas.microsoft.com/office/powerpoint/2010/main" val="10620576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pter12_11.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2653869" y="380949"/>
            <a:ext cx="4151409" cy="615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7894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5887"/>
            <a:ext cx="9298019" cy="1600200"/>
          </a:xfrm>
        </p:spPr>
        <p:txBody>
          <a:bodyPr/>
          <a:lstStyle/>
          <a:p>
            <a:pPr>
              <a:lnSpc>
                <a:spcPct val="100000"/>
              </a:lnSpc>
            </a:pPr>
            <a:r>
              <a:rPr lang="en-US" sz="4000" dirty="0" smtClean="0"/>
              <a:t>Martha McIntyre</a:t>
            </a:r>
            <a:br>
              <a:rPr lang="en-US" sz="4000" dirty="0" smtClean="0"/>
            </a:br>
            <a:r>
              <a:rPr lang="en-US" sz="2800" dirty="0" smtClean="0"/>
              <a:t>“The Changing Value of Women’s Work on </a:t>
            </a:r>
            <a:r>
              <a:rPr lang="en-US" sz="2800" dirty="0" err="1" smtClean="0"/>
              <a:t>Lahir</a:t>
            </a:r>
            <a:r>
              <a:rPr lang="en-US" sz="2800" dirty="0" smtClean="0"/>
              <a:t>”</a:t>
            </a:r>
            <a:br>
              <a:rPr lang="en-US" sz="2800" dirty="0" smtClean="0"/>
            </a:br>
            <a:r>
              <a:rPr lang="en-US" sz="2800" dirty="0" smtClean="0"/>
              <a:t>(2015:1)</a:t>
            </a:r>
            <a:endParaRPr lang="en-US" sz="2800" dirty="0"/>
          </a:p>
        </p:txBody>
      </p:sp>
      <p:sp>
        <p:nvSpPr>
          <p:cNvPr id="3" name="Content Placeholder 2"/>
          <p:cNvSpPr>
            <a:spLocks noGrp="1"/>
          </p:cNvSpPr>
          <p:nvPr>
            <p:ph idx="1"/>
          </p:nvPr>
        </p:nvSpPr>
        <p:spPr>
          <a:xfrm>
            <a:off x="457200" y="2197269"/>
            <a:ext cx="8229600" cy="4749581"/>
          </a:xfrm>
        </p:spPr>
        <p:txBody>
          <a:bodyPr>
            <a:normAutofit/>
          </a:bodyPr>
          <a:lstStyle/>
          <a:p>
            <a:pPr>
              <a:lnSpc>
                <a:spcPct val="120000"/>
              </a:lnSpc>
            </a:pPr>
            <a:r>
              <a:rPr lang="en-US" sz="2200" dirty="0" smtClean="0">
                <a:solidFill>
                  <a:schemeClr val="tx1"/>
                </a:solidFill>
              </a:rPr>
              <a:t>“I </a:t>
            </a:r>
            <a:r>
              <a:rPr lang="en-US" sz="2200" dirty="0">
                <a:solidFill>
                  <a:schemeClr val="tx1"/>
                </a:solidFill>
              </a:rPr>
              <a:t>asked a woman with whom I work: ‘What does money do?’ She replied ‘It makes men drunk and young women single mothers – money has spoiled this place.</a:t>
            </a:r>
            <a:r>
              <a:rPr lang="en-US" sz="2200" dirty="0" smtClean="0">
                <a:solidFill>
                  <a:schemeClr val="tx1"/>
                </a:solidFill>
              </a:rPr>
              <a:t>’”</a:t>
            </a:r>
          </a:p>
          <a:p>
            <a:pPr>
              <a:lnSpc>
                <a:spcPct val="120000"/>
              </a:lnSpc>
            </a:pPr>
            <a:r>
              <a:rPr lang="en-US" sz="2200" dirty="0" smtClean="0">
                <a:solidFill>
                  <a:schemeClr val="tx1"/>
                </a:solidFill>
              </a:rPr>
              <a:t>“In </a:t>
            </a:r>
            <a:r>
              <a:rPr lang="en-US" sz="2200" dirty="0">
                <a:solidFill>
                  <a:schemeClr val="tx1"/>
                </a:solidFill>
              </a:rPr>
              <a:t>1994 Filer predicted various forms of ‘social disintegration’ for </a:t>
            </a:r>
            <a:r>
              <a:rPr lang="en-US" sz="2200" dirty="0" err="1">
                <a:solidFill>
                  <a:schemeClr val="tx1"/>
                </a:solidFill>
              </a:rPr>
              <a:t>Lihir</a:t>
            </a:r>
            <a:r>
              <a:rPr lang="en-US" sz="2200" dirty="0">
                <a:solidFill>
                  <a:schemeClr val="tx1"/>
                </a:solidFill>
              </a:rPr>
              <a:t>. Great economic inequalities that now exist, violent arguments, once rare, are commonplace. Millions of kina has been spent on beer. The simultaneous introduction of beer, roads, crimes and motor vehicles has its own devastating effect</a:t>
            </a:r>
            <a:r>
              <a:rPr lang="en-US" sz="2200" dirty="0" smtClean="0">
                <a:solidFill>
                  <a:schemeClr val="tx1"/>
                </a:solidFill>
              </a:rPr>
              <a:t>.” </a:t>
            </a:r>
            <a:endParaRPr lang="en-US" sz="2200" dirty="0">
              <a:solidFill>
                <a:schemeClr val="tx1"/>
              </a:solidFill>
            </a:endParaRPr>
          </a:p>
        </p:txBody>
      </p:sp>
    </p:spTree>
    <p:extLst>
      <p:ext uri="{BB962C8B-B14F-4D97-AF65-F5344CB8AC3E}">
        <p14:creationId xmlns:p14="http://schemas.microsoft.com/office/powerpoint/2010/main" val="18549921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95300"/>
            <a:ext cx="9144000" cy="5848207"/>
          </a:xfrm>
          <a:prstGeom prst="rect">
            <a:avLst/>
          </a:prstGeom>
        </p:spPr>
      </p:pic>
    </p:spTree>
    <p:extLst>
      <p:ext uri="{BB962C8B-B14F-4D97-AF65-F5344CB8AC3E}">
        <p14:creationId xmlns:p14="http://schemas.microsoft.com/office/powerpoint/2010/main" val="10536128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751"/>
            <a:ext cx="8229600" cy="1600200"/>
          </a:xfrm>
        </p:spPr>
        <p:txBody>
          <a:bodyPr/>
          <a:lstStyle/>
          <a:p>
            <a:pPr>
              <a:lnSpc>
                <a:spcPct val="120000"/>
              </a:lnSpc>
            </a:pPr>
            <a:r>
              <a:rPr lang="en-US" sz="4000" dirty="0" smtClean="0"/>
              <a:t>Jerry </a:t>
            </a:r>
            <a:r>
              <a:rPr lang="en-US" sz="4000" dirty="0" err="1" smtClean="0"/>
              <a:t>Jacka</a:t>
            </a:r>
            <a:r>
              <a:rPr lang="en-US" sz="4000" dirty="0" smtClean="0"/>
              <a:t/>
            </a:r>
            <a:br>
              <a:rPr lang="en-US" sz="4000" dirty="0" smtClean="0"/>
            </a:br>
            <a:r>
              <a:rPr lang="en-US" sz="2800" i="1" dirty="0" smtClean="0"/>
              <a:t>Alchemy in the Rainforest</a:t>
            </a:r>
            <a:r>
              <a:rPr lang="en-US" sz="2800" dirty="0" smtClean="0"/>
              <a:t> (2015:231)</a:t>
            </a:r>
            <a:endParaRPr lang="en-US" sz="2800" dirty="0"/>
          </a:p>
        </p:txBody>
      </p:sp>
      <p:sp>
        <p:nvSpPr>
          <p:cNvPr id="3" name="Content Placeholder 2"/>
          <p:cNvSpPr>
            <a:spLocks noGrp="1"/>
          </p:cNvSpPr>
          <p:nvPr>
            <p:ph idx="1"/>
          </p:nvPr>
        </p:nvSpPr>
        <p:spPr>
          <a:xfrm>
            <a:off x="457200" y="2606878"/>
            <a:ext cx="8229600" cy="4525963"/>
          </a:xfrm>
        </p:spPr>
        <p:txBody>
          <a:bodyPr/>
          <a:lstStyle/>
          <a:p>
            <a:pPr>
              <a:lnSpc>
                <a:spcPct val="120000"/>
              </a:lnSpc>
            </a:pPr>
            <a:r>
              <a:rPr lang="en-US" dirty="0" smtClean="0">
                <a:solidFill>
                  <a:schemeClr val="tx1"/>
                </a:solidFill>
              </a:rPr>
              <a:t>“In </a:t>
            </a:r>
            <a:r>
              <a:rPr lang="en-US" dirty="0">
                <a:solidFill>
                  <a:schemeClr val="tx1"/>
                </a:solidFill>
              </a:rPr>
              <a:t>essence, I argue that </a:t>
            </a:r>
            <a:r>
              <a:rPr lang="en-US" dirty="0" err="1">
                <a:solidFill>
                  <a:schemeClr val="tx1"/>
                </a:solidFill>
              </a:rPr>
              <a:t>Porgera</a:t>
            </a:r>
            <a:r>
              <a:rPr lang="en-US" dirty="0">
                <a:solidFill>
                  <a:schemeClr val="tx1"/>
                </a:solidFill>
              </a:rPr>
              <a:t> is a massive development failure both socially and environmentally</a:t>
            </a:r>
            <a:r>
              <a:rPr lang="en-US" dirty="0" smtClean="0">
                <a:solidFill>
                  <a:schemeClr val="tx1"/>
                </a:solidFill>
              </a:rPr>
              <a:t>. </a:t>
            </a:r>
          </a:p>
          <a:p>
            <a:pPr>
              <a:lnSpc>
                <a:spcPct val="120000"/>
              </a:lnSpc>
            </a:pPr>
            <a:r>
              <a:rPr lang="en-US" dirty="0" smtClean="0">
                <a:solidFill>
                  <a:schemeClr val="tx1"/>
                </a:solidFill>
              </a:rPr>
              <a:t>“[T</a:t>
            </a:r>
            <a:r>
              <a:rPr lang="en-US" dirty="0">
                <a:solidFill>
                  <a:schemeClr val="tx1"/>
                </a:solidFill>
              </a:rPr>
              <a:t>]he costs of mining in human lives and the degradation of biodiversity far outweigh the benefits of development</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31909258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9091"/>
            <a:ext cx="8229600" cy="1600200"/>
          </a:xfrm>
        </p:spPr>
        <p:txBody>
          <a:bodyPr/>
          <a:lstStyle/>
          <a:p>
            <a:pPr>
              <a:lnSpc>
                <a:spcPct val="120000"/>
              </a:lnSpc>
            </a:pPr>
            <a:r>
              <a:rPr lang="en-US" dirty="0" smtClean="0"/>
              <a:t/>
            </a:r>
            <a:br>
              <a:rPr lang="en-US" dirty="0" smtClean="0"/>
            </a:br>
            <a:r>
              <a:rPr lang="en-US" sz="4000" dirty="0" smtClean="0"/>
              <a:t>Alex </a:t>
            </a:r>
            <a:r>
              <a:rPr lang="en-US" sz="4000" dirty="0" err="1" smtClean="0"/>
              <a:t>Golub</a:t>
            </a:r>
            <a:r>
              <a:rPr lang="en-US" sz="4000" dirty="0" smtClean="0"/>
              <a:t/>
            </a:r>
            <a:br>
              <a:rPr lang="en-US" sz="4000" dirty="0" smtClean="0"/>
            </a:br>
            <a:r>
              <a:rPr lang="en-US" sz="2800" i="1" dirty="0" smtClean="0"/>
              <a:t>Leviathans at the Gold Mine </a:t>
            </a:r>
            <a:r>
              <a:rPr lang="en-US" sz="2800" dirty="0" smtClean="0"/>
              <a:t>(2014:139-40)</a:t>
            </a:r>
            <a:endParaRPr lang="en-US" sz="2800" dirty="0"/>
          </a:p>
        </p:txBody>
      </p:sp>
      <p:sp>
        <p:nvSpPr>
          <p:cNvPr id="3" name="Content Placeholder 2"/>
          <p:cNvSpPr>
            <a:spLocks noGrp="1"/>
          </p:cNvSpPr>
          <p:nvPr>
            <p:ph idx="1"/>
          </p:nvPr>
        </p:nvSpPr>
        <p:spPr>
          <a:xfrm>
            <a:off x="457200" y="2663742"/>
            <a:ext cx="8229600" cy="4525963"/>
          </a:xfrm>
        </p:spPr>
        <p:txBody>
          <a:bodyPr>
            <a:normAutofit lnSpcReduction="10000"/>
          </a:bodyPr>
          <a:lstStyle/>
          <a:p>
            <a:pPr>
              <a:lnSpc>
                <a:spcPct val="120000"/>
              </a:lnSpc>
            </a:pPr>
            <a:r>
              <a:rPr lang="en-US" dirty="0">
                <a:solidFill>
                  <a:schemeClr val="tx1"/>
                </a:solidFill>
              </a:rPr>
              <a:t>A</a:t>
            </a:r>
            <a:r>
              <a:rPr lang="en-US" dirty="0" smtClean="0">
                <a:solidFill>
                  <a:schemeClr val="tx1"/>
                </a:solidFill>
              </a:rPr>
              <a:t>mong </a:t>
            </a:r>
            <a:r>
              <a:rPr lang="en-US" dirty="0">
                <a:solidFill>
                  <a:schemeClr val="tx1"/>
                </a:solidFill>
              </a:rPr>
              <a:t>those privileged few at </a:t>
            </a:r>
            <a:r>
              <a:rPr lang="en-US" dirty="0" err="1">
                <a:solidFill>
                  <a:schemeClr val="tx1"/>
                </a:solidFill>
              </a:rPr>
              <a:t>Porgera</a:t>
            </a:r>
            <a:r>
              <a:rPr lang="en-US" dirty="0">
                <a:solidFill>
                  <a:schemeClr val="tx1"/>
                </a:solidFill>
              </a:rPr>
              <a:t> who receive major compensation benefits and relocation housing, </a:t>
            </a:r>
            <a:r>
              <a:rPr lang="en-US" dirty="0" err="1">
                <a:solidFill>
                  <a:schemeClr val="tx1"/>
                </a:solidFill>
              </a:rPr>
              <a:t>Golub</a:t>
            </a:r>
            <a:r>
              <a:rPr lang="en-US" dirty="0">
                <a:solidFill>
                  <a:schemeClr val="tx1"/>
                </a:solidFill>
              </a:rPr>
              <a:t> (2016:139-40) suggests that their settlement </a:t>
            </a:r>
            <a:r>
              <a:rPr lang="en-US" dirty="0" smtClean="0">
                <a:solidFill>
                  <a:schemeClr val="tx1"/>
                </a:solidFill>
              </a:rPr>
              <a:t>was: </a:t>
            </a:r>
          </a:p>
          <a:p>
            <a:pPr>
              <a:lnSpc>
                <a:spcPct val="120000"/>
              </a:lnSpc>
            </a:pPr>
            <a:r>
              <a:rPr lang="en-US" dirty="0" smtClean="0">
                <a:solidFill>
                  <a:schemeClr val="tx1"/>
                </a:solidFill>
              </a:rPr>
              <a:t>“</a:t>
            </a:r>
            <a:r>
              <a:rPr lang="en-US" dirty="0">
                <a:solidFill>
                  <a:schemeClr val="tx1"/>
                </a:solidFill>
              </a:rPr>
              <a:t>considered dangerous, dirty, degraded, and squalid,” and so awash in drunkenness, gambling, prostitution, kept women, and unsavory and uncomfortable living conditions that many preferred to go and sleep in their traditional bush houses. </a:t>
            </a:r>
          </a:p>
          <a:p>
            <a:pPr marL="0" indent="0">
              <a:buNone/>
            </a:pPr>
            <a:endParaRPr lang="en-US" dirty="0"/>
          </a:p>
        </p:txBody>
      </p:sp>
    </p:spTree>
    <p:extLst>
      <p:ext uri="{BB962C8B-B14F-4D97-AF65-F5344CB8AC3E}">
        <p14:creationId xmlns:p14="http://schemas.microsoft.com/office/powerpoint/2010/main" val="36618279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20000"/>
              </a:lnSpc>
            </a:pPr>
            <a:r>
              <a:rPr lang="en-US" sz="4000" dirty="0" smtClean="0"/>
              <a:t>Colin Filer and Martha McIntyre</a:t>
            </a:r>
            <a:r>
              <a:rPr lang="en-US" dirty="0" smtClean="0"/>
              <a:t/>
            </a:r>
            <a:br>
              <a:rPr lang="en-US" dirty="0" smtClean="0"/>
            </a:br>
            <a:r>
              <a:rPr lang="en-US" sz="2800" dirty="0" smtClean="0"/>
              <a:t>”Grass Roots and Deep Holes” (2006:216)</a:t>
            </a:r>
            <a:endParaRPr lang="en-US" sz="2800" dirty="0"/>
          </a:p>
        </p:txBody>
      </p:sp>
      <p:sp>
        <p:nvSpPr>
          <p:cNvPr id="3" name="Content Placeholder 2"/>
          <p:cNvSpPr>
            <a:spLocks noGrp="1"/>
          </p:cNvSpPr>
          <p:nvPr>
            <p:ph idx="1"/>
          </p:nvPr>
        </p:nvSpPr>
        <p:spPr>
          <a:xfrm>
            <a:off x="457200" y="1912950"/>
            <a:ext cx="8229600" cy="4525963"/>
          </a:xfrm>
        </p:spPr>
        <p:txBody>
          <a:bodyPr>
            <a:normAutofit fontScale="92500"/>
          </a:bodyPr>
          <a:lstStyle/>
          <a:p>
            <a:pPr>
              <a:lnSpc>
                <a:spcPct val="120000"/>
              </a:lnSpc>
            </a:pPr>
            <a:r>
              <a:rPr lang="en-US" dirty="0" smtClean="0">
                <a:solidFill>
                  <a:schemeClr val="tx1"/>
                </a:solidFill>
              </a:rPr>
              <a:t>“In </a:t>
            </a:r>
            <a:r>
              <a:rPr lang="en-US" dirty="0">
                <a:solidFill>
                  <a:schemeClr val="tx1"/>
                </a:solidFill>
              </a:rPr>
              <a:t>the minds of most Papua New Guinean ‘grassroots’ or village people, mining has become the way to gain wealth rapidly and to ensure that dreams of ‘development’ and ‘modernity’ come true.” </a:t>
            </a:r>
            <a:endParaRPr lang="en-US" dirty="0" smtClean="0">
              <a:solidFill>
                <a:schemeClr val="tx1"/>
              </a:solidFill>
            </a:endParaRPr>
          </a:p>
          <a:p>
            <a:pPr>
              <a:lnSpc>
                <a:spcPct val="120000"/>
              </a:lnSpc>
            </a:pPr>
            <a:r>
              <a:rPr lang="en-US" dirty="0" smtClean="0">
                <a:solidFill>
                  <a:schemeClr val="tx1"/>
                </a:solidFill>
              </a:rPr>
              <a:t>Though </a:t>
            </a:r>
            <a:r>
              <a:rPr lang="en-US" dirty="0">
                <a:solidFill>
                  <a:schemeClr val="tx1"/>
                </a:solidFill>
              </a:rPr>
              <a:t>nongovernmental organizations “have tended to emphasize the negative </a:t>
            </a:r>
            <a:r>
              <a:rPr lang="en-US" dirty="0" smtClean="0">
                <a:solidFill>
                  <a:schemeClr val="tx1"/>
                </a:solidFill>
              </a:rPr>
              <a:t>impacts </a:t>
            </a:r>
            <a:r>
              <a:rPr lang="en-US" dirty="0">
                <a:solidFill>
                  <a:schemeClr val="tx1"/>
                </a:solidFill>
              </a:rPr>
              <a:t>of mining, especially on indigenous </a:t>
            </a:r>
            <a:r>
              <a:rPr lang="en-US" dirty="0" smtClean="0">
                <a:solidFill>
                  <a:schemeClr val="tx1"/>
                </a:solidFill>
              </a:rPr>
              <a:t>communities </a:t>
            </a:r>
            <a:r>
              <a:rPr lang="en-US" dirty="0">
                <a:solidFill>
                  <a:schemeClr val="tx1"/>
                </a:solidFill>
              </a:rPr>
              <a:t>and their environments,” </a:t>
            </a:r>
            <a:r>
              <a:rPr lang="en-US" dirty="0" smtClean="0">
                <a:solidFill>
                  <a:schemeClr val="tx1"/>
                </a:solidFill>
              </a:rPr>
              <a:t>the </a:t>
            </a:r>
            <a:r>
              <a:rPr lang="en-US" dirty="0">
                <a:solidFill>
                  <a:schemeClr val="tx1"/>
                </a:solidFill>
              </a:rPr>
              <a:t>responses of Papua New Guineans themselves, “testify to the enthusiasm with which Melanesians welcome mining on their land” (ibid.:221). </a:t>
            </a:r>
          </a:p>
        </p:txBody>
      </p:sp>
    </p:spTree>
    <p:extLst>
      <p:ext uri="{BB962C8B-B14F-4D97-AF65-F5344CB8AC3E}">
        <p14:creationId xmlns:p14="http://schemas.microsoft.com/office/powerpoint/2010/main" val="8708494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20000"/>
              </a:lnSpc>
            </a:pPr>
            <a:r>
              <a:rPr lang="en-US" sz="4000" dirty="0" smtClean="0"/>
              <a:t>Colin Filer and Martha McIntyre</a:t>
            </a:r>
            <a:r>
              <a:rPr lang="en-US" dirty="0" smtClean="0"/>
              <a:t/>
            </a:r>
            <a:br>
              <a:rPr lang="en-US" dirty="0" smtClean="0"/>
            </a:br>
            <a:r>
              <a:rPr lang="en-US" sz="2800" dirty="0" smtClean="0"/>
              <a:t>”Grass Roots and Deep Holes” (2006:226)</a:t>
            </a:r>
            <a:endParaRPr lang="en-US" sz="2800" dirty="0"/>
          </a:p>
        </p:txBody>
      </p:sp>
      <p:sp>
        <p:nvSpPr>
          <p:cNvPr id="3" name="Content Placeholder 2"/>
          <p:cNvSpPr>
            <a:spLocks noGrp="1"/>
          </p:cNvSpPr>
          <p:nvPr>
            <p:ph idx="1"/>
          </p:nvPr>
        </p:nvSpPr>
        <p:spPr>
          <a:xfrm>
            <a:off x="457200" y="2197268"/>
            <a:ext cx="8229600" cy="4525963"/>
          </a:xfrm>
        </p:spPr>
        <p:txBody>
          <a:bodyPr>
            <a:normAutofit/>
          </a:bodyPr>
          <a:lstStyle/>
          <a:p>
            <a:pPr>
              <a:lnSpc>
                <a:spcPct val="120000"/>
              </a:lnSpc>
            </a:pPr>
            <a:r>
              <a:rPr lang="en-US" dirty="0" smtClean="0">
                <a:solidFill>
                  <a:schemeClr val="tx1"/>
                </a:solidFill>
              </a:rPr>
              <a:t>“The </a:t>
            </a:r>
            <a:r>
              <a:rPr lang="en-US" dirty="0">
                <a:solidFill>
                  <a:schemeClr val="tx1"/>
                </a:solidFill>
              </a:rPr>
              <a:t>experience of marginality in one project in no way dampen </a:t>
            </a:r>
            <a:r>
              <a:rPr lang="en-US" dirty="0" smtClean="0">
                <a:solidFill>
                  <a:schemeClr val="tx1"/>
                </a:solidFill>
              </a:rPr>
              <a:t>enthusiasm </a:t>
            </a:r>
            <a:r>
              <a:rPr lang="en-US" dirty="0">
                <a:solidFill>
                  <a:schemeClr val="tx1"/>
                </a:solidFill>
              </a:rPr>
              <a:t>for yet further large-scale </a:t>
            </a:r>
            <a:r>
              <a:rPr lang="en-US" dirty="0" smtClean="0">
                <a:solidFill>
                  <a:schemeClr val="tx1"/>
                </a:solidFill>
              </a:rPr>
              <a:t>projects.”  </a:t>
            </a:r>
            <a:endParaRPr lang="en-US" dirty="0">
              <a:solidFill>
                <a:schemeClr val="tx1"/>
              </a:solidFill>
            </a:endParaRPr>
          </a:p>
        </p:txBody>
      </p:sp>
    </p:spTree>
    <p:extLst>
      <p:ext uri="{BB962C8B-B14F-4D97-AF65-F5344CB8AC3E}">
        <p14:creationId xmlns:p14="http://schemas.microsoft.com/office/powerpoint/2010/main" val="4478652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1910"/>
            <a:ext cx="9478103" cy="1600200"/>
          </a:xfrm>
        </p:spPr>
        <p:txBody>
          <a:bodyPr/>
          <a:lstStyle/>
          <a:p>
            <a:pPr>
              <a:lnSpc>
                <a:spcPct val="120000"/>
              </a:lnSpc>
            </a:pPr>
            <a:r>
              <a:rPr lang="en-US" sz="3200" dirty="0" smtClean="0"/>
              <a:t>Strickland-</a:t>
            </a:r>
            <a:r>
              <a:rPr lang="en-US" sz="3200" dirty="0" err="1" smtClean="0"/>
              <a:t>Bosavi</a:t>
            </a:r>
            <a:r>
              <a:rPr lang="en-US" sz="3200" dirty="0" smtClean="0"/>
              <a:t> Area:</a:t>
            </a:r>
            <a:br>
              <a:rPr lang="en-US" sz="3200" dirty="0" smtClean="0"/>
            </a:br>
            <a:r>
              <a:rPr lang="en-US" sz="3000" dirty="0" smtClean="0"/>
              <a:t>‘Of Course it Might,’ OR</a:t>
            </a:r>
            <a:br>
              <a:rPr lang="en-US" sz="3000" dirty="0" smtClean="0"/>
            </a:br>
            <a:r>
              <a:rPr lang="en-US" sz="2800" dirty="0" smtClean="0"/>
              <a:t>Things in the mirror </a:t>
            </a:r>
            <a:r>
              <a:rPr lang="en-US" sz="2800" dirty="0"/>
              <a:t>m</a:t>
            </a:r>
            <a:r>
              <a:rPr lang="en-US" sz="2800" dirty="0" smtClean="0"/>
              <a:t>ay be closer than they </a:t>
            </a:r>
            <a:r>
              <a:rPr lang="en-US" sz="2800" dirty="0"/>
              <a:t>a</a:t>
            </a:r>
            <a:r>
              <a:rPr lang="en-US" sz="2800" dirty="0" smtClean="0"/>
              <a:t>ppear</a:t>
            </a:r>
            <a:endParaRPr lang="en-US" sz="2800" dirty="0"/>
          </a:p>
        </p:txBody>
      </p:sp>
      <p:sp>
        <p:nvSpPr>
          <p:cNvPr id="3" name="Content Placeholder 2"/>
          <p:cNvSpPr>
            <a:spLocks noGrp="1"/>
          </p:cNvSpPr>
          <p:nvPr>
            <p:ph idx="1"/>
          </p:nvPr>
        </p:nvSpPr>
        <p:spPr>
          <a:xfrm>
            <a:off x="561459" y="3002838"/>
            <a:ext cx="8229600" cy="4525963"/>
          </a:xfrm>
        </p:spPr>
        <p:txBody>
          <a:bodyPr/>
          <a:lstStyle/>
          <a:p>
            <a:r>
              <a:rPr lang="en-US" dirty="0" smtClean="0">
                <a:solidFill>
                  <a:schemeClr val="tx1"/>
                </a:solidFill>
              </a:rPr>
              <a:t>Dwyer and </a:t>
            </a:r>
            <a:r>
              <a:rPr lang="en-US" dirty="0" err="1" smtClean="0">
                <a:solidFill>
                  <a:schemeClr val="tx1"/>
                </a:solidFill>
              </a:rPr>
              <a:t>Minnegal</a:t>
            </a:r>
            <a:r>
              <a:rPr lang="en-US" dirty="0" smtClean="0">
                <a:solidFill>
                  <a:schemeClr val="tx1"/>
                </a:solidFill>
              </a:rPr>
              <a:t>, “Waiting for Company” (1999)</a:t>
            </a:r>
          </a:p>
          <a:p>
            <a:r>
              <a:rPr lang="en-US" dirty="0" err="1" smtClean="0">
                <a:solidFill>
                  <a:schemeClr val="tx1"/>
                </a:solidFill>
              </a:rPr>
              <a:t>Minnegal</a:t>
            </a:r>
            <a:r>
              <a:rPr lang="en-US" dirty="0" smtClean="0">
                <a:solidFill>
                  <a:schemeClr val="tx1"/>
                </a:solidFill>
              </a:rPr>
              <a:t> and Dwyer, </a:t>
            </a:r>
            <a:r>
              <a:rPr lang="en-US" i="1" dirty="0" smtClean="0">
                <a:solidFill>
                  <a:schemeClr val="tx1"/>
                </a:solidFill>
              </a:rPr>
              <a:t>Navigating the Future </a:t>
            </a:r>
            <a:r>
              <a:rPr lang="en-US" dirty="0" smtClean="0">
                <a:solidFill>
                  <a:schemeClr val="tx1"/>
                </a:solidFill>
              </a:rPr>
              <a:t>(2017)</a:t>
            </a:r>
          </a:p>
          <a:p>
            <a:r>
              <a:rPr lang="en-US" dirty="0" smtClean="0">
                <a:solidFill>
                  <a:schemeClr val="tx1"/>
                </a:solidFill>
              </a:rPr>
              <a:t>Knauft, </a:t>
            </a:r>
            <a:r>
              <a:rPr lang="en-US" i="1" dirty="0" smtClean="0">
                <a:solidFill>
                  <a:schemeClr val="tx1"/>
                </a:solidFill>
              </a:rPr>
              <a:t>Exchanging the Past </a:t>
            </a:r>
            <a:r>
              <a:rPr lang="en-US" dirty="0" smtClean="0">
                <a:solidFill>
                  <a:schemeClr val="tx1"/>
                </a:solidFill>
              </a:rPr>
              <a:t>(2002)</a:t>
            </a:r>
          </a:p>
          <a:p>
            <a:r>
              <a:rPr lang="en-US" dirty="0" smtClean="0">
                <a:solidFill>
                  <a:schemeClr val="tx1"/>
                </a:solidFill>
              </a:rPr>
              <a:t>____, </a:t>
            </a:r>
            <a:r>
              <a:rPr lang="en-US" i="1" dirty="0" smtClean="0">
                <a:solidFill>
                  <a:schemeClr val="tx1"/>
                </a:solidFill>
              </a:rPr>
              <a:t>The </a:t>
            </a:r>
            <a:r>
              <a:rPr lang="en-US" i="1" dirty="0" err="1" smtClean="0">
                <a:solidFill>
                  <a:schemeClr val="tx1"/>
                </a:solidFill>
              </a:rPr>
              <a:t>Gebusi</a:t>
            </a:r>
            <a:r>
              <a:rPr lang="en-US" i="1" dirty="0" smtClean="0">
                <a:solidFill>
                  <a:schemeClr val="tx1"/>
                </a:solidFill>
              </a:rPr>
              <a:t>, pt. III </a:t>
            </a:r>
            <a:r>
              <a:rPr lang="en-US" dirty="0" smtClean="0">
                <a:solidFill>
                  <a:schemeClr val="tx1"/>
                </a:solidFill>
              </a:rPr>
              <a:t>(2016)</a:t>
            </a:r>
            <a:r>
              <a:rPr lang="en-US" i="1" dirty="0" smtClean="0">
                <a:solidFill>
                  <a:schemeClr val="tx1"/>
                </a:solidFill>
              </a:rPr>
              <a:t> </a:t>
            </a:r>
            <a:endParaRPr lang="en-US" dirty="0" smtClean="0">
              <a:solidFill>
                <a:schemeClr val="tx1"/>
              </a:solidFill>
            </a:endParaRPr>
          </a:p>
          <a:p>
            <a:r>
              <a:rPr lang="en-US" dirty="0" smtClean="0">
                <a:solidFill>
                  <a:schemeClr val="tx1"/>
                </a:solidFill>
              </a:rPr>
              <a:t>____,“Finding the Good,” </a:t>
            </a:r>
            <a:r>
              <a:rPr lang="en-US" dirty="0">
                <a:solidFill>
                  <a:schemeClr val="tx1"/>
                </a:solidFill>
              </a:rPr>
              <a:t>(</a:t>
            </a:r>
            <a:r>
              <a:rPr lang="en-US" i="1" dirty="0" smtClean="0">
                <a:solidFill>
                  <a:schemeClr val="tx1"/>
                </a:solidFill>
              </a:rPr>
              <a:t>TAJA</a:t>
            </a:r>
            <a:r>
              <a:rPr lang="en-US" dirty="0" smtClean="0">
                <a:solidFill>
                  <a:schemeClr val="tx1"/>
                </a:solidFill>
              </a:rPr>
              <a:t>, in press)</a:t>
            </a:r>
          </a:p>
          <a:p>
            <a:r>
              <a:rPr lang="en-US" dirty="0" smtClean="0">
                <a:solidFill>
                  <a:schemeClr val="tx1"/>
                </a:solidFill>
              </a:rPr>
              <a:t>____, </a:t>
            </a:r>
            <a:r>
              <a:rPr lang="en-US" dirty="0" err="1" smtClean="0">
                <a:solidFill>
                  <a:schemeClr val="tx1"/>
                </a:solidFill>
              </a:rPr>
              <a:t>Fieldnotes</a:t>
            </a:r>
            <a:r>
              <a:rPr lang="en-US" dirty="0" smtClean="0">
                <a:solidFill>
                  <a:schemeClr val="tx1"/>
                </a:solidFill>
              </a:rPr>
              <a:t>, 2013 [w/ L. Wood] + 2016 &amp; 2017 [w. A-S. </a:t>
            </a:r>
            <a:r>
              <a:rPr lang="en-US" dirty="0" err="1" smtClean="0">
                <a:solidFill>
                  <a:schemeClr val="tx1"/>
                </a:solidFill>
              </a:rPr>
              <a:t>Malbrancke</a:t>
            </a:r>
            <a:r>
              <a:rPr lang="en-US" dirty="0" smtClean="0">
                <a:solidFill>
                  <a:schemeClr val="tx1"/>
                </a:solidFill>
              </a:rPr>
              <a:t>]</a:t>
            </a:r>
          </a:p>
          <a:p>
            <a:endParaRPr lang="en-US" dirty="0" smtClean="0"/>
          </a:p>
          <a:p>
            <a:endParaRPr lang="en-US" dirty="0"/>
          </a:p>
        </p:txBody>
      </p:sp>
    </p:spTree>
    <p:extLst>
      <p:ext uri="{BB962C8B-B14F-4D97-AF65-F5344CB8AC3E}">
        <p14:creationId xmlns:p14="http://schemas.microsoft.com/office/powerpoint/2010/main" val="311765837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14079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63629" cy="6858000"/>
          </a:xfrm>
          <a:prstGeom prst="rect">
            <a:avLst/>
          </a:prstGeom>
        </p:spPr>
      </p:pic>
    </p:spTree>
    <p:extLst>
      <p:ext uri="{BB962C8B-B14F-4D97-AF65-F5344CB8AC3E}">
        <p14:creationId xmlns:p14="http://schemas.microsoft.com/office/powerpoint/2010/main" val="11967424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10476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8300"/>
            <a:ext cx="9144000" cy="6101495"/>
          </a:xfrm>
          <a:prstGeom prst="rect">
            <a:avLst/>
          </a:prstGeom>
        </p:spPr>
      </p:pic>
    </p:spTree>
    <p:extLst>
      <p:ext uri="{BB962C8B-B14F-4D97-AF65-F5344CB8AC3E}">
        <p14:creationId xmlns:p14="http://schemas.microsoft.com/office/powerpoint/2010/main" val="146104348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0"/>
            <a:ext cx="4559050" cy="6858000"/>
          </a:xfrm>
          <a:prstGeom prst="rect">
            <a:avLst/>
          </a:prstGeom>
        </p:spPr>
      </p:pic>
    </p:spTree>
    <p:extLst>
      <p:ext uri="{BB962C8B-B14F-4D97-AF65-F5344CB8AC3E}">
        <p14:creationId xmlns:p14="http://schemas.microsoft.com/office/powerpoint/2010/main" val="12659167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76300"/>
            <a:ext cx="9144000" cy="5080819"/>
          </a:xfrm>
          <a:prstGeom prst="rect">
            <a:avLst/>
          </a:prstGeom>
        </p:spPr>
      </p:pic>
    </p:spTree>
    <p:extLst>
      <p:ext uri="{BB962C8B-B14F-4D97-AF65-F5344CB8AC3E}">
        <p14:creationId xmlns:p14="http://schemas.microsoft.com/office/powerpoint/2010/main" val="31637715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3002"/>
          </a:xfrm>
          <a:prstGeom prst="rect">
            <a:avLst/>
          </a:prstGeom>
        </p:spPr>
      </p:pic>
    </p:spTree>
    <p:extLst>
      <p:ext uri="{BB962C8B-B14F-4D97-AF65-F5344CB8AC3E}">
        <p14:creationId xmlns:p14="http://schemas.microsoft.com/office/powerpoint/2010/main" val="312108209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6662" r="17486" b="9951"/>
          <a:stretch/>
        </p:blipFill>
        <p:spPr>
          <a:xfrm>
            <a:off x="-1" y="21669"/>
            <a:ext cx="9402933" cy="6394454"/>
          </a:xfrm>
          <a:prstGeom prst="rect">
            <a:avLst/>
          </a:prstGeom>
        </p:spPr>
      </p:pic>
    </p:spTree>
    <p:extLst>
      <p:ext uri="{BB962C8B-B14F-4D97-AF65-F5344CB8AC3E}">
        <p14:creationId xmlns:p14="http://schemas.microsoft.com/office/powerpoint/2010/main" val="195060391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5433"/>
            <a:ext cx="8229600" cy="1600200"/>
          </a:xfrm>
        </p:spPr>
        <p:txBody>
          <a:bodyPr/>
          <a:lstStyle/>
          <a:p>
            <a:r>
              <a:rPr lang="en-US" dirty="0" smtClean="0"/>
              <a:t>Conclusions</a:t>
            </a:r>
            <a:endParaRPr lang="en-US" dirty="0"/>
          </a:p>
        </p:txBody>
      </p:sp>
      <p:sp>
        <p:nvSpPr>
          <p:cNvPr id="3" name="Content Placeholder 2"/>
          <p:cNvSpPr>
            <a:spLocks noGrp="1"/>
          </p:cNvSpPr>
          <p:nvPr>
            <p:ph idx="1"/>
          </p:nvPr>
        </p:nvSpPr>
        <p:spPr>
          <a:xfrm>
            <a:off x="457200" y="1516367"/>
            <a:ext cx="8229600" cy="5341634"/>
          </a:xfrm>
        </p:spPr>
        <p:txBody>
          <a:bodyPr>
            <a:normAutofit/>
          </a:bodyPr>
          <a:lstStyle/>
          <a:p>
            <a:pPr>
              <a:lnSpc>
                <a:spcPct val="130000"/>
              </a:lnSpc>
            </a:pPr>
            <a:r>
              <a:rPr lang="en-US" sz="2200" dirty="0">
                <a:solidFill>
                  <a:schemeClr val="tx1"/>
                </a:solidFill>
              </a:rPr>
              <a:t>People fantasize, project, but more practically and immediately they </a:t>
            </a:r>
            <a:r>
              <a:rPr lang="en-US" sz="2200" dirty="0" smtClean="0">
                <a:solidFill>
                  <a:schemeClr val="tx1"/>
                </a:solidFill>
              </a:rPr>
              <a:t>yearn . . . </a:t>
            </a:r>
          </a:p>
          <a:p>
            <a:pPr>
              <a:lnSpc>
                <a:spcPct val="110000"/>
              </a:lnSpc>
            </a:pPr>
            <a:r>
              <a:rPr lang="en-US" sz="2200" dirty="0" smtClean="0">
                <a:solidFill>
                  <a:schemeClr val="tx1"/>
                </a:solidFill>
              </a:rPr>
              <a:t>People fight with each other </a:t>
            </a:r>
            <a:r>
              <a:rPr lang="en-US" sz="2200" dirty="0">
                <a:solidFill>
                  <a:schemeClr val="tx1"/>
                </a:solidFill>
              </a:rPr>
              <a:t>based on the hypothetical benefit that </a:t>
            </a:r>
            <a:r>
              <a:rPr lang="en-US" sz="2200" dirty="0" smtClean="0">
                <a:solidFill>
                  <a:schemeClr val="tx1"/>
                </a:solidFill>
              </a:rPr>
              <a:t>large-scale resource extraction </a:t>
            </a:r>
            <a:r>
              <a:rPr lang="en-US" sz="2200" dirty="0">
                <a:solidFill>
                  <a:schemeClr val="tx1"/>
                </a:solidFill>
              </a:rPr>
              <a:t>might bring. </a:t>
            </a:r>
            <a:endParaRPr lang="en-US" sz="2200" dirty="0" smtClean="0">
              <a:solidFill>
                <a:schemeClr val="tx1"/>
              </a:solidFill>
            </a:endParaRPr>
          </a:p>
          <a:p>
            <a:pPr>
              <a:lnSpc>
                <a:spcPct val="110000"/>
              </a:lnSpc>
            </a:pPr>
            <a:r>
              <a:rPr lang="en-US" sz="2200" dirty="0" smtClean="0">
                <a:solidFill>
                  <a:schemeClr val="tx1"/>
                </a:solidFill>
              </a:rPr>
              <a:t>Absence </a:t>
            </a:r>
            <a:r>
              <a:rPr lang="en-US" sz="2200" dirty="0">
                <a:solidFill>
                  <a:schemeClr val="tx1"/>
                </a:solidFill>
              </a:rPr>
              <a:t>of resource development does not forestall or efface such effects but can easily magnify a sense of inequality, of being left out and left behind.  </a:t>
            </a:r>
            <a:endParaRPr lang="en-US" sz="2200" dirty="0" smtClean="0">
              <a:solidFill>
                <a:schemeClr val="tx1"/>
              </a:solidFill>
            </a:endParaRPr>
          </a:p>
          <a:p>
            <a:pPr>
              <a:lnSpc>
                <a:spcPct val="120000"/>
              </a:lnSpc>
            </a:pPr>
            <a:r>
              <a:rPr lang="en-US" sz="2200" dirty="0" smtClean="0">
                <a:solidFill>
                  <a:schemeClr val="tx1"/>
                </a:solidFill>
              </a:rPr>
              <a:t>This </a:t>
            </a:r>
            <a:r>
              <a:rPr lang="en-US" sz="2200" dirty="0">
                <a:solidFill>
                  <a:schemeClr val="tx1"/>
                </a:solidFill>
              </a:rPr>
              <a:t>is a local inflection or incarnation of a sense of being a suffering subject, of left behind in the tidal development of modernity -- and precluded from benefit by others who stand in one’s rightful way </a:t>
            </a:r>
            <a:r>
              <a:rPr lang="en-US" sz="1800" dirty="0">
                <a:solidFill>
                  <a:schemeClr val="tx1"/>
                </a:solidFill>
              </a:rPr>
              <a:t>(cf., Robbins 2013; </a:t>
            </a:r>
            <a:r>
              <a:rPr lang="en-US" sz="1800" dirty="0" smtClean="0">
                <a:solidFill>
                  <a:schemeClr val="tx1"/>
                </a:solidFill>
              </a:rPr>
              <a:t>see </a:t>
            </a:r>
            <a:r>
              <a:rPr lang="en-US" sz="1800" dirty="0">
                <a:solidFill>
                  <a:schemeClr val="tx1"/>
                </a:solidFill>
              </a:rPr>
              <a:t>Knauft in </a:t>
            </a:r>
            <a:r>
              <a:rPr lang="en-US" sz="1800" dirty="0" smtClean="0">
                <a:solidFill>
                  <a:schemeClr val="tx1"/>
                </a:solidFill>
              </a:rPr>
              <a:t>press)</a:t>
            </a:r>
            <a:r>
              <a:rPr lang="en-US" sz="1800" dirty="0">
                <a:solidFill>
                  <a:schemeClr val="tx1"/>
                </a:solidFill>
              </a:rPr>
              <a:t>. </a:t>
            </a:r>
          </a:p>
        </p:txBody>
      </p:sp>
    </p:spTree>
    <p:extLst>
      <p:ext uri="{BB962C8B-B14F-4D97-AF65-F5344CB8AC3E}">
        <p14:creationId xmlns:p14="http://schemas.microsoft.com/office/powerpoint/2010/main" val="41437268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8" y="899297"/>
            <a:ext cx="9396357" cy="5376350"/>
          </a:xfrm>
          <a:prstGeom prst="rect">
            <a:avLst/>
          </a:prstGeom>
        </p:spPr>
      </p:pic>
    </p:spTree>
    <p:extLst>
      <p:ext uri="{BB962C8B-B14F-4D97-AF65-F5344CB8AC3E}">
        <p14:creationId xmlns:p14="http://schemas.microsoft.com/office/powerpoint/2010/main" val="15205060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0500" y="0"/>
            <a:ext cx="6199200" cy="6858000"/>
          </a:xfrm>
          <a:prstGeom prst="rect">
            <a:avLst/>
          </a:prstGeom>
        </p:spPr>
      </p:pic>
    </p:spTree>
    <p:extLst>
      <p:ext uri="{BB962C8B-B14F-4D97-AF65-F5344CB8AC3E}">
        <p14:creationId xmlns:p14="http://schemas.microsoft.com/office/powerpoint/2010/main" val="15735710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555" y="644456"/>
            <a:ext cx="7801250" cy="5577286"/>
          </a:xfrm>
          <a:prstGeom prst="rect">
            <a:avLst/>
          </a:prstGeom>
        </p:spPr>
      </p:pic>
    </p:spTree>
    <p:extLst>
      <p:ext uri="{BB962C8B-B14F-4D97-AF65-F5344CB8AC3E}">
        <p14:creationId xmlns:p14="http://schemas.microsoft.com/office/powerpoint/2010/main" val="25117264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8900"/>
            <a:ext cx="9144000" cy="6666515"/>
          </a:xfrm>
          <a:prstGeom prst="rect">
            <a:avLst/>
          </a:prstGeom>
        </p:spPr>
      </p:pic>
    </p:spTree>
    <p:extLst>
      <p:ext uri="{BB962C8B-B14F-4D97-AF65-F5344CB8AC3E}">
        <p14:creationId xmlns:p14="http://schemas.microsoft.com/office/powerpoint/2010/main" val="15012471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DSC03014"/>
          <p:cNvSpPr>
            <a:spLocks noGrp="1" noChangeAspect="1" noChangeArrowheads="1"/>
          </p:cNvSpPr>
          <p:nvPr isPhoto="1"/>
        </p:nvSpPr>
        <p:spPr bwMode="auto">
          <a:xfrm>
            <a:off x="0" y="303273"/>
            <a:ext cx="9180738" cy="6255008"/>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p>
            <a:endParaRPr lang="en-US"/>
          </a:p>
        </p:txBody>
      </p:sp>
    </p:spTree>
    <p:extLst>
      <p:ext uri="{BB962C8B-B14F-4D97-AF65-F5344CB8AC3E}">
        <p14:creationId xmlns:p14="http://schemas.microsoft.com/office/powerpoint/2010/main" val="202018668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1781</TotalTime>
  <Words>558</Words>
  <Application>Microsoft Macintosh PowerPoint</Application>
  <PresentationFormat>On-screen Show (4:3)</PresentationFormat>
  <Paragraphs>31</Paragraphs>
  <Slides>42</Slides>
  <Notes>1</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Executive</vt:lpstr>
      <vt:lpstr>Resource Extraction and Enchained Inequities in PNG:  A Cultural Political Economy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Martha McIntyre “The Changing Value of Women’s Work on Lahir” (2015:1)</vt:lpstr>
      <vt:lpstr>Jerry Jacka Alchemy in the Rainforest (2015:231)</vt:lpstr>
      <vt:lpstr> Alex Golub Leviathans at the Gold Mine (2014:139-40)</vt:lpstr>
      <vt:lpstr>Colin Filer and Martha McIntyre ”Grass Roots and Deep Holes” (2006:216)</vt:lpstr>
      <vt:lpstr>Colin Filer and Martha McIntyre ”Grass Roots and Deep Holes” (2006:226)</vt:lpstr>
      <vt:lpstr>Strickland-Bosavi Area: ‘Of Course it Might,’ OR Things in the mirror may be closer than they appear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vector>
  </TitlesOfParts>
  <Company>Emory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Extraction and Enchained Inequities in PNG:  A Cultural Political Economy </dc:title>
  <dc:creator>Bruce Knauft</dc:creator>
  <cp:lastModifiedBy>Bruce Knauft</cp:lastModifiedBy>
  <cp:revision>43</cp:revision>
  <cp:lastPrinted>2018-12-03T03:58:11Z</cp:lastPrinted>
  <dcterms:created xsi:type="dcterms:W3CDTF">2018-11-30T20:47:42Z</dcterms:created>
  <dcterms:modified xsi:type="dcterms:W3CDTF">2019-03-02T18:34:53Z</dcterms:modified>
</cp:coreProperties>
</file>