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4" r:id="rId2"/>
    <p:sldId id="257" r:id="rId3"/>
    <p:sldId id="258" r:id="rId4"/>
    <p:sldId id="302" r:id="rId5"/>
    <p:sldId id="259" r:id="rId6"/>
    <p:sldId id="261" r:id="rId7"/>
    <p:sldId id="298" r:id="rId8"/>
    <p:sldId id="299" r:id="rId9"/>
    <p:sldId id="295" r:id="rId10"/>
    <p:sldId id="296" r:id="rId11"/>
    <p:sldId id="297" r:id="rId12"/>
    <p:sldId id="256" r:id="rId13"/>
    <p:sldId id="303" r:id="rId14"/>
    <p:sldId id="300" r:id="rId15"/>
    <p:sldId id="276" r:id="rId16"/>
    <p:sldId id="304" r:id="rId17"/>
    <p:sldId id="305" r:id="rId18"/>
    <p:sldId id="277" r:id="rId19"/>
    <p:sldId id="307" r:id="rId20"/>
    <p:sldId id="306" r:id="rId21"/>
    <p:sldId id="280" r:id="rId22"/>
    <p:sldId id="288" r:id="rId23"/>
    <p:sldId id="289" r:id="rId24"/>
    <p:sldId id="278" r:id="rId25"/>
    <p:sldId id="279" r:id="rId26"/>
    <p:sldId id="293" r:id="rId27"/>
    <p:sldId id="286" r:id="rId28"/>
    <p:sldId id="287" r:id="rId29"/>
    <p:sldId id="291" r:id="rId30"/>
    <p:sldId id="292" r:id="rId31"/>
    <p:sldId id="281" r:id="rId32"/>
    <p:sldId id="282" r:id="rId33"/>
    <p:sldId id="283" r:id="rId34"/>
    <p:sldId id="318" r:id="rId35"/>
    <p:sldId id="317" r:id="rId36"/>
    <p:sldId id="316" r:id="rId37"/>
    <p:sldId id="285" r:id="rId38"/>
    <p:sldId id="290" r:id="rId39"/>
    <p:sldId id="313" r:id="rId40"/>
    <p:sldId id="314" r:id="rId41"/>
    <p:sldId id="294" r:id="rId42"/>
    <p:sldId id="308" r:id="rId43"/>
    <p:sldId id="263" r:id="rId44"/>
    <p:sldId id="309" r:id="rId45"/>
    <p:sldId id="315" r:id="rId46"/>
    <p:sldId id="267" r:id="rId47"/>
    <p:sldId id="275" r:id="rId48"/>
    <p:sldId id="265" r:id="rId49"/>
    <p:sldId id="266" r:id="rId50"/>
    <p:sldId id="310" r:id="rId5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4660"/>
  </p:normalViewPr>
  <p:slideViewPr>
    <p:cSldViewPr>
      <p:cViewPr>
        <p:scale>
          <a:sx n="100" d="100"/>
          <a:sy n="100" d="100"/>
        </p:scale>
        <p:origin x="-360" y="94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1CC128-F4B4-4609-9F64-724D1398A425}" type="datetimeFigureOut">
              <a:rPr lang="en-US" smtClean="0"/>
              <a:pPr/>
              <a:t>12/7/2017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29078D-D2B5-44FE-82AA-B54DB1EF0CF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1CC128-F4B4-4609-9F64-724D1398A425}" type="datetimeFigureOut">
              <a:rPr lang="en-US" smtClean="0"/>
              <a:pPr/>
              <a:t>12/7/2017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29078D-D2B5-44FE-82AA-B54DB1EF0CF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1CC128-F4B4-4609-9F64-724D1398A425}" type="datetimeFigureOut">
              <a:rPr lang="en-US" smtClean="0"/>
              <a:pPr/>
              <a:t>12/7/2017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29078D-D2B5-44FE-82AA-B54DB1EF0CF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1CC128-F4B4-4609-9F64-724D1398A425}" type="datetimeFigureOut">
              <a:rPr lang="en-US" smtClean="0"/>
              <a:pPr/>
              <a:t>12/7/2017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29078D-D2B5-44FE-82AA-B54DB1EF0CF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1CC128-F4B4-4609-9F64-724D1398A425}" type="datetimeFigureOut">
              <a:rPr lang="en-US" smtClean="0"/>
              <a:pPr/>
              <a:t>12/7/2017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29078D-D2B5-44FE-82AA-B54DB1EF0CF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1CC128-F4B4-4609-9F64-724D1398A425}" type="datetimeFigureOut">
              <a:rPr lang="en-US" smtClean="0"/>
              <a:pPr/>
              <a:t>12/7/2017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29078D-D2B5-44FE-82AA-B54DB1EF0CF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1CC128-F4B4-4609-9F64-724D1398A425}" type="datetimeFigureOut">
              <a:rPr lang="en-US" smtClean="0"/>
              <a:pPr/>
              <a:t>12/7/2017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29078D-D2B5-44FE-82AA-B54DB1EF0CF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1CC128-F4B4-4609-9F64-724D1398A425}" type="datetimeFigureOut">
              <a:rPr lang="en-US" smtClean="0"/>
              <a:pPr/>
              <a:t>12/7/2017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29078D-D2B5-44FE-82AA-B54DB1EF0CF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1CC128-F4B4-4609-9F64-724D1398A425}" type="datetimeFigureOut">
              <a:rPr lang="en-US" smtClean="0"/>
              <a:pPr/>
              <a:t>12/7/2017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29078D-D2B5-44FE-82AA-B54DB1EF0CF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1CC128-F4B4-4609-9F64-724D1398A425}" type="datetimeFigureOut">
              <a:rPr lang="en-US" smtClean="0"/>
              <a:pPr/>
              <a:t>12/7/2017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29078D-D2B5-44FE-82AA-B54DB1EF0CF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1CC128-F4B4-4609-9F64-724D1398A425}" type="datetimeFigureOut">
              <a:rPr lang="en-US" smtClean="0"/>
              <a:pPr/>
              <a:t>12/7/2017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29078D-D2B5-44FE-82AA-B54DB1EF0CF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1CC128-F4B4-4609-9F64-724D1398A425}" type="datetimeFigureOut">
              <a:rPr lang="en-US" smtClean="0"/>
              <a:pPr/>
              <a:t>12/7/2017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29078D-D2B5-44FE-82AA-B54DB1EF0CF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 Id="rId5" Type="http://schemas.openxmlformats.org/officeDocument/2006/relationships/image" Target="../media/image56.jpeg"/><Relationship Id="rId4" Type="http://schemas.openxmlformats.org/officeDocument/2006/relationships/hyperlink" Target="http://www.google.com/url?sa=i&amp;rct=j&amp;q=&amp;esrc=s&amp;source=images&amp;cd=&amp;cad=rja&amp;uact=8&amp;ved=0ahUKEwi6paS4_snJAhWOoYMKHV1HAZIQjRwIBw&amp;url=http://www.memphismagazine.com/March-2011/The-Tragedy-of-Busing-Revisited/&amp;psig=AFQjCNHOdDvDxxUEvvaHd-f7q3MkSYjRsA&amp;ust=1449585879208618"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hyperlink" Target="http://www.google.com/url?sa=i&amp;rct=j&amp;q=&amp;esrc=s&amp;source=images&amp;cd=&amp;cad=rja&amp;uact=8&amp;ved=0ahUKEwjpqP-ox8nJAhWDqoMKHUINAYQQjRwIBw&amp;url=http://www.commercialappeal.com/news/woman-dies-in-house-fire-in-binghamton-area-ep-1118756268-324389891.html&amp;bvm=bv.108538919,d.amc&amp;psig=AFQjCNFvhKKNNLsar2k0IWKiRR889_UIKA&amp;ust=1449571051185534" TargetMode="External"/><Relationship Id="rId7" Type="http://schemas.openxmlformats.org/officeDocument/2006/relationships/hyperlink" Target="http://www.google.com/url?sa=i&amp;rct=j&amp;q=&amp;esrc=s&amp;source=images&amp;cd=&amp;cad=rja&amp;uact=8&amp;ved=0ahUKEwiryaS0ysnJAhVRo4MKHbi1AJYQjRwIBw&amp;url=http://www.stmaryssoupkitchen.org/&amp;psig=AFQjCNH8fb053BHdtq6_8OuYgDIKzUzybw&amp;ust=1449571933786443" TargetMode="External"/><Relationship Id="rId12" Type="http://schemas.openxmlformats.org/officeDocument/2006/relationships/image" Target="../media/image69.jpeg"/><Relationship Id="rId2" Type="http://schemas.openxmlformats.org/officeDocument/2006/relationships/hyperlink" Target="http://www.google.com/url?sa=i&amp;rct=j&amp;q=&amp;esrc=s&amp;source=images&amp;cd=&amp;cad=rja&amp;uact=8&amp;ved=0ahUKEwil9uyMwsnJAhXjqYMKHUkgAYwQjRwIBw&amp;url=http://www.greatamericancountry.com/places/local-life/beale-street-the-history-behind-the-memphis-party-scene&amp;bvm=bv.108538919,d.amc&amp;psig=AFQjCNF6GTUB2kQdatkJljqjUZax4VZMvA&amp;ust=1449569683820100" TargetMode="External"/><Relationship Id="rId1" Type="http://schemas.openxmlformats.org/officeDocument/2006/relationships/slideLayout" Target="../slideLayouts/slideLayout7.xml"/><Relationship Id="rId6" Type="http://schemas.openxmlformats.org/officeDocument/2006/relationships/image" Target="../media/image66.jpeg"/><Relationship Id="rId11" Type="http://schemas.openxmlformats.org/officeDocument/2006/relationships/hyperlink" Target="http://www.google.com/url?sa=i&amp;rct=j&amp;q=&amp;esrc=s&amp;source=images&amp;cd=&amp;cad=rja&amp;uact=8&amp;ved=0ahUKEwi6pPqRxsnJAhVLzIMKHT_NDCsQjRwIBw&amp;url=http://wreg.com/2015/05/05/nearly-half-of-the-latino-population-live-in-poverty/&amp;bvm=bv.108538919,d.amc&amp;psig=AFQjCNGcA0qpPxxuQ_ygbjPbNVYwnoE-fw&amp;ust=1449570546634933" TargetMode="External"/><Relationship Id="rId5" Type="http://schemas.openxmlformats.org/officeDocument/2006/relationships/hyperlink" Target="https://www.google.com/url?sa=i&amp;rct=j&amp;q=&amp;esrc=s&amp;source=images&amp;cd=&amp;cad=rja&amp;uact=8&amp;ved=0ahUKEwjH8MKHysnJAhWn44MKHUNSATwQjRwIBw&amp;url=https://myhopewithbillygraham.org/rescue-missions/&amp;psig=AFQjCNE8Jy2nClPuJVzoD-BA3XeaABt99Q&amp;ust=1449571762342282" TargetMode="External"/><Relationship Id="rId10" Type="http://schemas.openxmlformats.org/officeDocument/2006/relationships/image" Target="../media/image68.jpeg"/><Relationship Id="rId4" Type="http://schemas.openxmlformats.org/officeDocument/2006/relationships/image" Target="../media/image65.jpeg"/><Relationship Id="rId9" Type="http://schemas.openxmlformats.org/officeDocument/2006/relationships/hyperlink" Target="http://www.google.com/url?sa=i&amp;rct=j&amp;q=&amp;esrc=s&amp;source=images&amp;cd=&amp;cad=rja&amp;uact=8&amp;ved=0ahUKEwjDnteH0MnJAhVl44MKHepQAaUQjRwIBw&amp;url=http://www.gracestlukes.org/outreach/more-than-a-meal/&amp;psig=AFQjCNHRvJiIXqHmpxm9lD1nctUMrvIMrg&amp;ust=1449573440642485"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38400"/>
            <a:ext cx="9144000" cy="1143000"/>
          </a:xfrm>
        </p:spPr>
        <p:txBody>
          <a:bodyPr>
            <a:noAutofit/>
          </a:bodyPr>
          <a:lstStyle/>
          <a:p>
            <a:r>
              <a:rPr lang="en-US" sz="7200" b="1" dirty="0" smtClean="0">
                <a:latin typeface="Papyrus" pitchFamily="66" charset="0"/>
              </a:rPr>
              <a:t>The History of Us – </a:t>
            </a:r>
            <a:br>
              <a:rPr lang="en-US" sz="7200" b="1" dirty="0" smtClean="0">
                <a:latin typeface="Papyrus" pitchFamily="66" charset="0"/>
              </a:rPr>
            </a:br>
            <a:r>
              <a:rPr lang="en-US" sz="7200" b="1" dirty="0" smtClean="0">
                <a:latin typeface="Papyrus" pitchFamily="66" charset="0"/>
              </a:rPr>
              <a:t>White, Black and Together in the US</a:t>
            </a:r>
            <a:endParaRPr lang="en-US" sz="7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Image result for depiction of slaves in tobacco field"/>
          <p:cNvPicPr>
            <a:picLocks noChangeAspect="1" noChangeArrowheads="1"/>
          </p:cNvPicPr>
          <p:nvPr/>
        </p:nvPicPr>
        <p:blipFill>
          <a:blip r:embed="rId2" cstate="print"/>
          <a:srcRect/>
          <a:stretch>
            <a:fillRect/>
          </a:stretch>
        </p:blipFill>
        <p:spPr bwMode="auto">
          <a:xfrm>
            <a:off x="457200" y="990600"/>
            <a:ext cx="8320503" cy="4742689"/>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Image result for depiction of slaves in sugar cane field"/>
          <p:cNvPicPr>
            <a:picLocks noChangeAspect="1" noChangeArrowheads="1"/>
          </p:cNvPicPr>
          <p:nvPr/>
        </p:nvPicPr>
        <p:blipFill>
          <a:blip r:embed="rId2" cstate="print"/>
          <a:srcRect/>
          <a:stretch>
            <a:fillRect/>
          </a:stretch>
        </p:blipFill>
        <p:spPr bwMode="auto">
          <a:xfrm>
            <a:off x="381000" y="838200"/>
            <a:ext cx="8392654" cy="48006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2400"/>
            <a:ext cx="9144000" cy="914400"/>
          </a:xfrm>
        </p:spPr>
        <p:txBody>
          <a:bodyPr>
            <a:noAutofit/>
          </a:bodyPr>
          <a:lstStyle/>
          <a:p>
            <a:r>
              <a:rPr lang="en-US" sz="3600" b="1" dirty="0" smtClean="0">
                <a:latin typeface="Papyrus" pitchFamily="66" charset="0"/>
              </a:rPr>
              <a:t>States with Highest Slave Populations in 1860</a:t>
            </a:r>
            <a:endParaRPr lang="en-US" sz="3600" b="1" dirty="0">
              <a:latin typeface="Papyrus" pitchFamily="66" charset="0"/>
            </a:endParaRPr>
          </a:p>
        </p:txBody>
      </p:sp>
      <p:graphicFrame>
        <p:nvGraphicFramePr>
          <p:cNvPr id="4" name="Table 3"/>
          <p:cNvGraphicFramePr>
            <a:graphicFrameLocks noGrp="1"/>
          </p:cNvGraphicFramePr>
          <p:nvPr/>
        </p:nvGraphicFramePr>
        <p:xfrm>
          <a:off x="1295400" y="1066800"/>
          <a:ext cx="6858000" cy="5562596"/>
        </p:xfrm>
        <a:graphic>
          <a:graphicData uri="http://schemas.openxmlformats.org/drawingml/2006/table">
            <a:tbl>
              <a:tblPr firstRow="1" bandRow="1">
                <a:tableStyleId>{5C22544A-7EE6-4342-B048-85BDC9FD1C3A}</a:tableStyleId>
              </a:tblPr>
              <a:tblGrid>
                <a:gridCol w="1714500"/>
                <a:gridCol w="1714500"/>
                <a:gridCol w="1714500"/>
                <a:gridCol w="1714500"/>
              </a:tblGrid>
              <a:tr h="427892">
                <a:tc>
                  <a:txBody>
                    <a:bodyPr/>
                    <a:lstStyle/>
                    <a:p>
                      <a:pPr algn="ctr"/>
                      <a:r>
                        <a:rPr lang="en-US" dirty="0" smtClean="0"/>
                        <a:t>State</a:t>
                      </a:r>
                      <a:endParaRPr lang="en-US" dirty="0"/>
                    </a:p>
                  </a:txBody>
                  <a:tcPr/>
                </a:tc>
                <a:tc>
                  <a:txBody>
                    <a:bodyPr/>
                    <a:lstStyle/>
                    <a:p>
                      <a:pPr algn="ctr"/>
                      <a:r>
                        <a:rPr lang="en-US" dirty="0" smtClean="0"/>
                        <a:t>Total Pop.</a:t>
                      </a:r>
                      <a:endParaRPr lang="en-US" dirty="0"/>
                    </a:p>
                  </a:txBody>
                  <a:tcPr/>
                </a:tc>
                <a:tc>
                  <a:txBody>
                    <a:bodyPr/>
                    <a:lstStyle/>
                    <a:p>
                      <a:pPr algn="ctr"/>
                      <a:r>
                        <a:rPr lang="en-US" dirty="0" smtClean="0"/>
                        <a:t>Slave Pop.</a:t>
                      </a:r>
                      <a:endParaRPr lang="en-US" dirty="0"/>
                    </a:p>
                  </a:txBody>
                  <a:tcPr/>
                </a:tc>
                <a:tc>
                  <a:txBody>
                    <a:bodyPr/>
                    <a:lstStyle/>
                    <a:p>
                      <a:pPr algn="ctr"/>
                      <a:r>
                        <a:rPr lang="en-US" dirty="0" smtClean="0"/>
                        <a:t>% Slaves</a:t>
                      </a:r>
                      <a:endParaRPr lang="en-US" dirty="0"/>
                    </a:p>
                  </a:txBody>
                  <a:tcPr/>
                </a:tc>
              </a:tr>
              <a:tr h="427892">
                <a:tc>
                  <a:txBody>
                    <a:bodyPr/>
                    <a:lstStyle/>
                    <a:p>
                      <a:r>
                        <a:rPr lang="en-US" dirty="0" smtClean="0">
                          <a:solidFill>
                            <a:schemeClr val="bg1"/>
                          </a:solidFill>
                        </a:rPr>
                        <a:t>S. Carolina</a:t>
                      </a:r>
                      <a:endParaRPr lang="en-US" dirty="0">
                        <a:solidFill>
                          <a:schemeClr val="bg1"/>
                        </a:solidFill>
                      </a:endParaRPr>
                    </a:p>
                  </a:txBody>
                  <a:tcPr/>
                </a:tc>
                <a:tc>
                  <a:txBody>
                    <a:bodyPr/>
                    <a:lstStyle/>
                    <a:p>
                      <a:pPr algn="r" fontAlgn="b"/>
                      <a:r>
                        <a:rPr lang="en-US" sz="1800" b="0" i="0" u="none" strike="noStrike" dirty="0">
                          <a:solidFill>
                            <a:srgbClr val="000000"/>
                          </a:solidFill>
                          <a:latin typeface="+mn-lt"/>
                        </a:rPr>
                        <a:t>703,708</a:t>
                      </a:r>
                    </a:p>
                  </a:txBody>
                  <a:tcPr marL="9525" marR="9525" marT="9525" marB="0" anchor="b"/>
                </a:tc>
                <a:tc>
                  <a:txBody>
                    <a:bodyPr/>
                    <a:lstStyle/>
                    <a:p>
                      <a:pPr algn="r" fontAlgn="b"/>
                      <a:r>
                        <a:rPr lang="en-US" sz="1800" b="0" i="0" u="none" strike="noStrike" dirty="0">
                          <a:solidFill>
                            <a:srgbClr val="000000"/>
                          </a:solidFill>
                          <a:latin typeface="+mn-lt"/>
                        </a:rPr>
                        <a:t>402,406</a:t>
                      </a:r>
                    </a:p>
                  </a:txBody>
                  <a:tcPr marL="9525" marR="9525" marT="9525" marB="0" anchor="b"/>
                </a:tc>
                <a:tc>
                  <a:txBody>
                    <a:bodyPr/>
                    <a:lstStyle/>
                    <a:p>
                      <a:pPr algn="r"/>
                      <a:r>
                        <a:rPr lang="en-US" dirty="0" smtClean="0">
                          <a:solidFill>
                            <a:schemeClr val="bg1"/>
                          </a:solidFill>
                        </a:rPr>
                        <a:t>57%</a:t>
                      </a:r>
                      <a:endParaRPr lang="en-US" dirty="0">
                        <a:solidFill>
                          <a:schemeClr val="bg1"/>
                        </a:solidFill>
                      </a:endParaRPr>
                    </a:p>
                  </a:txBody>
                  <a:tcPr/>
                </a:tc>
              </a:tr>
              <a:tr h="427892">
                <a:tc>
                  <a:txBody>
                    <a:bodyPr/>
                    <a:lstStyle/>
                    <a:p>
                      <a:r>
                        <a:rPr lang="en-US" dirty="0" smtClean="0">
                          <a:solidFill>
                            <a:schemeClr val="bg1"/>
                          </a:solidFill>
                        </a:rPr>
                        <a:t>Mississippi</a:t>
                      </a:r>
                      <a:endParaRPr lang="en-US" dirty="0">
                        <a:solidFill>
                          <a:schemeClr val="bg1"/>
                        </a:solidFill>
                      </a:endParaRPr>
                    </a:p>
                  </a:txBody>
                  <a:tcPr/>
                </a:tc>
                <a:tc>
                  <a:txBody>
                    <a:bodyPr/>
                    <a:lstStyle/>
                    <a:p>
                      <a:pPr algn="r" fontAlgn="b"/>
                      <a:r>
                        <a:rPr lang="en-US" sz="1800" b="0" i="0" u="none" strike="noStrike" dirty="0">
                          <a:solidFill>
                            <a:srgbClr val="000000"/>
                          </a:solidFill>
                          <a:latin typeface="+mn-lt"/>
                        </a:rPr>
                        <a:t>791,305</a:t>
                      </a:r>
                    </a:p>
                  </a:txBody>
                  <a:tcPr marL="9525" marR="9525" marT="9525" marB="0" anchor="b"/>
                </a:tc>
                <a:tc>
                  <a:txBody>
                    <a:bodyPr/>
                    <a:lstStyle/>
                    <a:p>
                      <a:pPr algn="r" fontAlgn="b"/>
                      <a:r>
                        <a:rPr lang="en-US" sz="1800" b="0" i="0" u="none" strike="noStrike" dirty="0">
                          <a:solidFill>
                            <a:srgbClr val="000000"/>
                          </a:solidFill>
                          <a:latin typeface="+mn-lt"/>
                        </a:rPr>
                        <a:t>436,631</a:t>
                      </a:r>
                    </a:p>
                  </a:txBody>
                  <a:tcPr marL="9525" marR="9525" marT="9525" marB="0" anchor="b"/>
                </a:tc>
                <a:tc>
                  <a:txBody>
                    <a:bodyPr/>
                    <a:lstStyle/>
                    <a:p>
                      <a:pPr algn="r"/>
                      <a:r>
                        <a:rPr lang="en-US" dirty="0" smtClean="0">
                          <a:solidFill>
                            <a:schemeClr val="bg1"/>
                          </a:solidFill>
                        </a:rPr>
                        <a:t>55%</a:t>
                      </a:r>
                      <a:endParaRPr lang="en-US" dirty="0">
                        <a:solidFill>
                          <a:schemeClr val="bg1"/>
                        </a:solidFill>
                      </a:endParaRPr>
                    </a:p>
                  </a:txBody>
                  <a:tcPr/>
                </a:tc>
              </a:tr>
              <a:tr h="427892">
                <a:tc>
                  <a:txBody>
                    <a:bodyPr/>
                    <a:lstStyle/>
                    <a:p>
                      <a:r>
                        <a:rPr lang="en-US" dirty="0" smtClean="0">
                          <a:solidFill>
                            <a:schemeClr val="bg1"/>
                          </a:solidFill>
                        </a:rPr>
                        <a:t>Louisiana</a:t>
                      </a:r>
                      <a:endParaRPr lang="en-US" dirty="0">
                        <a:solidFill>
                          <a:schemeClr val="bg1"/>
                        </a:solidFill>
                      </a:endParaRPr>
                    </a:p>
                  </a:txBody>
                  <a:tcPr/>
                </a:tc>
                <a:tc>
                  <a:txBody>
                    <a:bodyPr/>
                    <a:lstStyle/>
                    <a:p>
                      <a:pPr algn="r" fontAlgn="b"/>
                      <a:r>
                        <a:rPr lang="en-US" sz="1800" b="0" i="0" u="none" strike="noStrike" dirty="0">
                          <a:solidFill>
                            <a:srgbClr val="000000"/>
                          </a:solidFill>
                          <a:latin typeface="+mn-lt"/>
                        </a:rPr>
                        <a:t>708,002</a:t>
                      </a:r>
                    </a:p>
                  </a:txBody>
                  <a:tcPr marL="9525" marR="9525" marT="9525" marB="0" anchor="b"/>
                </a:tc>
                <a:tc>
                  <a:txBody>
                    <a:bodyPr/>
                    <a:lstStyle/>
                    <a:p>
                      <a:pPr algn="r" fontAlgn="b"/>
                      <a:r>
                        <a:rPr lang="en-US" sz="1800" b="0" i="0" u="none" strike="noStrike" dirty="0">
                          <a:solidFill>
                            <a:srgbClr val="000000"/>
                          </a:solidFill>
                          <a:latin typeface="+mn-lt"/>
                        </a:rPr>
                        <a:t>331,726</a:t>
                      </a:r>
                    </a:p>
                  </a:txBody>
                  <a:tcPr marL="9525" marR="9525" marT="9525" marB="0" anchor="b"/>
                </a:tc>
                <a:tc>
                  <a:txBody>
                    <a:bodyPr/>
                    <a:lstStyle/>
                    <a:p>
                      <a:pPr algn="r"/>
                      <a:r>
                        <a:rPr lang="en-US" dirty="0" smtClean="0">
                          <a:solidFill>
                            <a:schemeClr val="bg1"/>
                          </a:solidFill>
                        </a:rPr>
                        <a:t>47%</a:t>
                      </a:r>
                      <a:endParaRPr lang="en-US" dirty="0">
                        <a:solidFill>
                          <a:schemeClr val="bg1"/>
                        </a:solidFill>
                      </a:endParaRPr>
                    </a:p>
                  </a:txBody>
                  <a:tcPr/>
                </a:tc>
              </a:tr>
              <a:tr h="427892">
                <a:tc>
                  <a:txBody>
                    <a:bodyPr/>
                    <a:lstStyle/>
                    <a:p>
                      <a:r>
                        <a:rPr lang="en-US" dirty="0" smtClean="0">
                          <a:solidFill>
                            <a:schemeClr val="bg1"/>
                          </a:solidFill>
                        </a:rPr>
                        <a:t>Alabama</a:t>
                      </a:r>
                      <a:endParaRPr lang="en-US" dirty="0">
                        <a:solidFill>
                          <a:schemeClr val="bg1"/>
                        </a:solidFill>
                      </a:endParaRPr>
                    </a:p>
                  </a:txBody>
                  <a:tcPr/>
                </a:tc>
                <a:tc>
                  <a:txBody>
                    <a:bodyPr/>
                    <a:lstStyle/>
                    <a:p>
                      <a:pPr algn="r" fontAlgn="b"/>
                      <a:r>
                        <a:rPr lang="en-US" sz="1800" b="0" i="0" u="none" strike="noStrike">
                          <a:solidFill>
                            <a:srgbClr val="000000"/>
                          </a:solidFill>
                          <a:latin typeface="+mn-lt"/>
                        </a:rPr>
                        <a:t>964,201</a:t>
                      </a:r>
                    </a:p>
                  </a:txBody>
                  <a:tcPr marL="9525" marR="9525" marT="9525" marB="0" anchor="b"/>
                </a:tc>
                <a:tc>
                  <a:txBody>
                    <a:bodyPr/>
                    <a:lstStyle/>
                    <a:p>
                      <a:pPr algn="r" fontAlgn="b"/>
                      <a:r>
                        <a:rPr lang="en-US" sz="1800" b="0" i="0" u="none" strike="noStrike" dirty="0">
                          <a:solidFill>
                            <a:srgbClr val="000000"/>
                          </a:solidFill>
                          <a:latin typeface="+mn-lt"/>
                        </a:rPr>
                        <a:t>435,080</a:t>
                      </a:r>
                    </a:p>
                  </a:txBody>
                  <a:tcPr marL="9525" marR="9525" marT="9525" marB="0" anchor="b"/>
                </a:tc>
                <a:tc>
                  <a:txBody>
                    <a:bodyPr/>
                    <a:lstStyle/>
                    <a:p>
                      <a:pPr algn="r"/>
                      <a:r>
                        <a:rPr lang="en-US" dirty="0" smtClean="0">
                          <a:solidFill>
                            <a:schemeClr val="bg1"/>
                          </a:solidFill>
                        </a:rPr>
                        <a:t>45%</a:t>
                      </a:r>
                      <a:endParaRPr lang="en-US" dirty="0">
                        <a:solidFill>
                          <a:schemeClr val="bg1"/>
                        </a:solidFill>
                      </a:endParaRPr>
                    </a:p>
                  </a:txBody>
                  <a:tcPr/>
                </a:tc>
              </a:tr>
              <a:tr h="427892">
                <a:tc>
                  <a:txBody>
                    <a:bodyPr/>
                    <a:lstStyle/>
                    <a:p>
                      <a:r>
                        <a:rPr lang="en-US" dirty="0" smtClean="0">
                          <a:solidFill>
                            <a:schemeClr val="bg1"/>
                          </a:solidFill>
                        </a:rPr>
                        <a:t>Georgia</a:t>
                      </a:r>
                      <a:endParaRPr lang="en-US" dirty="0">
                        <a:solidFill>
                          <a:schemeClr val="bg1"/>
                        </a:solidFill>
                      </a:endParaRPr>
                    </a:p>
                  </a:txBody>
                  <a:tcPr/>
                </a:tc>
                <a:tc>
                  <a:txBody>
                    <a:bodyPr/>
                    <a:lstStyle/>
                    <a:p>
                      <a:pPr algn="r" fontAlgn="b"/>
                      <a:r>
                        <a:rPr lang="en-US" sz="1800" b="0" i="0" u="none" strike="noStrike">
                          <a:solidFill>
                            <a:srgbClr val="000000"/>
                          </a:solidFill>
                          <a:latin typeface="+mn-lt"/>
                        </a:rPr>
                        <a:t>1,057,286</a:t>
                      </a:r>
                    </a:p>
                  </a:txBody>
                  <a:tcPr marL="9525" marR="9525" marT="9525" marB="0" anchor="b"/>
                </a:tc>
                <a:tc>
                  <a:txBody>
                    <a:bodyPr/>
                    <a:lstStyle/>
                    <a:p>
                      <a:pPr algn="r" fontAlgn="b"/>
                      <a:r>
                        <a:rPr lang="en-US" sz="1800" b="0" i="0" u="none" strike="noStrike" dirty="0">
                          <a:solidFill>
                            <a:srgbClr val="000000"/>
                          </a:solidFill>
                          <a:latin typeface="+mn-lt"/>
                        </a:rPr>
                        <a:t>462,198</a:t>
                      </a:r>
                    </a:p>
                  </a:txBody>
                  <a:tcPr marL="9525" marR="9525" marT="9525" marB="0" anchor="b"/>
                </a:tc>
                <a:tc>
                  <a:txBody>
                    <a:bodyPr/>
                    <a:lstStyle/>
                    <a:p>
                      <a:pPr algn="r"/>
                      <a:r>
                        <a:rPr lang="en-US" dirty="0" smtClean="0">
                          <a:solidFill>
                            <a:schemeClr val="bg1"/>
                          </a:solidFill>
                        </a:rPr>
                        <a:t>44%</a:t>
                      </a:r>
                      <a:endParaRPr lang="en-US" dirty="0">
                        <a:solidFill>
                          <a:schemeClr val="bg1"/>
                        </a:solidFill>
                      </a:endParaRPr>
                    </a:p>
                  </a:txBody>
                  <a:tcPr/>
                </a:tc>
              </a:tr>
              <a:tr h="427892">
                <a:tc>
                  <a:txBody>
                    <a:bodyPr/>
                    <a:lstStyle/>
                    <a:p>
                      <a:r>
                        <a:rPr lang="en-US" dirty="0" smtClean="0">
                          <a:solidFill>
                            <a:schemeClr val="bg1"/>
                          </a:solidFill>
                        </a:rPr>
                        <a:t>Florida</a:t>
                      </a:r>
                      <a:endParaRPr lang="en-US" dirty="0">
                        <a:solidFill>
                          <a:schemeClr val="bg1"/>
                        </a:solidFill>
                      </a:endParaRPr>
                    </a:p>
                  </a:txBody>
                  <a:tcPr/>
                </a:tc>
                <a:tc>
                  <a:txBody>
                    <a:bodyPr/>
                    <a:lstStyle/>
                    <a:p>
                      <a:pPr algn="r" fontAlgn="b"/>
                      <a:r>
                        <a:rPr lang="en-US" sz="1800" b="0" i="0" u="none" strike="noStrike">
                          <a:solidFill>
                            <a:srgbClr val="000000"/>
                          </a:solidFill>
                          <a:latin typeface="+mn-lt"/>
                        </a:rPr>
                        <a:t>140,424</a:t>
                      </a:r>
                    </a:p>
                  </a:txBody>
                  <a:tcPr marL="9525" marR="9525" marT="9525" marB="0" anchor="b"/>
                </a:tc>
                <a:tc>
                  <a:txBody>
                    <a:bodyPr/>
                    <a:lstStyle/>
                    <a:p>
                      <a:pPr algn="r" fontAlgn="b"/>
                      <a:r>
                        <a:rPr lang="en-US" sz="1800" b="0" i="0" u="none" strike="noStrike" dirty="0">
                          <a:solidFill>
                            <a:srgbClr val="000000"/>
                          </a:solidFill>
                          <a:latin typeface="+mn-lt"/>
                        </a:rPr>
                        <a:t>61,745</a:t>
                      </a:r>
                    </a:p>
                  </a:txBody>
                  <a:tcPr marL="9525" marR="9525" marT="9525" marB="0" anchor="b"/>
                </a:tc>
                <a:tc>
                  <a:txBody>
                    <a:bodyPr/>
                    <a:lstStyle/>
                    <a:p>
                      <a:pPr algn="r"/>
                      <a:r>
                        <a:rPr lang="en-US" dirty="0" smtClean="0">
                          <a:solidFill>
                            <a:schemeClr val="bg1"/>
                          </a:solidFill>
                        </a:rPr>
                        <a:t>44%</a:t>
                      </a:r>
                      <a:endParaRPr lang="en-US" dirty="0">
                        <a:solidFill>
                          <a:schemeClr val="bg1"/>
                        </a:solidFill>
                      </a:endParaRPr>
                    </a:p>
                  </a:txBody>
                  <a:tcPr/>
                </a:tc>
              </a:tr>
              <a:tr h="427892">
                <a:tc>
                  <a:txBody>
                    <a:bodyPr/>
                    <a:lstStyle/>
                    <a:p>
                      <a:r>
                        <a:rPr lang="en-US" dirty="0" smtClean="0">
                          <a:solidFill>
                            <a:schemeClr val="bg1"/>
                          </a:solidFill>
                        </a:rPr>
                        <a:t>N. Carolina</a:t>
                      </a:r>
                      <a:endParaRPr lang="en-US" dirty="0">
                        <a:solidFill>
                          <a:schemeClr val="bg1"/>
                        </a:solidFill>
                      </a:endParaRPr>
                    </a:p>
                  </a:txBody>
                  <a:tcPr/>
                </a:tc>
                <a:tc>
                  <a:txBody>
                    <a:bodyPr/>
                    <a:lstStyle/>
                    <a:p>
                      <a:pPr algn="r" fontAlgn="b"/>
                      <a:r>
                        <a:rPr lang="en-US" sz="1800" b="0" i="0" u="none" strike="noStrike">
                          <a:solidFill>
                            <a:srgbClr val="000000"/>
                          </a:solidFill>
                          <a:latin typeface="+mn-lt"/>
                        </a:rPr>
                        <a:t>992,622</a:t>
                      </a:r>
                    </a:p>
                  </a:txBody>
                  <a:tcPr marL="9525" marR="9525" marT="9525" marB="0" anchor="b"/>
                </a:tc>
                <a:tc>
                  <a:txBody>
                    <a:bodyPr/>
                    <a:lstStyle/>
                    <a:p>
                      <a:pPr algn="r" fontAlgn="b"/>
                      <a:r>
                        <a:rPr lang="en-US" sz="1800" b="0" i="0" u="none" strike="noStrike" dirty="0">
                          <a:solidFill>
                            <a:srgbClr val="000000"/>
                          </a:solidFill>
                          <a:latin typeface="+mn-lt"/>
                        </a:rPr>
                        <a:t>331,059</a:t>
                      </a:r>
                    </a:p>
                  </a:txBody>
                  <a:tcPr marL="9525" marR="9525" marT="9525" marB="0" anchor="b"/>
                </a:tc>
                <a:tc>
                  <a:txBody>
                    <a:bodyPr/>
                    <a:lstStyle/>
                    <a:p>
                      <a:pPr algn="r"/>
                      <a:r>
                        <a:rPr lang="en-US" dirty="0" smtClean="0">
                          <a:solidFill>
                            <a:schemeClr val="bg1"/>
                          </a:solidFill>
                        </a:rPr>
                        <a:t>33%</a:t>
                      </a:r>
                      <a:endParaRPr lang="en-US" dirty="0">
                        <a:solidFill>
                          <a:schemeClr val="bg1"/>
                        </a:solidFill>
                      </a:endParaRPr>
                    </a:p>
                  </a:txBody>
                  <a:tcPr/>
                </a:tc>
              </a:tr>
              <a:tr h="427892">
                <a:tc>
                  <a:txBody>
                    <a:bodyPr/>
                    <a:lstStyle/>
                    <a:p>
                      <a:r>
                        <a:rPr lang="en-US" dirty="0" smtClean="0">
                          <a:solidFill>
                            <a:schemeClr val="bg1"/>
                          </a:solidFill>
                        </a:rPr>
                        <a:t>Virginia</a:t>
                      </a:r>
                      <a:endParaRPr lang="en-US" dirty="0">
                        <a:solidFill>
                          <a:schemeClr val="bg1"/>
                        </a:solidFill>
                      </a:endParaRPr>
                    </a:p>
                  </a:txBody>
                  <a:tcPr/>
                </a:tc>
                <a:tc>
                  <a:txBody>
                    <a:bodyPr/>
                    <a:lstStyle/>
                    <a:p>
                      <a:pPr algn="r" fontAlgn="b"/>
                      <a:r>
                        <a:rPr lang="en-US" sz="1800" b="0" i="0" u="none" strike="noStrike">
                          <a:solidFill>
                            <a:srgbClr val="000000"/>
                          </a:solidFill>
                          <a:latin typeface="+mn-lt"/>
                        </a:rPr>
                        <a:t>1,596,318</a:t>
                      </a:r>
                    </a:p>
                  </a:txBody>
                  <a:tcPr marL="9525" marR="9525" marT="9525" marB="0" anchor="b"/>
                </a:tc>
                <a:tc>
                  <a:txBody>
                    <a:bodyPr/>
                    <a:lstStyle/>
                    <a:p>
                      <a:pPr algn="r" fontAlgn="b"/>
                      <a:r>
                        <a:rPr lang="en-US" sz="1800" b="0" i="0" u="none" strike="noStrike" dirty="0">
                          <a:solidFill>
                            <a:srgbClr val="000000"/>
                          </a:solidFill>
                          <a:latin typeface="+mn-lt"/>
                        </a:rPr>
                        <a:t>490,865</a:t>
                      </a:r>
                    </a:p>
                  </a:txBody>
                  <a:tcPr marL="9525" marR="9525" marT="9525" marB="0" anchor="b"/>
                </a:tc>
                <a:tc>
                  <a:txBody>
                    <a:bodyPr/>
                    <a:lstStyle/>
                    <a:p>
                      <a:pPr algn="r"/>
                      <a:r>
                        <a:rPr lang="en-US" dirty="0" smtClean="0">
                          <a:solidFill>
                            <a:schemeClr val="bg1"/>
                          </a:solidFill>
                        </a:rPr>
                        <a:t>31%</a:t>
                      </a:r>
                      <a:endParaRPr lang="en-US" dirty="0">
                        <a:solidFill>
                          <a:schemeClr val="bg1"/>
                        </a:solidFill>
                      </a:endParaRPr>
                    </a:p>
                  </a:txBody>
                  <a:tcPr/>
                </a:tc>
              </a:tr>
              <a:tr h="427892">
                <a:tc>
                  <a:txBody>
                    <a:bodyPr/>
                    <a:lstStyle/>
                    <a:p>
                      <a:r>
                        <a:rPr lang="en-US" dirty="0" smtClean="0">
                          <a:solidFill>
                            <a:schemeClr val="bg1"/>
                          </a:solidFill>
                        </a:rPr>
                        <a:t>Texas</a:t>
                      </a:r>
                      <a:endParaRPr lang="en-US" dirty="0">
                        <a:solidFill>
                          <a:schemeClr val="bg1"/>
                        </a:solidFill>
                      </a:endParaRPr>
                    </a:p>
                  </a:txBody>
                  <a:tcPr/>
                </a:tc>
                <a:tc>
                  <a:txBody>
                    <a:bodyPr/>
                    <a:lstStyle/>
                    <a:p>
                      <a:pPr algn="r" fontAlgn="b"/>
                      <a:r>
                        <a:rPr lang="en-US" sz="1800" b="0" i="0" u="none" strike="noStrike">
                          <a:solidFill>
                            <a:srgbClr val="000000"/>
                          </a:solidFill>
                          <a:latin typeface="+mn-lt"/>
                        </a:rPr>
                        <a:t>604,215</a:t>
                      </a:r>
                    </a:p>
                  </a:txBody>
                  <a:tcPr marL="9525" marR="9525" marT="9525" marB="0" anchor="b"/>
                </a:tc>
                <a:tc>
                  <a:txBody>
                    <a:bodyPr/>
                    <a:lstStyle/>
                    <a:p>
                      <a:pPr algn="r" fontAlgn="b"/>
                      <a:r>
                        <a:rPr lang="en-US" sz="1800" b="0" i="0" u="none" strike="noStrike" dirty="0">
                          <a:solidFill>
                            <a:srgbClr val="000000"/>
                          </a:solidFill>
                          <a:latin typeface="+mn-lt"/>
                        </a:rPr>
                        <a:t>182,566</a:t>
                      </a:r>
                    </a:p>
                  </a:txBody>
                  <a:tcPr marL="9525" marR="9525" marT="9525" marB="0" anchor="b"/>
                </a:tc>
                <a:tc>
                  <a:txBody>
                    <a:bodyPr/>
                    <a:lstStyle/>
                    <a:p>
                      <a:pPr algn="r"/>
                      <a:r>
                        <a:rPr lang="en-US" dirty="0" smtClean="0">
                          <a:solidFill>
                            <a:schemeClr val="bg1"/>
                          </a:solidFill>
                        </a:rPr>
                        <a:t>30%</a:t>
                      </a:r>
                      <a:endParaRPr lang="en-US" dirty="0">
                        <a:solidFill>
                          <a:schemeClr val="bg1"/>
                        </a:solidFill>
                      </a:endParaRPr>
                    </a:p>
                  </a:txBody>
                  <a:tcPr/>
                </a:tc>
              </a:tr>
              <a:tr h="427892">
                <a:tc>
                  <a:txBody>
                    <a:bodyPr/>
                    <a:lstStyle/>
                    <a:p>
                      <a:r>
                        <a:rPr lang="en-US" dirty="0" smtClean="0">
                          <a:solidFill>
                            <a:schemeClr val="bg1"/>
                          </a:solidFill>
                        </a:rPr>
                        <a:t>Arkansas</a:t>
                      </a:r>
                      <a:endParaRPr lang="en-US" dirty="0">
                        <a:solidFill>
                          <a:schemeClr val="bg1"/>
                        </a:solidFill>
                      </a:endParaRPr>
                    </a:p>
                  </a:txBody>
                  <a:tcPr/>
                </a:tc>
                <a:tc>
                  <a:txBody>
                    <a:bodyPr/>
                    <a:lstStyle/>
                    <a:p>
                      <a:pPr algn="r" fontAlgn="b"/>
                      <a:r>
                        <a:rPr lang="en-US" sz="1800" b="0" i="0" u="none" strike="noStrike">
                          <a:solidFill>
                            <a:srgbClr val="000000"/>
                          </a:solidFill>
                          <a:latin typeface="+mn-lt"/>
                        </a:rPr>
                        <a:t>435,450</a:t>
                      </a:r>
                    </a:p>
                  </a:txBody>
                  <a:tcPr marL="9525" marR="9525" marT="9525" marB="0" anchor="b"/>
                </a:tc>
                <a:tc>
                  <a:txBody>
                    <a:bodyPr/>
                    <a:lstStyle/>
                    <a:p>
                      <a:pPr algn="r" fontAlgn="b"/>
                      <a:r>
                        <a:rPr lang="en-US" sz="1800" b="0" i="0" u="none" strike="noStrike" dirty="0">
                          <a:solidFill>
                            <a:srgbClr val="000000"/>
                          </a:solidFill>
                          <a:latin typeface="+mn-lt"/>
                        </a:rPr>
                        <a:t>111,115</a:t>
                      </a:r>
                    </a:p>
                  </a:txBody>
                  <a:tcPr marL="9525" marR="9525" marT="9525" marB="0" anchor="b"/>
                </a:tc>
                <a:tc>
                  <a:txBody>
                    <a:bodyPr/>
                    <a:lstStyle/>
                    <a:p>
                      <a:pPr algn="r"/>
                      <a:r>
                        <a:rPr lang="en-US" dirty="0" smtClean="0">
                          <a:solidFill>
                            <a:schemeClr val="bg1"/>
                          </a:solidFill>
                        </a:rPr>
                        <a:t>26%</a:t>
                      </a:r>
                      <a:endParaRPr lang="en-US" dirty="0">
                        <a:solidFill>
                          <a:schemeClr val="bg1"/>
                        </a:solidFill>
                      </a:endParaRPr>
                    </a:p>
                  </a:txBody>
                  <a:tcPr/>
                </a:tc>
              </a:tr>
              <a:tr h="427892">
                <a:tc>
                  <a:txBody>
                    <a:bodyPr/>
                    <a:lstStyle/>
                    <a:p>
                      <a:r>
                        <a:rPr lang="en-US" dirty="0" smtClean="0">
                          <a:solidFill>
                            <a:schemeClr val="bg1"/>
                          </a:solidFill>
                        </a:rPr>
                        <a:t>Tennessee</a:t>
                      </a:r>
                      <a:endParaRPr lang="en-US" dirty="0">
                        <a:solidFill>
                          <a:schemeClr val="bg1"/>
                        </a:solidFill>
                      </a:endParaRPr>
                    </a:p>
                  </a:txBody>
                  <a:tcPr/>
                </a:tc>
                <a:tc>
                  <a:txBody>
                    <a:bodyPr/>
                    <a:lstStyle/>
                    <a:p>
                      <a:pPr algn="r" fontAlgn="b"/>
                      <a:r>
                        <a:rPr lang="en-US" sz="1800" b="0" i="0" u="none" strike="noStrike">
                          <a:solidFill>
                            <a:srgbClr val="000000"/>
                          </a:solidFill>
                          <a:latin typeface="+mn-lt"/>
                        </a:rPr>
                        <a:t>1,109,801</a:t>
                      </a:r>
                    </a:p>
                  </a:txBody>
                  <a:tcPr marL="9525" marR="9525" marT="9525" marB="0" anchor="b"/>
                </a:tc>
                <a:tc>
                  <a:txBody>
                    <a:bodyPr/>
                    <a:lstStyle/>
                    <a:p>
                      <a:pPr algn="r" fontAlgn="b"/>
                      <a:r>
                        <a:rPr lang="en-US" sz="1800" b="0" i="0" u="none" strike="noStrike" dirty="0">
                          <a:solidFill>
                            <a:srgbClr val="000000"/>
                          </a:solidFill>
                          <a:latin typeface="+mn-lt"/>
                        </a:rPr>
                        <a:t>275,719</a:t>
                      </a:r>
                    </a:p>
                  </a:txBody>
                  <a:tcPr marL="9525" marR="9525" marT="9525" marB="0" anchor="b"/>
                </a:tc>
                <a:tc>
                  <a:txBody>
                    <a:bodyPr/>
                    <a:lstStyle/>
                    <a:p>
                      <a:pPr algn="r"/>
                      <a:r>
                        <a:rPr lang="en-US" dirty="0" smtClean="0">
                          <a:solidFill>
                            <a:schemeClr val="bg1"/>
                          </a:solidFill>
                        </a:rPr>
                        <a:t>25%</a:t>
                      </a:r>
                      <a:endParaRPr lang="en-US" dirty="0">
                        <a:solidFill>
                          <a:schemeClr val="bg1"/>
                        </a:solidFill>
                      </a:endParaRPr>
                    </a:p>
                  </a:txBody>
                  <a:tcPr/>
                </a:tc>
              </a:tr>
              <a:tr h="427892">
                <a:tc>
                  <a:txBody>
                    <a:bodyPr/>
                    <a:lstStyle/>
                    <a:p>
                      <a:r>
                        <a:rPr lang="en-US" dirty="0" smtClean="0">
                          <a:solidFill>
                            <a:schemeClr val="bg1"/>
                          </a:solidFill>
                        </a:rPr>
                        <a:t>Kentucky</a:t>
                      </a:r>
                      <a:endParaRPr lang="en-US" dirty="0">
                        <a:solidFill>
                          <a:schemeClr val="bg1"/>
                        </a:solidFill>
                      </a:endParaRPr>
                    </a:p>
                  </a:txBody>
                  <a:tcPr/>
                </a:tc>
                <a:tc>
                  <a:txBody>
                    <a:bodyPr/>
                    <a:lstStyle/>
                    <a:p>
                      <a:pPr algn="r" fontAlgn="b"/>
                      <a:r>
                        <a:rPr lang="en-US" sz="1800" b="0" i="0" u="none" strike="noStrike">
                          <a:solidFill>
                            <a:srgbClr val="000000"/>
                          </a:solidFill>
                          <a:latin typeface="+mn-lt"/>
                        </a:rPr>
                        <a:t>1,155,684</a:t>
                      </a:r>
                    </a:p>
                  </a:txBody>
                  <a:tcPr marL="9525" marR="9525" marT="9525" marB="0" anchor="b"/>
                </a:tc>
                <a:tc>
                  <a:txBody>
                    <a:bodyPr/>
                    <a:lstStyle/>
                    <a:p>
                      <a:pPr algn="r" fontAlgn="b"/>
                      <a:r>
                        <a:rPr lang="en-US" sz="1800" b="0" i="0" u="none" strike="noStrike" dirty="0">
                          <a:solidFill>
                            <a:srgbClr val="000000"/>
                          </a:solidFill>
                          <a:latin typeface="+mn-lt"/>
                        </a:rPr>
                        <a:t>225,483</a:t>
                      </a:r>
                    </a:p>
                  </a:txBody>
                  <a:tcPr marL="9525" marR="9525" marT="9525" marB="0" anchor="b"/>
                </a:tc>
                <a:tc>
                  <a:txBody>
                    <a:bodyPr/>
                    <a:lstStyle/>
                    <a:p>
                      <a:pPr algn="r"/>
                      <a:r>
                        <a:rPr lang="en-US" dirty="0" smtClean="0">
                          <a:solidFill>
                            <a:schemeClr val="bg1"/>
                          </a:solidFill>
                        </a:rPr>
                        <a:t>20%</a:t>
                      </a:r>
                      <a:endParaRPr lang="en-US" dirty="0">
                        <a:solidFill>
                          <a:schemeClr val="bg1"/>
                        </a:solidFill>
                      </a:endParaRPr>
                    </a:p>
                  </a:txBody>
                  <a:tcPr/>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latin typeface="Papyrus" pitchFamily="66" charset="0"/>
              </a:rPr>
              <a:t>A nation divided…</a:t>
            </a:r>
          </a:p>
        </p:txBody>
      </p:sp>
      <p:pic>
        <p:nvPicPr>
          <p:cNvPr id="60418" name="Picture 2" descr="Image result for a nation divided during civil war"/>
          <p:cNvPicPr>
            <a:picLocks noChangeAspect="1" noChangeArrowheads="1"/>
          </p:cNvPicPr>
          <p:nvPr/>
        </p:nvPicPr>
        <p:blipFill>
          <a:blip r:embed="rId2" cstate="print"/>
          <a:srcRect/>
          <a:stretch>
            <a:fillRect/>
          </a:stretch>
        </p:blipFill>
        <p:spPr bwMode="auto">
          <a:xfrm>
            <a:off x="228600" y="2392226"/>
            <a:ext cx="8770537" cy="3094174"/>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latin typeface="Papyrus" pitchFamily="66" charset="0"/>
              </a:rPr>
              <a:t>A nation at war…</a:t>
            </a:r>
          </a:p>
        </p:txBody>
      </p:sp>
      <p:pic>
        <p:nvPicPr>
          <p:cNvPr id="57346" name="Picture 2" descr="Image result for slaves in civil war"/>
          <p:cNvPicPr>
            <a:picLocks noChangeAspect="1" noChangeArrowheads="1"/>
          </p:cNvPicPr>
          <p:nvPr/>
        </p:nvPicPr>
        <p:blipFill>
          <a:blip r:embed="rId2" cstate="print"/>
          <a:srcRect/>
          <a:stretch>
            <a:fillRect/>
          </a:stretch>
        </p:blipFill>
        <p:spPr bwMode="auto">
          <a:xfrm>
            <a:off x="2895600" y="1524000"/>
            <a:ext cx="6096000" cy="5161326"/>
          </a:xfrm>
          <a:prstGeom prst="rect">
            <a:avLst/>
          </a:prstGeom>
          <a:noFill/>
        </p:spPr>
      </p:pic>
      <p:pic>
        <p:nvPicPr>
          <p:cNvPr id="57348" name="Picture 4" descr="Related image"/>
          <p:cNvPicPr>
            <a:picLocks noChangeAspect="1" noChangeArrowheads="1"/>
          </p:cNvPicPr>
          <p:nvPr/>
        </p:nvPicPr>
        <p:blipFill>
          <a:blip r:embed="rId3" cstate="print"/>
          <a:srcRect/>
          <a:stretch>
            <a:fillRect/>
          </a:stretch>
        </p:blipFill>
        <p:spPr bwMode="auto">
          <a:xfrm>
            <a:off x="228600" y="1219200"/>
            <a:ext cx="3270653" cy="48006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04800" y="2438400"/>
            <a:ext cx="8570056" cy="3108881"/>
          </a:xfrm>
          <a:prstGeom prst="rect">
            <a:avLst/>
          </a:prstGeom>
          <a:noFill/>
          <a:ln w="9525">
            <a:noFill/>
            <a:miter lim="800000"/>
            <a:headEnd/>
            <a:tailEnd/>
          </a:ln>
        </p:spPr>
      </p:pic>
      <p:sp>
        <p:nvSpPr>
          <p:cNvPr id="4"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smtClean="0">
                <a:ln>
                  <a:noFill/>
                </a:ln>
                <a:solidFill>
                  <a:schemeClr val="tx1"/>
                </a:solidFill>
                <a:effectLst/>
                <a:uLnTx/>
                <a:uFillTx/>
                <a:latin typeface="Papyrus" pitchFamily="66" charset="0"/>
                <a:ea typeface="+mj-ea"/>
                <a:cs typeface="+mj-cs"/>
              </a:rPr>
              <a:t>A nation at war…</a:t>
            </a:r>
            <a:endParaRPr kumimoji="0" lang="en-US" sz="3600" b="1" i="0" u="none" strike="noStrike" kern="1200" cap="none" spc="0" normalizeH="0" baseline="0" noProof="0" dirty="0" smtClean="0">
              <a:ln>
                <a:noFill/>
              </a:ln>
              <a:solidFill>
                <a:schemeClr val="tx1"/>
              </a:solidFill>
              <a:effectLst/>
              <a:uLnTx/>
              <a:uFillTx/>
              <a:latin typeface="Papyrus" pitchFamily="66" charset="0"/>
              <a:ea typeface="+mj-ea"/>
              <a:cs typeface="+mj-c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sz="3600" b="1" dirty="0" smtClean="0">
                <a:latin typeface="Papyrus" pitchFamily="66" charset="0"/>
              </a:rPr>
              <a:t>A declaration of freedom…but where do we go?</a:t>
            </a:r>
          </a:p>
        </p:txBody>
      </p:sp>
      <p:pic>
        <p:nvPicPr>
          <p:cNvPr id="61442" name="Picture 2" descr="Image result for emancipation"/>
          <p:cNvPicPr>
            <a:picLocks noChangeAspect="1" noChangeArrowheads="1"/>
          </p:cNvPicPr>
          <p:nvPr/>
        </p:nvPicPr>
        <p:blipFill>
          <a:blip r:embed="rId2" cstate="print"/>
          <a:srcRect/>
          <a:stretch>
            <a:fillRect/>
          </a:stretch>
        </p:blipFill>
        <p:spPr bwMode="auto">
          <a:xfrm>
            <a:off x="3733800" y="1371600"/>
            <a:ext cx="5029200" cy="5029200"/>
          </a:xfrm>
          <a:prstGeom prst="rect">
            <a:avLst/>
          </a:prstGeom>
          <a:noFill/>
        </p:spPr>
      </p:pic>
      <p:pic>
        <p:nvPicPr>
          <p:cNvPr id="61444" name="Picture 4" descr="Related image"/>
          <p:cNvPicPr>
            <a:picLocks noChangeAspect="1" noChangeArrowheads="1"/>
          </p:cNvPicPr>
          <p:nvPr/>
        </p:nvPicPr>
        <p:blipFill>
          <a:blip r:embed="rId3" cstate="print"/>
          <a:srcRect/>
          <a:stretch>
            <a:fillRect/>
          </a:stretch>
        </p:blipFill>
        <p:spPr bwMode="auto">
          <a:xfrm>
            <a:off x="381000" y="1375305"/>
            <a:ext cx="2971800" cy="4987395"/>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Papyrus" pitchFamily="66" charset="0"/>
              </a:rPr>
              <a:t>Reconstruction looked promising.</a:t>
            </a:r>
            <a:endParaRPr lang="en-US" dirty="0"/>
          </a:p>
        </p:txBody>
      </p:sp>
      <p:pic>
        <p:nvPicPr>
          <p:cNvPr id="62466" name="Picture 2" descr="Image result for emancipation"/>
          <p:cNvPicPr>
            <a:picLocks noChangeAspect="1" noChangeArrowheads="1"/>
          </p:cNvPicPr>
          <p:nvPr/>
        </p:nvPicPr>
        <p:blipFill>
          <a:blip r:embed="rId2" cstate="print"/>
          <a:srcRect/>
          <a:stretch>
            <a:fillRect/>
          </a:stretch>
        </p:blipFill>
        <p:spPr bwMode="auto">
          <a:xfrm>
            <a:off x="1447800" y="1616773"/>
            <a:ext cx="6400800" cy="4848605"/>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Papyrus" pitchFamily="66" charset="0"/>
              </a:rPr>
              <a:t>But our shared history has been a painful one.</a:t>
            </a: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304800" y="1800223"/>
            <a:ext cx="8527969" cy="448013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Papyrus" pitchFamily="66" charset="0"/>
              </a:rPr>
              <a:t>Our shared history has been a painful one.</a:t>
            </a:r>
            <a:endParaRPr lang="en-US" dirty="0"/>
          </a:p>
        </p:txBody>
      </p:sp>
      <p:pic>
        <p:nvPicPr>
          <p:cNvPr id="65538" name="Picture 2" descr="Image result for kkk and confederate flag"/>
          <p:cNvPicPr>
            <a:picLocks noChangeAspect="1" noChangeArrowheads="1"/>
          </p:cNvPicPr>
          <p:nvPr/>
        </p:nvPicPr>
        <p:blipFill>
          <a:blip r:embed="rId2" cstate="print"/>
          <a:srcRect/>
          <a:stretch>
            <a:fillRect/>
          </a:stretch>
        </p:blipFill>
        <p:spPr bwMode="auto">
          <a:xfrm>
            <a:off x="643470" y="1724026"/>
            <a:ext cx="8043330" cy="4524374"/>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5400" b="1" dirty="0" smtClean="0">
                <a:latin typeface="Papyrus" pitchFamily="66" charset="0"/>
              </a:rPr>
              <a:t>The History of Us</a:t>
            </a:r>
            <a:endParaRPr lang="en-US" sz="5400" b="1" dirty="0">
              <a:latin typeface="Papyrus" pitchFamily="66" charset="0"/>
            </a:endParaRPr>
          </a:p>
        </p:txBody>
      </p:sp>
      <p:pic>
        <p:nvPicPr>
          <p:cNvPr id="4" name="Picture 2" descr="Related image"/>
          <p:cNvPicPr>
            <a:picLocks noChangeAspect="1" noChangeArrowheads="1"/>
          </p:cNvPicPr>
          <p:nvPr/>
        </p:nvPicPr>
        <p:blipFill>
          <a:blip r:embed="rId2" cstate="print"/>
          <a:srcRect l="5035" t="4651" r="6018" b="6977"/>
          <a:stretch>
            <a:fillRect/>
          </a:stretch>
        </p:blipFill>
        <p:spPr bwMode="auto">
          <a:xfrm>
            <a:off x="0" y="838200"/>
            <a:ext cx="4038600" cy="2895600"/>
          </a:xfrm>
          <a:prstGeom prst="rect">
            <a:avLst/>
          </a:prstGeom>
          <a:noFill/>
        </p:spPr>
      </p:pic>
      <p:pic>
        <p:nvPicPr>
          <p:cNvPr id="3076" name="Picture 4" descr="Image result for brown v board of education"/>
          <p:cNvPicPr>
            <a:picLocks noChangeAspect="1" noChangeArrowheads="1"/>
          </p:cNvPicPr>
          <p:nvPr/>
        </p:nvPicPr>
        <p:blipFill>
          <a:blip r:embed="rId3" cstate="print"/>
          <a:srcRect l="8255" t="2439" r="7817"/>
          <a:stretch>
            <a:fillRect/>
          </a:stretch>
        </p:blipFill>
        <p:spPr bwMode="auto">
          <a:xfrm>
            <a:off x="0" y="3657600"/>
            <a:ext cx="4880610" cy="3200400"/>
          </a:xfrm>
          <a:prstGeom prst="rect">
            <a:avLst/>
          </a:prstGeom>
          <a:noFill/>
        </p:spPr>
      </p:pic>
      <p:pic>
        <p:nvPicPr>
          <p:cNvPr id="3078" name="Picture 6" descr="Image result for brown v board of education"/>
          <p:cNvPicPr>
            <a:picLocks noChangeAspect="1" noChangeArrowheads="1"/>
          </p:cNvPicPr>
          <p:nvPr/>
        </p:nvPicPr>
        <p:blipFill>
          <a:blip r:embed="rId4" cstate="print"/>
          <a:srcRect/>
          <a:stretch>
            <a:fillRect/>
          </a:stretch>
        </p:blipFill>
        <p:spPr bwMode="auto">
          <a:xfrm>
            <a:off x="4876800" y="838200"/>
            <a:ext cx="4267200" cy="2402763"/>
          </a:xfrm>
          <a:prstGeom prst="rect">
            <a:avLst/>
          </a:prstGeom>
          <a:noFill/>
        </p:spPr>
      </p:pic>
      <p:pic>
        <p:nvPicPr>
          <p:cNvPr id="3074" name="Picture 2" descr="Image from National Women's History Museum"/>
          <p:cNvPicPr>
            <a:picLocks noChangeAspect="1" noChangeArrowheads="1"/>
          </p:cNvPicPr>
          <p:nvPr/>
        </p:nvPicPr>
        <p:blipFill>
          <a:blip r:embed="rId5" cstate="print"/>
          <a:srcRect/>
          <a:stretch>
            <a:fillRect/>
          </a:stretch>
        </p:blipFill>
        <p:spPr bwMode="auto">
          <a:xfrm>
            <a:off x="4276725" y="2886075"/>
            <a:ext cx="4867275" cy="3971925"/>
          </a:xfrm>
          <a:prstGeom prst="rect">
            <a:avLst/>
          </a:prstGeom>
          <a:noFill/>
        </p:spPr>
      </p:pic>
      <p:pic>
        <p:nvPicPr>
          <p:cNvPr id="3080" name="Picture 8" descr="Image result for brown v board of education"/>
          <p:cNvPicPr>
            <a:picLocks noChangeAspect="1" noChangeArrowheads="1"/>
          </p:cNvPicPr>
          <p:nvPr/>
        </p:nvPicPr>
        <p:blipFill>
          <a:blip r:embed="rId6" cstate="print"/>
          <a:srcRect l="4156" r="18961"/>
          <a:stretch>
            <a:fillRect/>
          </a:stretch>
        </p:blipFill>
        <p:spPr bwMode="auto">
          <a:xfrm>
            <a:off x="2895600" y="838200"/>
            <a:ext cx="2819400" cy="2790825"/>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Papyrus" pitchFamily="66" charset="0"/>
              </a:rPr>
              <a:t>Our shared history has been a painful one.</a:t>
            </a:r>
            <a:endParaRPr lang="en-US" dirty="0"/>
          </a:p>
        </p:txBody>
      </p:sp>
      <p:pic>
        <p:nvPicPr>
          <p:cNvPr id="64514" name="Picture 2" descr="Image result for ku klux klan"/>
          <p:cNvPicPr>
            <a:picLocks noChangeAspect="1" noChangeArrowheads="1"/>
          </p:cNvPicPr>
          <p:nvPr/>
        </p:nvPicPr>
        <p:blipFill>
          <a:blip r:embed="rId2" cstate="print"/>
          <a:srcRect/>
          <a:stretch>
            <a:fillRect/>
          </a:stretch>
        </p:blipFill>
        <p:spPr bwMode="auto">
          <a:xfrm>
            <a:off x="1905000" y="1600200"/>
            <a:ext cx="5715000" cy="44196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01762"/>
          </a:xfrm>
        </p:spPr>
        <p:txBody>
          <a:bodyPr>
            <a:normAutofit fontScale="90000"/>
          </a:bodyPr>
          <a:lstStyle/>
          <a:p>
            <a:r>
              <a:rPr lang="en-US" b="1" dirty="0" smtClean="0">
                <a:latin typeface="Papyrus" pitchFamily="66" charset="0"/>
              </a:rPr>
              <a:t>Our shared history has been a painful one.</a:t>
            </a:r>
            <a:endParaRPr lang="en-US" dirty="0"/>
          </a:p>
        </p:txBody>
      </p:sp>
      <p:pic>
        <p:nvPicPr>
          <p:cNvPr id="36866" name="Picture 2" descr="Related image"/>
          <p:cNvPicPr>
            <a:picLocks noChangeAspect="1" noChangeArrowheads="1"/>
          </p:cNvPicPr>
          <p:nvPr/>
        </p:nvPicPr>
        <p:blipFill>
          <a:blip r:embed="rId2" cstate="print"/>
          <a:srcRect/>
          <a:stretch>
            <a:fillRect/>
          </a:stretch>
        </p:blipFill>
        <p:spPr bwMode="auto">
          <a:xfrm>
            <a:off x="826988" y="2191047"/>
            <a:ext cx="7631212" cy="394975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01762"/>
          </a:xfrm>
        </p:spPr>
        <p:txBody>
          <a:bodyPr>
            <a:normAutofit fontScale="90000"/>
          </a:bodyPr>
          <a:lstStyle/>
          <a:p>
            <a:r>
              <a:rPr lang="en-US" b="1" dirty="0" smtClean="0">
                <a:latin typeface="Papyrus" pitchFamily="66" charset="0"/>
              </a:rPr>
              <a:t>Our shared history has been a painful one.</a:t>
            </a:r>
            <a:endParaRPr lang="en-US" dirty="0"/>
          </a:p>
        </p:txBody>
      </p:sp>
      <p:pic>
        <p:nvPicPr>
          <p:cNvPr id="37890" name="Picture 2" descr="Related image"/>
          <p:cNvPicPr>
            <a:picLocks noChangeAspect="1" noChangeArrowheads="1"/>
          </p:cNvPicPr>
          <p:nvPr/>
        </p:nvPicPr>
        <p:blipFill>
          <a:blip r:embed="rId2" cstate="print"/>
          <a:srcRect/>
          <a:stretch>
            <a:fillRect/>
          </a:stretch>
        </p:blipFill>
        <p:spPr bwMode="auto">
          <a:xfrm>
            <a:off x="4343400" y="2209800"/>
            <a:ext cx="4620767" cy="3657599"/>
          </a:xfrm>
          <a:prstGeom prst="rect">
            <a:avLst/>
          </a:prstGeom>
          <a:noFill/>
        </p:spPr>
      </p:pic>
      <p:pic>
        <p:nvPicPr>
          <p:cNvPr id="28674" name="Picture 2" descr="Image result for kkk and confederate flag"/>
          <p:cNvPicPr>
            <a:picLocks noChangeAspect="1" noChangeArrowheads="1"/>
          </p:cNvPicPr>
          <p:nvPr/>
        </p:nvPicPr>
        <p:blipFill>
          <a:blip r:embed="rId3" cstate="print"/>
          <a:srcRect/>
          <a:stretch>
            <a:fillRect/>
          </a:stretch>
        </p:blipFill>
        <p:spPr bwMode="auto">
          <a:xfrm>
            <a:off x="304800" y="2209800"/>
            <a:ext cx="3800475" cy="3752851"/>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Papyrus" pitchFamily="66" charset="0"/>
              </a:rPr>
              <a:t>Our shared history has been a painful one.</a:t>
            </a:r>
            <a:endParaRPr lang="en-US" dirty="0"/>
          </a:p>
        </p:txBody>
      </p:sp>
      <p:pic>
        <p:nvPicPr>
          <p:cNvPr id="46082" name="Picture 2" descr="Image result for man lynched in mobile alabama 1981"/>
          <p:cNvPicPr>
            <a:picLocks noChangeAspect="1" noChangeArrowheads="1"/>
          </p:cNvPicPr>
          <p:nvPr/>
        </p:nvPicPr>
        <p:blipFill>
          <a:blip r:embed="rId2" cstate="print"/>
          <a:srcRect/>
          <a:stretch>
            <a:fillRect/>
          </a:stretch>
        </p:blipFill>
        <p:spPr bwMode="auto">
          <a:xfrm>
            <a:off x="304800" y="1600200"/>
            <a:ext cx="4648200" cy="1434460"/>
          </a:xfrm>
          <a:prstGeom prst="rect">
            <a:avLst/>
          </a:prstGeom>
          <a:noFill/>
        </p:spPr>
      </p:pic>
      <p:pic>
        <p:nvPicPr>
          <p:cNvPr id="46084" name="Picture 4" descr="Image result for man lynched in mobile alabama 1981"/>
          <p:cNvPicPr>
            <a:picLocks noChangeAspect="1" noChangeArrowheads="1"/>
          </p:cNvPicPr>
          <p:nvPr/>
        </p:nvPicPr>
        <p:blipFill>
          <a:blip r:embed="rId3" cstate="print"/>
          <a:srcRect/>
          <a:stretch>
            <a:fillRect/>
          </a:stretch>
        </p:blipFill>
        <p:spPr bwMode="auto">
          <a:xfrm>
            <a:off x="5486400" y="1447800"/>
            <a:ext cx="3495675" cy="5238750"/>
          </a:xfrm>
          <a:prstGeom prst="rect">
            <a:avLst/>
          </a:prstGeom>
          <a:noFill/>
        </p:spPr>
      </p:pic>
      <p:pic>
        <p:nvPicPr>
          <p:cNvPr id="46086" name="Picture 6" descr="Image result for man lynched in mobile alabama 1981"/>
          <p:cNvPicPr>
            <a:picLocks noChangeAspect="1" noChangeArrowheads="1"/>
          </p:cNvPicPr>
          <p:nvPr/>
        </p:nvPicPr>
        <p:blipFill>
          <a:blip r:embed="rId4" cstate="print"/>
          <a:srcRect/>
          <a:stretch>
            <a:fillRect/>
          </a:stretch>
        </p:blipFill>
        <p:spPr bwMode="auto">
          <a:xfrm>
            <a:off x="381000" y="3200400"/>
            <a:ext cx="4572000" cy="3429001"/>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Papyrus" pitchFamily="66" charset="0"/>
              </a:rPr>
              <a:t>Our shared history has been a painful one.</a:t>
            </a:r>
            <a:endParaRPr lang="en-US" dirty="0"/>
          </a:p>
        </p:txBody>
      </p:sp>
      <p:pic>
        <p:nvPicPr>
          <p:cNvPr id="3074" name="Picture 2" descr="Image result for emmett till"/>
          <p:cNvPicPr>
            <a:picLocks noChangeAspect="1" noChangeArrowheads="1"/>
          </p:cNvPicPr>
          <p:nvPr/>
        </p:nvPicPr>
        <p:blipFill>
          <a:blip r:embed="rId2" cstate="print"/>
          <a:srcRect/>
          <a:stretch>
            <a:fillRect/>
          </a:stretch>
        </p:blipFill>
        <p:spPr bwMode="auto">
          <a:xfrm>
            <a:off x="1524000" y="1524000"/>
            <a:ext cx="6096000" cy="5080001"/>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Papyrus" pitchFamily="66" charset="0"/>
              </a:rPr>
              <a:t>Our shared history has been a painful one.</a:t>
            </a:r>
            <a:endParaRPr lang="en-US" dirty="0"/>
          </a:p>
        </p:txBody>
      </p:sp>
      <p:pic>
        <p:nvPicPr>
          <p:cNvPr id="35844" name="Picture 4" descr="Image result for schwerner chaney goodman"/>
          <p:cNvPicPr>
            <a:picLocks noChangeAspect="1" noChangeArrowheads="1"/>
          </p:cNvPicPr>
          <p:nvPr/>
        </p:nvPicPr>
        <p:blipFill>
          <a:blip r:embed="rId2" cstate="print"/>
          <a:srcRect/>
          <a:stretch>
            <a:fillRect/>
          </a:stretch>
        </p:blipFill>
        <p:spPr bwMode="auto">
          <a:xfrm>
            <a:off x="3581400" y="2438400"/>
            <a:ext cx="5257800" cy="4161174"/>
          </a:xfrm>
          <a:prstGeom prst="rect">
            <a:avLst/>
          </a:prstGeom>
          <a:noFill/>
        </p:spPr>
      </p:pic>
      <p:pic>
        <p:nvPicPr>
          <p:cNvPr id="35842" name="Picture 2" descr="Image result for schwerner chaney goodman"/>
          <p:cNvPicPr>
            <a:picLocks noChangeAspect="1" noChangeArrowheads="1"/>
          </p:cNvPicPr>
          <p:nvPr/>
        </p:nvPicPr>
        <p:blipFill>
          <a:blip r:embed="rId3" cstate="print"/>
          <a:srcRect/>
          <a:stretch>
            <a:fillRect/>
          </a:stretch>
        </p:blipFill>
        <p:spPr bwMode="auto">
          <a:xfrm>
            <a:off x="381000" y="1676400"/>
            <a:ext cx="4494166" cy="3124199"/>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Image result for 16th street baptist church bombing"/>
          <p:cNvPicPr>
            <a:picLocks noChangeAspect="1" noChangeArrowheads="1"/>
          </p:cNvPicPr>
          <p:nvPr/>
        </p:nvPicPr>
        <p:blipFill>
          <a:blip r:embed="rId2" cstate="print"/>
          <a:srcRect/>
          <a:stretch>
            <a:fillRect/>
          </a:stretch>
        </p:blipFill>
        <p:spPr bwMode="auto">
          <a:xfrm>
            <a:off x="4572000" y="1295400"/>
            <a:ext cx="4572000" cy="2857500"/>
          </a:xfrm>
          <a:prstGeom prst="rect">
            <a:avLst/>
          </a:prstGeom>
          <a:noFill/>
        </p:spPr>
      </p:pic>
      <p:pic>
        <p:nvPicPr>
          <p:cNvPr id="47110" name="Picture 6" descr="Image result for 16th street baptist church bombing"/>
          <p:cNvPicPr>
            <a:picLocks noChangeAspect="1" noChangeArrowheads="1"/>
          </p:cNvPicPr>
          <p:nvPr/>
        </p:nvPicPr>
        <p:blipFill>
          <a:blip r:embed="rId3" cstate="print"/>
          <a:srcRect r="1003" b="3401"/>
          <a:stretch>
            <a:fillRect/>
          </a:stretch>
        </p:blipFill>
        <p:spPr bwMode="auto">
          <a:xfrm>
            <a:off x="228600" y="1295400"/>
            <a:ext cx="3429000" cy="3289986"/>
          </a:xfrm>
          <a:prstGeom prst="rect">
            <a:avLst/>
          </a:prstGeom>
          <a:noFill/>
        </p:spPr>
      </p:pic>
      <p:pic>
        <p:nvPicPr>
          <p:cNvPr id="47108" name="Picture 4" descr="Image result for 16th street baptist church bombing"/>
          <p:cNvPicPr>
            <a:picLocks noChangeAspect="1" noChangeArrowheads="1"/>
          </p:cNvPicPr>
          <p:nvPr/>
        </p:nvPicPr>
        <p:blipFill>
          <a:blip r:embed="rId4" cstate="print"/>
          <a:srcRect/>
          <a:stretch>
            <a:fillRect/>
          </a:stretch>
        </p:blipFill>
        <p:spPr bwMode="auto">
          <a:xfrm>
            <a:off x="990600" y="4114800"/>
            <a:ext cx="7143750" cy="2514600"/>
          </a:xfrm>
          <a:prstGeom prst="rect">
            <a:avLst/>
          </a:prstGeom>
          <a:noFill/>
        </p:spPr>
      </p:pic>
      <p:sp>
        <p:nvSpPr>
          <p:cNvPr id="2" name="Title 1"/>
          <p:cNvSpPr>
            <a:spLocks noGrp="1"/>
          </p:cNvSpPr>
          <p:nvPr>
            <p:ph type="title"/>
          </p:nvPr>
        </p:nvSpPr>
        <p:spPr/>
        <p:txBody>
          <a:bodyPr>
            <a:normAutofit fontScale="90000"/>
          </a:bodyPr>
          <a:lstStyle/>
          <a:p>
            <a:r>
              <a:rPr lang="en-US" b="1" dirty="0" smtClean="0">
                <a:latin typeface="Papyrus" pitchFamily="66" charset="0"/>
              </a:rPr>
              <a:t>Our shared history has been a painful one.</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Papyrus" pitchFamily="66" charset="0"/>
              </a:rPr>
              <a:t>Our shared history has been a painful one.</a:t>
            </a:r>
            <a:endParaRPr lang="en-US" dirty="0"/>
          </a:p>
        </p:txBody>
      </p:sp>
      <p:pic>
        <p:nvPicPr>
          <p:cNvPr id="5" name="Picture 4" descr="http://2.bp.blogspot.com/_Tkh6vrOuJcA/S5_vtSB7vNI/AAAAAAAAZkQ/fXldWsyJUps/s400/Birmingham-Bull+Connor-1963-2.jpg"/>
          <p:cNvPicPr/>
          <p:nvPr/>
        </p:nvPicPr>
        <p:blipFill>
          <a:blip r:embed="rId2" cstate="print"/>
          <a:srcRect/>
          <a:stretch>
            <a:fillRect/>
          </a:stretch>
        </p:blipFill>
        <p:spPr bwMode="auto">
          <a:xfrm>
            <a:off x="1600200" y="1600200"/>
            <a:ext cx="60960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Papyrus" pitchFamily="66" charset="0"/>
              </a:rPr>
              <a:t>Our shared history has been a painful one.</a:t>
            </a:r>
            <a:endParaRPr lang="en-US" dirty="0"/>
          </a:p>
        </p:txBody>
      </p:sp>
      <p:pic>
        <p:nvPicPr>
          <p:cNvPr id="4" name="Picture 3" descr="http://2.bp.blogspot.com/-l7x_8DSbSBc/VkD1o3tfXqI/AAAAAAABTWs/xorMR9VDM14/s640/tumblr_nipswkNnbw1qa70eyo7_500.png"/>
          <p:cNvPicPr/>
          <p:nvPr/>
        </p:nvPicPr>
        <p:blipFill>
          <a:blip r:embed="rId2" cstate="print"/>
          <a:srcRect/>
          <a:stretch>
            <a:fillRect/>
          </a:stretch>
        </p:blipFill>
        <p:spPr bwMode="auto">
          <a:xfrm>
            <a:off x="838200" y="1752600"/>
            <a:ext cx="7467600" cy="46481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Papyrus" pitchFamily="66" charset="0"/>
              </a:rPr>
              <a:t>Our shared history has been a painful one.</a:t>
            </a:r>
            <a:endParaRPr lang="en-US" dirty="0"/>
          </a:p>
        </p:txBody>
      </p:sp>
      <p:pic>
        <p:nvPicPr>
          <p:cNvPr id="5" name="Picture 4" descr="C:\Users\dorothy.STGCHURCH\Downloads\13652897_10154264279598070_2568028796789814008_o.jpg"/>
          <p:cNvPicPr/>
          <p:nvPr/>
        </p:nvPicPr>
        <p:blipFill>
          <a:blip r:embed="rId2" cstate="print"/>
          <a:srcRect/>
          <a:stretch>
            <a:fillRect/>
          </a:stretch>
        </p:blipFill>
        <p:spPr bwMode="auto">
          <a:xfrm>
            <a:off x="1295400" y="1676400"/>
            <a:ext cx="67056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black history month"/>
          <p:cNvPicPr>
            <a:picLocks noChangeAspect="1" noChangeArrowheads="1"/>
          </p:cNvPicPr>
          <p:nvPr/>
        </p:nvPicPr>
        <p:blipFill>
          <a:blip r:embed="rId2" cstate="print"/>
          <a:srcRect t="11849" r="1754"/>
          <a:stretch>
            <a:fillRect/>
          </a:stretch>
        </p:blipFill>
        <p:spPr bwMode="auto">
          <a:xfrm>
            <a:off x="685800" y="1066800"/>
            <a:ext cx="7733947" cy="4762755"/>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Papyrus" pitchFamily="66" charset="0"/>
              </a:rPr>
              <a:t>Our shared history has been a painful one.</a:t>
            </a:r>
            <a:endParaRPr lang="en-US" dirty="0"/>
          </a:p>
        </p:txBody>
      </p:sp>
      <p:pic>
        <p:nvPicPr>
          <p:cNvPr id="4" name="Picture 3" descr="http://i.huffpost.com/gen/879606/thumbs/o-KNEEL-IN-570.jpg?10"/>
          <p:cNvPicPr/>
          <p:nvPr/>
        </p:nvPicPr>
        <p:blipFill>
          <a:blip r:embed="rId2" cstate="print"/>
          <a:srcRect/>
          <a:stretch>
            <a:fillRect/>
          </a:stretch>
        </p:blipFill>
        <p:spPr bwMode="auto">
          <a:xfrm>
            <a:off x="1066800" y="1676400"/>
            <a:ext cx="7315200" cy="4876799"/>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Papyrus" pitchFamily="66" charset="0"/>
              </a:rPr>
              <a:t>Laws were passed…</a:t>
            </a:r>
            <a:endParaRPr lang="en-US" dirty="0"/>
          </a:p>
        </p:txBody>
      </p:sp>
      <p:pic>
        <p:nvPicPr>
          <p:cNvPr id="5" name="Picture 2" descr="Image result for black history month"/>
          <p:cNvPicPr>
            <a:picLocks noChangeAspect="1" noChangeArrowheads="1"/>
          </p:cNvPicPr>
          <p:nvPr/>
        </p:nvPicPr>
        <p:blipFill>
          <a:blip r:embed="rId2" cstate="print"/>
          <a:srcRect t="11849" r="1754"/>
          <a:stretch>
            <a:fillRect/>
          </a:stretch>
        </p:blipFill>
        <p:spPr bwMode="auto">
          <a:xfrm>
            <a:off x="453073" y="1359542"/>
            <a:ext cx="8309927" cy="5117458"/>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Papyrus" pitchFamily="66" charset="0"/>
              </a:rPr>
              <a:t>Schools were to be desegregated with all deliberate speed…</a:t>
            </a:r>
            <a:endParaRPr lang="en-US" dirty="0"/>
          </a:p>
        </p:txBody>
      </p:sp>
      <p:pic>
        <p:nvPicPr>
          <p:cNvPr id="4" name="Picture 3" descr="Image result for protesting ruby bridges attending franz elementary school"/>
          <p:cNvPicPr/>
          <p:nvPr/>
        </p:nvPicPr>
        <p:blipFill>
          <a:blip r:embed="rId2" cstate="print"/>
          <a:srcRect/>
          <a:stretch>
            <a:fillRect/>
          </a:stretch>
        </p:blipFill>
        <p:spPr bwMode="auto">
          <a:xfrm>
            <a:off x="1676400" y="1447800"/>
            <a:ext cx="5943600" cy="516350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Papyrus" pitchFamily="66" charset="0"/>
              </a:rPr>
              <a:t>Schools were to be desegregated with all deliberate speed…</a:t>
            </a:r>
            <a:endParaRPr lang="en-US" dirty="0"/>
          </a:p>
        </p:txBody>
      </p:sp>
      <p:pic>
        <p:nvPicPr>
          <p:cNvPr id="43009" name="Picture 1"/>
          <p:cNvPicPr>
            <a:picLocks noChangeAspect="1" noChangeArrowheads="1"/>
          </p:cNvPicPr>
          <p:nvPr/>
        </p:nvPicPr>
        <p:blipFill>
          <a:blip r:embed="rId2" cstate="print"/>
          <a:srcRect/>
          <a:stretch>
            <a:fillRect/>
          </a:stretch>
        </p:blipFill>
        <p:spPr bwMode="auto">
          <a:xfrm>
            <a:off x="1371600" y="1600199"/>
            <a:ext cx="6705600" cy="49637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r>
              <a:rPr lang="en-US" b="1" dirty="0" smtClean="0">
                <a:latin typeface="Papyrus" pitchFamily="66" charset="0"/>
              </a:rPr>
              <a:t>But we never came together as a nation. </a:t>
            </a:r>
            <a:endParaRPr lang="en-US" dirty="0"/>
          </a:p>
        </p:txBody>
      </p:sp>
      <p:pic>
        <p:nvPicPr>
          <p:cNvPr id="3" name="Picture 2" descr="Image result for white rights"/>
          <p:cNvPicPr>
            <a:picLocks noChangeAspect="1" noChangeArrowheads="1"/>
          </p:cNvPicPr>
          <p:nvPr/>
        </p:nvPicPr>
        <p:blipFill>
          <a:blip r:embed="rId2" cstate="print"/>
          <a:srcRect/>
          <a:stretch>
            <a:fillRect/>
          </a:stretch>
        </p:blipFill>
        <p:spPr bwMode="auto">
          <a:xfrm>
            <a:off x="4724400" y="1828800"/>
            <a:ext cx="3648664" cy="4572000"/>
          </a:xfrm>
          <a:prstGeom prst="rect">
            <a:avLst/>
          </a:prstGeom>
          <a:noFill/>
        </p:spPr>
      </p:pic>
      <p:pic>
        <p:nvPicPr>
          <p:cNvPr id="4" name="Picture 4" descr="Related image"/>
          <p:cNvPicPr>
            <a:picLocks noChangeAspect="1" noChangeArrowheads="1"/>
          </p:cNvPicPr>
          <p:nvPr/>
        </p:nvPicPr>
        <p:blipFill>
          <a:blip r:embed="rId3" cstate="print"/>
          <a:srcRect/>
          <a:stretch>
            <a:fillRect/>
          </a:stretch>
        </p:blipFill>
        <p:spPr bwMode="auto">
          <a:xfrm>
            <a:off x="1143000" y="1524000"/>
            <a:ext cx="3429000" cy="5092525"/>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r>
              <a:rPr lang="en-US" b="1" dirty="0" smtClean="0">
                <a:latin typeface="Papyrus" pitchFamily="66" charset="0"/>
              </a:rPr>
              <a:t>But we never came together as a nation. </a:t>
            </a:r>
            <a:endParaRPr lang="en-US" dirty="0"/>
          </a:p>
        </p:txBody>
      </p:sp>
      <p:pic>
        <p:nvPicPr>
          <p:cNvPr id="1026" name="Picture 2" descr="Image result for black power movement"/>
          <p:cNvPicPr>
            <a:picLocks noChangeAspect="1" noChangeArrowheads="1"/>
          </p:cNvPicPr>
          <p:nvPr/>
        </p:nvPicPr>
        <p:blipFill>
          <a:blip r:embed="rId2" cstate="print"/>
          <a:srcRect/>
          <a:stretch>
            <a:fillRect/>
          </a:stretch>
        </p:blipFill>
        <p:spPr bwMode="auto">
          <a:xfrm>
            <a:off x="1447800" y="2362200"/>
            <a:ext cx="4267200" cy="2660725"/>
          </a:xfrm>
          <a:prstGeom prst="rect">
            <a:avLst/>
          </a:prstGeom>
          <a:noFill/>
        </p:spPr>
      </p:pic>
      <p:pic>
        <p:nvPicPr>
          <p:cNvPr id="1028" name="Picture 4" descr="Related image"/>
          <p:cNvPicPr>
            <a:picLocks noChangeAspect="1" noChangeArrowheads="1"/>
          </p:cNvPicPr>
          <p:nvPr/>
        </p:nvPicPr>
        <p:blipFill>
          <a:blip r:embed="rId3" cstate="print"/>
          <a:srcRect/>
          <a:stretch>
            <a:fillRect/>
          </a:stretch>
        </p:blipFill>
        <p:spPr bwMode="auto">
          <a:xfrm>
            <a:off x="5410200" y="1981200"/>
            <a:ext cx="3400425" cy="333375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r>
              <a:rPr lang="en-US" b="1" dirty="0" smtClean="0">
                <a:latin typeface="Papyrus" pitchFamily="66" charset="0"/>
              </a:rPr>
              <a:t>Perhaps we thought that resistance would just go away…</a:t>
            </a:r>
            <a:endParaRPr lang="en-US" dirty="0"/>
          </a:p>
        </p:txBody>
      </p:sp>
      <p:pic>
        <p:nvPicPr>
          <p:cNvPr id="6" name="Picture 5" descr="http://southernspaces.org/sites/default/files/images/2009/egerton-008-KKKsignrally.jpg"/>
          <p:cNvPicPr/>
          <p:nvPr/>
        </p:nvPicPr>
        <p:blipFill>
          <a:blip r:embed="rId2" cstate="print"/>
          <a:srcRect/>
          <a:stretch>
            <a:fillRect/>
          </a:stretch>
        </p:blipFill>
        <p:spPr bwMode="auto">
          <a:xfrm>
            <a:off x="2743200" y="1828800"/>
            <a:ext cx="6096000" cy="4724400"/>
          </a:xfrm>
          <a:prstGeom prst="rect">
            <a:avLst/>
          </a:prstGeom>
          <a:noFill/>
          <a:ln w="9525">
            <a:noFill/>
            <a:miter lim="800000"/>
            <a:headEnd/>
            <a:tailEnd/>
          </a:ln>
        </p:spPr>
      </p:pic>
      <p:pic>
        <p:nvPicPr>
          <p:cNvPr id="4" name="Picture 3"/>
          <p:cNvPicPr/>
          <p:nvPr/>
        </p:nvPicPr>
        <p:blipFill>
          <a:blip r:embed="rId3" cstate="print"/>
          <a:srcRect/>
          <a:stretch>
            <a:fillRect/>
          </a:stretch>
        </p:blipFill>
        <p:spPr bwMode="auto">
          <a:xfrm>
            <a:off x="457200" y="1905000"/>
            <a:ext cx="3124200"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ttps://2.bp.blogspot.com/-pSlfHa_0uT8/VxakVBO7rKI/AAAAAAAAAJ8/PGBahvyvwdE6gfQCnmnukDXz1VafGALJQCLcB/s1600/White-school-we-want-it-June-2015.jpg"/>
          <p:cNvPicPr/>
          <p:nvPr/>
        </p:nvPicPr>
        <p:blipFill>
          <a:blip r:embed="rId2" cstate="print"/>
          <a:srcRect/>
          <a:stretch>
            <a:fillRect/>
          </a:stretch>
        </p:blipFill>
        <p:spPr bwMode="auto">
          <a:xfrm>
            <a:off x="228600" y="1371600"/>
            <a:ext cx="4800600" cy="3272705"/>
          </a:xfrm>
          <a:prstGeom prst="rect">
            <a:avLst/>
          </a:prstGeom>
          <a:noFill/>
          <a:ln w="9525">
            <a:noFill/>
            <a:miter lim="800000"/>
            <a:headEnd/>
            <a:tailEnd/>
          </a:ln>
        </p:spPr>
      </p:pic>
      <p:pic>
        <p:nvPicPr>
          <p:cNvPr id="9" name="Picture 8" descr="http://nowheremag.com/wp-content/uploads/Photograph-showing-a-group-of-people-several-holding-signs-and-American-flags-protesting-the-admission-of-the-to-Central-High-School..jpg"/>
          <p:cNvPicPr/>
          <p:nvPr/>
        </p:nvPicPr>
        <p:blipFill>
          <a:blip r:embed="rId3" cstate="print"/>
          <a:srcRect/>
          <a:stretch>
            <a:fillRect/>
          </a:stretch>
        </p:blipFill>
        <p:spPr bwMode="auto">
          <a:xfrm>
            <a:off x="4572000" y="1295400"/>
            <a:ext cx="4572000" cy="3048000"/>
          </a:xfrm>
          <a:prstGeom prst="rect">
            <a:avLst/>
          </a:prstGeom>
          <a:noFill/>
          <a:ln w="9525">
            <a:noFill/>
            <a:miter lim="800000"/>
            <a:headEnd/>
            <a:tailEnd/>
          </a:ln>
        </p:spPr>
      </p:pic>
      <p:pic>
        <p:nvPicPr>
          <p:cNvPr id="7" name="Picture 2" descr="http://www.memphismagazine.com/images/cache/cache_c/cache_9/cache_7/BuriedBus1-Mar72-302d679c.jpeg?ver=1415385235&amp;aspectratio=1.4705882352941">
            <a:hlinkClick r:id="rId4"/>
          </p:cNvPr>
          <p:cNvPicPr>
            <a:picLocks noChangeAspect="1" noChangeArrowheads="1"/>
          </p:cNvPicPr>
          <p:nvPr/>
        </p:nvPicPr>
        <p:blipFill>
          <a:blip r:embed="rId5" cstate="print"/>
          <a:srcRect/>
          <a:stretch>
            <a:fillRect/>
          </a:stretch>
        </p:blipFill>
        <p:spPr bwMode="auto">
          <a:xfrm>
            <a:off x="2362200" y="3955728"/>
            <a:ext cx="4267200" cy="2902272"/>
          </a:xfrm>
          <a:prstGeom prst="rect">
            <a:avLst/>
          </a:prstGeom>
          <a:noFill/>
        </p:spPr>
      </p:pic>
      <p:sp>
        <p:nvSpPr>
          <p:cNvPr id="6" name="Title 1"/>
          <p:cNvSpPr txBox="1">
            <a:spLocks/>
          </p:cNvSpPr>
          <p:nvPr/>
        </p:nvSpPr>
        <p:spPr>
          <a:xfrm>
            <a:off x="457200" y="152400"/>
            <a:ext cx="8229600" cy="1143000"/>
          </a:xfrm>
          <a:prstGeom prst="rect">
            <a:avLst/>
          </a:prstGeom>
        </p:spPr>
        <p:txBody>
          <a:bodyPr vert="horz" lIns="91440" tIns="45720" rIns="91440" bIns="45720" rtlCol="0" anchor="ct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tx1"/>
                </a:solidFill>
                <a:effectLst/>
                <a:uLnTx/>
                <a:uFillTx/>
                <a:latin typeface="Papyrus" pitchFamily="66" charset="0"/>
                <a:ea typeface="+mj-ea"/>
                <a:cs typeface="+mj-cs"/>
              </a:rPr>
              <a:t>Perhaps we thought that resistance would just go away…</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Papyrus" pitchFamily="66" charset="0"/>
              </a:rPr>
              <a:t>Schools after desegregation didn’t look very desegregated…</a:t>
            </a:r>
            <a:endParaRPr lang="en-US" dirty="0"/>
          </a:p>
        </p:txBody>
      </p:sp>
      <p:pic>
        <p:nvPicPr>
          <p:cNvPr id="5" name="Picture 4" descr="https://bluedragonfly10.files.wordpress.com/2011/01/desegregation1975.jpg?w=501&amp;h=345"/>
          <p:cNvPicPr/>
          <p:nvPr/>
        </p:nvPicPr>
        <p:blipFill>
          <a:blip r:embed="rId2" cstate="print"/>
          <a:srcRect/>
          <a:stretch>
            <a:fillRect/>
          </a:stretch>
        </p:blipFill>
        <p:spPr bwMode="auto">
          <a:xfrm>
            <a:off x="228600" y="1447800"/>
            <a:ext cx="3962400" cy="3200400"/>
          </a:xfrm>
          <a:prstGeom prst="rect">
            <a:avLst/>
          </a:prstGeom>
          <a:noFill/>
        </p:spPr>
      </p:pic>
      <p:pic>
        <p:nvPicPr>
          <p:cNvPr id="7" name="Picture 6"/>
          <p:cNvPicPr/>
          <p:nvPr/>
        </p:nvPicPr>
        <p:blipFill>
          <a:blip r:embed="rId3" cstate="print"/>
          <a:srcRect/>
          <a:stretch>
            <a:fillRect/>
          </a:stretch>
        </p:blipFill>
        <p:spPr bwMode="auto">
          <a:xfrm>
            <a:off x="4191000" y="2590800"/>
            <a:ext cx="4743450"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Papyrus" pitchFamily="66" charset="0"/>
              </a:rPr>
              <a:t>Neighborhoods after desegregation didn’t look very desegregated…</a:t>
            </a:r>
            <a:endParaRPr lang="en-US" dirty="0"/>
          </a:p>
        </p:txBody>
      </p:sp>
      <p:pic>
        <p:nvPicPr>
          <p:cNvPr id="14337" name="Picture 1"/>
          <p:cNvPicPr>
            <a:picLocks noChangeAspect="1" noChangeArrowheads="1"/>
          </p:cNvPicPr>
          <p:nvPr/>
        </p:nvPicPr>
        <p:blipFill>
          <a:blip r:embed="rId2" cstate="print"/>
          <a:srcRect t="3949" r="3571"/>
          <a:stretch>
            <a:fillRect/>
          </a:stretch>
        </p:blipFill>
        <p:spPr bwMode="auto">
          <a:xfrm>
            <a:off x="179641" y="1676400"/>
            <a:ext cx="5213319" cy="2667000"/>
          </a:xfrm>
          <a:prstGeom prst="rect">
            <a:avLst/>
          </a:prstGeom>
          <a:noFill/>
          <a:ln w="9525">
            <a:noFill/>
            <a:miter lim="800000"/>
            <a:headEnd/>
            <a:tailEnd/>
          </a:ln>
        </p:spPr>
      </p:pic>
      <p:pic>
        <p:nvPicPr>
          <p:cNvPr id="14339" name="Picture 3" descr="Image result for housing project residents"/>
          <p:cNvPicPr>
            <a:picLocks noChangeAspect="1" noChangeArrowheads="1"/>
          </p:cNvPicPr>
          <p:nvPr/>
        </p:nvPicPr>
        <p:blipFill>
          <a:blip r:embed="rId3" cstate="print"/>
          <a:srcRect/>
          <a:stretch>
            <a:fillRect/>
          </a:stretch>
        </p:blipFill>
        <p:spPr bwMode="auto">
          <a:xfrm>
            <a:off x="4343400" y="2133600"/>
            <a:ext cx="4572000" cy="45720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mage result for interracial group of students walking on college campus image"/>
          <p:cNvPicPr>
            <a:picLocks noChangeAspect="1" noChangeArrowheads="1"/>
          </p:cNvPicPr>
          <p:nvPr/>
        </p:nvPicPr>
        <p:blipFill>
          <a:blip r:embed="rId2" cstate="print"/>
          <a:srcRect/>
          <a:stretch>
            <a:fillRect/>
          </a:stretch>
        </p:blipFill>
        <p:spPr bwMode="auto">
          <a:xfrm>
            <a:off x="0" y="1381874"/>
            <a:ext cx="9144000" cy="3647326"/>
          </a:xfrm>
          <a:prstGeom prst="rect">
            <a:avLst/>
          </a:prstGeom>
          <a:noFill/>
        </p:spPr>
      </p:pic>
      <p:pic>
        <p:nvPicPr>
          <p:cNvPr id="17412" name="Picture 4" descr="Image result for brown v board of education"/>
          <p:cNvPicPr>
            <a:picLocks noChangeAspect="1" noChangeArrowheads="1"/>
          </p:cNvPicPr>
          <p:nvPr/>
        </p:nvPicPr>
        <p:blipFill>
          <a:blip r:embed="rId3" cstate="print"/>
          <a:srcRect r="9786" b="518"/>
          <a:stretch>
            <a:fillRect/>
          </a:stretch>
        </p:blipFill>
        <p:spPr bwMode="auto">
          <a:xfrm>
            <a:off x="6334125" y="228600"/>
            <a:ext cx="2809875" cy="1828800"/>
          </a:xfrm>
          <a:prstGeom prst="rect">
            <a:avLst/>
          </a:prstGeom>
          <a:noFill/>
        </p:spPr>
      </p:pic>
      <p:pic>
        <p:nvPicPr>
          <p:cNvPr id="17414" name="Picture 6" descr="Image result for interracial crowd at sporting event"/>
          <p:cNvPicPr>
            <a:picLocks noChangeAspect="1" noChangeArrowheads="1"/>
          </p:cNvPicPr>
          <p:nvPr/>
        </p:nvPicPr>
        <p:blipFill>
          <a:blip r:embed="rId4" cstate="print"/>
          <a:srcRect l="18750" t="5293" r="14584" b="20608"/>
          <a:stretch>
            <a:fillRect/>
          </a:stretch>
        </p:blipFill>
        <p:spPr bwMode="auto">
          <a:xfrm>
            <a:off x="228600" y="228600"/>
            <a:ext cx="2438400" cy="2133600"/>
          </a:xfrm>
          <a:prstGeom prst="rect">
            <a:avLst/>
          </a:prstGeom>
          <a:noFill/>
        </p:spPr>
      </p:pic>
      <p:pic>
        <p:nvPicPr>
          <p:cNvPr id="17416" name="Picture 8" descr="Image result for jackie robinson new york dodgers"/>
          <p:cNvPicPr>
            <a:picLocks noChangeAspect="1" noChangeArrowheads="1"/>
          </p:cNvPicPr>
          <p:nvPr/>
        </p:nvPicPr>
        <p:blipFill>
          <a:blip r:embed="rId5" cstate="print"/>
          <a:srcRect/>
          <a:stretch>
            <a:fillRect/>
          </a:stretch>
        </p:blipFill>
        <p:spPr bwMode="auto">
          <a:xfrm>
            <a:off x="5867401" y="4272217"/>
            <a:ext cx="3276599" cy="2585783"/>
          </a:xfrm>
          <a:prstGeom prst="rect">
            <a:avLst/>
          </a:prstGeom>
          <a:noFill/>
        </p:spPr>
      </p:pic>
      <p:pic>
        <p:nvPicPr>
          <p:cNvPr id="17418" name="Picture 10" descr="Image result for interracial crowd at worship"/>
          <p:cNvPicPr>
            <a:picLocks noChangeAspect="1" noChangeArrowheads="1"/>
          </p:cNvPicPr>
          <p:nvPr/>
        </p:nvPicPr>
        <p:blipFill>
          <a:blip r:embed="rId6" cstate="print"/>
          <a:srcRect l="5161" r="7742"/>
          <a:stretch>
            <a:fillRect/>
          </a:stretch>
        </p:blipFill>
        <p:spPr bwMode="auto">
          <a:xfrm>
            <a:off x="0" y="4572000"/>
            <a:ext cx="3429000" cy="228600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Papyrus" pitchFamily="66" charset="0"/>
              </a:rPr>
              <a:t>Churches after desegregation didn’t look very desegregated…</a:t>
            </a:r>
            <a:endParaRPr lang="en-US" dirty="0"/>
          </a:p>
        </p:txBody>
      </p:sp>
      <p:pic>
        <p:nvPicPr>
          <p:cNvPr id="13316" name="Picture 4" descr="Image result for images of white church congregations white pastors"/>
          <p:cNvPicPr>
            <a:picLocks noChangeAspect="1" noChangeArrowheads="1"/>
          </p:cNvPicPr>
          <p:nvPr/>
        </p:nvPicPr>
        <p:blipFill>
          <a:blip r:embed="rId2" cstate="print"/>
          <a:srcRect/>
          <a:stretch>
            <a:fillRect/>
          </a:stretch>
        </p:blipFill>
        <p:spPr bwMode="auto">
          <a:xfrm>
            <a:off x="279031" y="1524000"/>
            <a:ext cx="4371163" cy="2819400"/>
          </a:xfrm>
          <a:prstGeom prst="rect">
            <a:avLst/>
          </a:prstGeom>
          <a:noFill/>
        </p:spPr>
      </p:pic>
      <p:pic>
        <p:nvPicPr>
          <p:cNvPr id="13318" name="Picture 6" descr="Related image"/>
          <p:cNvPicPr>
            <a:picLocks noChangeAspect="1" noChangeArrowheads="1"/>
          </p:cNvPicPr>
          <p:nvPr/>
        </p:nvPicPr>
        <p:blipFill>
          <a:blip r:embed="rId3" cstate="print"/>
          <a:srcRect l="18058" t="13399" r="5373"/>
          <a:stretch>
            <a:fillRect/>
          </a:stretch>
        </p:blipFill>
        <p:spPr bwMode="auto">
          <a:xfrm>
            <a:off x="3733800" y="2743200"/>
            <a:ext cx="5252484" cy="3962400"/>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Papyrus" pitchFamily="66" charset="0"/>
              </a:rPr>
              <a:t>And perhaps the resistance really didn’t go away…</a:t>
            </a:r>
            <a:endParaRPr lang="en-US" dirty="0"/>
          </a:p>
        </p:txBody>
      </p:sp>
      <p:pic>
        <p:nvPicPr>
          <p:cNvPr id="6" name="Picture 5" descr="http://throughthedoors.ua.edu/images/_3493791_orig.jpg"/>
          <p:cNvPicPr/>
          <p:nvPr/>
        </p:nvPicPr>
        <p:blipFill>
          <a:blip r:embed="rId2" cstate="print"/>
          <a:srcRect/>
          <a:stretch>
            <a:fillRect/>
          </a:stretch>
        </p:blipFill>
        <p:spPr bwMode="auto">
          <a:xfrm>
            <a:off x="304800" y="1447800"/>
            <a:ext cx="4876800" cy="5149850"/>
          </a:xfrm>
          <a:prstGeom prst="rect">
            <a:avLst/>
          </a:prstGeom>
          <a:noFill/>
          <a:ln w="9525">
            <a:noFill/>
            <a:miter lim="800000"/>
            <a:headEnd/>
            <a:tailEnd/>
          </a:ln>
        </p:spPr>
      </p:pic>
      <p:pic>
        <p:nvPicPr>
          <p:cNvPr id="8" name="Picture 7"/>
          <p:cNvPicPr/>
          <p:nvPr/>
        </p:nvPicPr>
        <p:blipFill>
          <a:blip r:embed="rId3" cstate="print"/>
          <a:srcRect/>
          <a:stretch>
            <a:fillRect/>
          </a:stretch>
        </p:blipFill>
        <p:spPr bwMode="auto">
          <a:xfrm>
            <a:off x="4724400" y="1981200"/>
            <a:ext cx="4038600"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CA5C9D-88F7-4F61-8A40-1D649C0D7CE0}" type="slidenum">
              <a:rPr lang="en-US" smtClean="0"/>
              <a:pPr/>
              <a:t>42</a:t>
            </a:fld>
            <a:endParaRPr lang="en-US"/>
          </a:p>
        </p:txBody>
      </p:sp>
      <p:sp>
        <p:nvSpPr>
          <p:cNvPr id="19462" name="AutoShape 6" descr="data:image/jpeg;base64,/9j/4AAQSkZJRgABAQAAAQABAAD/2wCEAAkGBxQREhUUERQVFhQVFRwVFRgYFhgVFBQVGBkYFhcUFRYZHCggGBolGxcXIjEhJSkrLi4uFx8zODMsNygtLisBCgoKDg0OGxAQGywkICQsLCwuLCwsLCwsNC8sLywsLCwsLCwsNCwsLCwsLCwsLCwsLCwsLCwsLCwsLCwsLCwsLP/AABEIALcBEwMBIgACEQEDEQH/xAAcAAABBQEBAQAAAAAAAAAAAAADAAEEBQYCBwj/xABGEAACAQIEAwUECAIHCAIDAAABAhEAAwQSITEFQVEGEyJhcTKBkaEHFCNCUrHB0YLwJGJykrLh8RUzU3OTotLTo8JDZIP/xAAaAQADAQEBAQAAAAAAAAAAAAAAAQMCBAUG/8QAMREAAgIBAwIEAwcFAQAAAAAAAAECEQMSITEEURNBYfAicbEFFDKBkcHRI1Kh4fEk/9oADAMBAAIRAxEAPwCOqUQJRFSuwtfT2c1AstLLR8tNlpWKgGWllo2Wlkp2FAMtLLRslNkosVActLLRstNlp2FActIrRctNlosQLLTZaLlpZaLFQHLSy0XLSiiwA5abLRopstFjBZabLRstNlp2IDlpZaNlpstKwA5aUUbLTZaLADFKKNlpstFgCy0stEy0stKwBRSiiZaWWgAcUitEimigALLQmSpRWuCtFgRClKpBWlT1BReBK7y0YJT5KjZeiPlpZakZKbJTsVEfJSyUfJSyUWKiPkpslSclNkosKI+Wmy1IyU2WnYqI+Wmy0crTFaLCgGWmy0bLTZaNQqA5abLR8tNlp2FAMtLLRitNlp2KgMU0UYrSy0WFAYpRRctLLRYUBy0stFy0stKwoDlpZaLlpstFioFlpZaLlrmKLAHFKKJFNFKwBxSiu4pRRYAytcFaMaxnaTtNM28OdNmf9F/ep5M0catm4QcnsWGM7RW7blYzRzB0215e73UqwVKvPfWZDpWGB79lpmIG5A9TFeBADpTlR0Fb+9egtB72GB2I+IrO9t+OPhLSNZK52uRqMy5cpJ56GcvzrydAOg+FEUDkB8KT6ptbIeg0B7fYvra/uf511h+3eKLqGa3lLAHwQIkTrPSqACklSWafcehHteFxavbRyVXMoMZhpI2oi3kJgOpPQMCfhXh8CBoOXKjWWyOGXRlMgjQgjYir/e/QPB9T27JTFKpuzfHXxSCLad4sC5L5fRwAp0PyOnSZ/BuIjEC5tNu4UMZiIGxBZRPPlV1li63JvG0SCtclakla5K1vUZojFKbJUgrTZaNQqI+Smy1Iy02WtahUR8tNlqQVrkrRqFRHy0stHKU2SnqCgGWllo2SlkosKA5abLR8tNkosVAMtLLRslMUosAGWkEkx10ofEsYli2blwwo+JPJR1JrCX+21+TCWx00JgHkdazPLGHJuONyPS8Pw4ksrghpCqdIDakz10B51wE8BUEZQZYz98+zAiSAAQf7flWf7J9prd/xX1AxOoZ1SZt2bb3gxM81VlgSfCDz01V/jloo8kKRnMBCGPd2xiGggEf7tgfOYrwM2f7SyTfhQ+G1X5fszux4+ljFa5bkDEWlW2hGXxHcuF0Oiggnw6gwNz8qh45u5zF2QKu7SSPyE0Xj3auzZRs1nxBjaDKokXbfdtGokaOCD5fHy/ivFbmJabh8I9lAfCvmep867Ol6rqI4/wD0Kpe9/TsSyYMcp/0uCT2j4219hkZltaiBK5upYTr6GqJqPiNk85/OgsKllm5StlIwSTSOCKelT1OwoWYdKTa04t0u6pa0NYJdhhpTgmpGAwJuuqKRLGBJAEnqTtXV7DlSQdwSPh0NJZIt0N4JpXRG7w0g9d21BnMSsAkSDqR93y9fKurloocrCDp0O4BGo8iK3ZjS0dYe0bhRFEszhQOpYwB8TRFQg6+Y943qX2cuZcVh26XkPwYGuMaftmHJWKj3Ez8Wk++p6m56fQpFbWa7sEgOJtw2WWCzyhoBkcxXrOO7L28Ipa2x8beIEDVtTmFfP+DxptGQeelatfpAxGZDedriIMpUx7PMjq3mdazjTWVN/wDCk1qjsb90oZWpEVyVr2FI4WiOVpstHKUxStajNAMtNlo5SmK09QqAZabLRitR8RilRgraFlZhpp4csidp8Qgc9aNQqEVpstd2HDqrCYZQwkQYIkSORrvLT1BQHLSy0bLSy09QqAZaWWj5abLRqCgGSmyVIy02WnqCjyrtFxVsRdOYZUtllROciZY+Zj8qzmJ9o1bcXQ9/fAiRdub8odh+VVeKWG9wriyNts6qpbGn+jfXFoDqCXEeuGxAIrc3MU6sqCybiuWzsFWFEtbjaIyqF9PKsR2EsPaxWHa4ptrcYlC4KhwbV1ZUnceIf3hW44jhMTmTubrW1VmzrDa+NzGg8wZ8q837Vcoxxq657r6HufYul67Sf4f39v8AmjNfSPYVbYKmS2JZn8maza29QoPvrCIK9M7a4d8VZtWbCm5dXEkZViRmtZgD00GaOQYV57ieHXLVw2riOlwGCrAhh009NZrpxLJPBCUruvM8/KoR6iajXPkR8WIFv+KusPgmuHwjTmdgKfi2Ea0qZjqZMTOXb51Muucqz9xgFgARIB5elVePf4vJIlBq5J9yItmwN2YnyXT50qDcXU09Zv0RjX6IYCu4p1Su8tec2epCJ6jg+xGGOGc25cugK3DqyzBR1A22WQPxOOkZTheGW3xBFUNCMfbjNKo0zGkSNPKK1X0bcVz2e5uHVNPVDJB90EeQUUHj1pBjkvKV8AK3co0X7K4UbQayqttyVa5Yyak0+zOvQvoN2/w4+qHQaMre+WX/AO9Un0ddn1us128odBKIDEEkQza9AYHmT0q77R41MXh2SwczN3YHhIHiuKAZI0H7GpvAOI4VMOEtXFhQVBPhLZdblyDuJI1HVulahKUcVedkVji8ikzH9reG2cNibJsaSwZgCIU5hELMqDBPSCANqz+IM3GPVz+dd8Xx3fX3v6kMwKz0BAWfOAPeaDbuKxY5srZiYOxHkes8orvxJqr7HmZnFzeng4U6/wA+Q/Wunfpt/Olcg6/zr7NInw+oqpiO57d2ctFcJhwTJ7lJO+6g/rVjFReBj+jWP+Tb/wAC1OIrr1HO0VOMN/vAttrQDAkZ0diMsTMOJ1Pyrg2sX+PDf9K5/wCysBxrt3ireIuKvc/Z3HRPASMuaPEc+/hFeo4Jy9tGO7IrGNpIBMUlOzPJVG1jPx4b/p3f/ZXBtY38eF/6d3/zq9K0xWtagooTbx34sJ/cu/8AnUHiXD8deUKWwkZ1fRbo9hg4G+xIg+tavLTFKNQUZ02+IdcH8L371yU4j/8Apf8AzVo8lNlp6hUZsjiXTBfG9+1cn/af4cF/evftWny0stGoKMs78TAJKYPQT7V39q5t3eJEAi3g4IBHju7HXpTfSHxe9hbVs2GCl7hViVDaZSYE+lQ/o343fxJvJebMLapk8IWB4gdgJ9kb0te9bi24OuLcW4hhrZuXbWFyggeFrhMnQaaVUHt3fGhXDT//AFEfGtv2m4QcVh2tBghJVgxEgZWDbD0ryPEWyoXUEsToFOg01JnWY/OsTnNcMag3wgWMxZe47nJ43ZyAdJYkmJ5a1GZwLis6gwQSp2YAyQfI7VORC4IMLuvs66786gY4SR6fqaxBybtlKlVM2+LxGIbi1r62CjG9aIth89u2r5VHd6wARrp51p0tWrQyXLpGZFskECLgtWGw0ETsZzeq1n+PtGL4Yz6Xfq+FN0cwQ5ifOKueO3rSMhu2Wuk3GywYC67/AD3qXX9TmwtRxy5+XZdz1PsjpcWdS8SN1XH5lP2vwT2rBysYN6yFYEhiLeFa08wdDNqee4q07XYWXwwfxXFwSLcY6szanxHed/jS7XOowyO05RiLYYRoAbN5vjDAH+yKldsLZOMLDVLiK1ojYp3QEj+IGvS+zszz4Y5J8tO/ydEMmCOHqXCK4v6L+Tzvt1aAdCOa/kajXRKfxL/hqy+kBNbZ6r/41AZfsgfNf8FZzL+pL8icl/UkQL9vxN6mnomIHib1NKueiVGwbgyOqBxIAgFMqXIhVEtlIaANAQNzrrWcx3DGtsQASOX4o5SOZ9K3FhZVSDpA05c/591VHF3IuBQAQy6gnzHOK+RwdTkctL3Pp/u8DPcLxQtuc/sMpRxsSp6TsQwVh5qK1mJxtq3hiMLfV3zoGFwhS1pVcRlJGpLQYOyjWqrgln+m2QwWMx09oE5W3BG29etXcAmuW2m4PsDzmNK6cmSpJ16kpKvhb97HmzcRVPqyWXQI2R8QzOpYRM2TtooLagak8qpuN4y0oe3YV7kILbXyMsW/vBF55iTLGJkxprXtFzBoZ8CbaeAefQV5/wDSSircsrkAlGBA0mWUawNYreHLc1GjlyxTg2jzFmgQDIj9aET4vfVpxXAC05APIkA8xrEfCq6NRI56GvYapnkNEvu+nT9R+1cN7IqWuhHmY8qbFWtB1iaTe9HVjxXByXvg9u4CP6Lh/wDkW/8AAtT8tV/Z8/0XD/8AIt/4Fo3Fcb3Fm5die7RniYnKC0Ty2rXibnNKB57j+xRvW8Zi86AW77grPiMsf/L869D4an2Nr/lr/hFV9/sphnLllb7RizRccAkmToDpvVxaQKoUbKAB6AQK08i8ji6fBkhKTk+f9iy02Wu5pVnxDr0g8tLLXdNT8QWg4y02WiU1PxA0HGWq8Y8tiLlhFBNtEckkqDnLCBAO2UfGpuLvi2jOYhVLamBoJ3qj7K9tcPjVydwlrEAZmfdridM+UbSuhPIRPJPKGkru3eHW8uHt3D3f9IUEnVQGVwWnoPjUrgPALWCxl61ZvLeU2UbMsaHMdDBI59edWvaPBJfw9wOAYQsp5hgDlYHqCfmawXFO14wbsmGwtu0+UAu+rOIBBABjKdxqf0rayJnJPBLxVO9j0nFCEY/1T+VZFeyff28G5i2La/aIRqxaCSTzJjnWSv8AH+I3rb3O/Zba9ItTrlIXIubTzNQL9t2Rjdv3mcKSB7SyNRLs8kfw0a0zqjJrhFj2htj65eMRNzQDaYBkR76D2XwNu7jUGIIFm0pu3M0aqmuTzlo05ia64NZlFPMjU+lWOHwovYbEpbX7VIeVRncrJIEmERfC2sz5dd5cvhJSqzejXGilx3E7uIxT4m6CrM4ZQfuqp8KgdAABW1t9rLBCMwlmZe9VRdOWGbvyhBy+wLZAHPNNZnjV/Dulr6umSAGaLcK7OAW8X9UiI21mlwftAmHtNadAwNy43t2wRnXKCPFodwfImuCfUPLG5Y1L0fkerhwRwzcFkpUuCR2n4yuJtFLRLKTZynKUQ3VF4XSAxJkm4m5JMeVaHhnGbGIwvdXLqi7hzmskmCUIh7UneOXoorFtxRTh1VSwuogVAt1BbV1Yt3wh5LQSNRUi0i3WwNpMzNbzG5CKqn729wZXbcHqIrox9fPHtoSS7bcE8vT41FzU7ap8+fH0H7dOrrZCspIEHXackT02qmvY6LaoFEgDU9QI2/en43fz3HaAJckgKEgzr4QSAZ5A7zUC9Vp9Q5Sb4s5J8uXyB3LxJJJ1NKuCKepamQPULD+EDoKoeI3CbhzDaY9CZBqRheM2jAzxpzB/PaoPEr+a5KFWBUbNz16V870+GUcvxKj6eOaNxafmGwOJjE2GXcZviLbGvT+F9oALVvvSud2AaVBJkk6dPDHpGxmvIbGICXULwqjNrqd0I1gdTVyeNW4tjvVlWzHfk0gbdPyFdUoSx5E0r2+fc87rWstx1Nb3ts+D0m/2hSXUMIVd8oliE116lmUjkNRB5ee8fvPiL2GzHMzAmd58a9PSoPEu0SpnNorcLtES2i5InbeRVl2SujEYzDGFIRDn3VUMExMbxVoYcuTIp6e/G3kcWOUcUJY1Jtuud/0Mz2uEX28kj/EKo7b7zrlg/MVvu2vZC9muYgFDbW2XMt9pCCWBAET7/hVTwTsNiMTZF621kI4aA9zK/gkajL1Gnur2vAbl6HO27Mthb5kdASQPSTrW97G8PsX0Y3ypYXI8RUBbcwPCRrOuvlzqk4r2JxOGQXD3bToRbYsyggklhl0AGhPWpg7KlMVbtrd1yB2mWEl3m2SAJQ5D4iB7QB3rl63Bpjd0dvSyyxjw6b9/pQC/xxsBi7qYV89gN/u2JKa7x+Ez09OVc8U7cPcS5atWiiXVdbge694+ITNvNHd7nQaHTpQ+1GLDlbYktbABLAAnwiNBzIgt5j1rM3FJYAbkD8qji3gmyfUx0y2PobhHEExFlLtskqw0kEGQYIIPmDUsGdqxv0ccYsDC2LDXUF45yEJAYzdeAOpjWN41q84TaVbM3mGUPcIzHwwbrkFi3ODUZTptCUbRbU1Z7E9o8HgjkbEi5nZroNu2StsOSe7OWdR+tRj9IeB/4j/9J/2prX2Zn4e5qYpRUXg/FLeKtC7ZJKEkAkFTKmDofOplZ8Stma0WcRTRQcfj0sqGuGATA0nWCfyBpk4hbYAh1g6jWPzo8QegrO2kjA4iCR9ny00kSPhNeDkzyr3PtlikbA4kB0numgZhJ56Ca8Ku7+81fFK0c+ZUzZ8O4vdt4HDW0bLbN26tyN2hlcDN+HK5kDprVfbfKtrUAMkklsoEEDTqdflVVhrhiJMDYchO8dJ59YFS8TratE7LI25EKffV4Lcm+DS27UpnNzKn4zIUk8lOfxGNYE09k238KX1Yzt41J/s54zHyHzmtpjex+F+qt4siplKNuyiAty3qdzcZWJOpDKOlZ4djESyxYq96WC6kIZQKikEf8RgZ9Krlccc4xq7rv5mYx1Ru+b/wRuGYQskkgnMAYJI0ePvAHyqp7Qo1q4MjFcya5TH3m6Vr8Hw66pYPdQqE+4pzZldBLOxOYwYLczJNVXaPhYe8ssSIMyfPy9eVR6vfLCC7fS/4OzEnodlZxCxYvWPrNllS6qqmIsnSWJAW9a6qeY5H579ODcPXEWbjW8KLbsCQe7ygnDhgGXYSyMY/rdTXnWP4atpTBkwNfn7+VTuG9oLd24tv6lhiwywbjqiE2wQQCLMwwLEgljmgzpFdePMlbltscGbG1sif2kwVvEWbYs/V1Z2wmRvsU7wvaKOng8SqrjOSR95ugqg7S3bFru8PhCGFgHvL4EG/eMZip/AsQP5Jk8e7Vrfw31NMHh7YDrluI2dotwoObIM2YDVucnSs5bwBPLp/3GKrky+J+FBig1yR8QwiuXM7VIx2AyIG6yPmR+lLhuHlT6N8RrXHOLjKmdGpshlT0pVe2sBmVTA9kcvIClWNIUyK1hd42Fo+8rUN5GxPsz1+9HOjyw9Dln+ERG1RrgadtIj5zXNBSTKWifwrFFb9stJC3ASBAlVMkHroK2VjF4ZTFjM63Lod7jLDBZkKATJM6k6Hcc6weHMOCep+YNXnDbgVUJMfzOlDt5En75OiE6g698Ho1vhtjiOTDPetqlpM+dcrS3jAXMGyjRyeRgLV12K4fYH2VnLcyMQzEQGIUxEjUCTHrWG4Vjba3MM3EGnDfaZsiADMNLaullJP3absTx5sILrXe9W2TmXKLbH7wMhxroF6bba16iUdL0t/Tffk8vp8c/Fm3ta9fSvy5+bPTu2PCR/s/F/ZosYW8ZGUmVtsVPsjX0OkCq76LcCLvDrBNtI8S5tCdHcTBX9f2rLcc+knD38Neso+IPeWbijNasqviRgZIMgctNarOyv0gJg8Fass18kFpCpZKgNcZzBfXnP7VCnVavqV8Of93+X/AAepdouGhLVw5AFg7EbQdNBIET199YHjuMCjugrZj4swC7eJcpMZtzn33Qbc4HEPpVW7bZAL5lTE9yAH1CzlWYgzpzEa71z/ALbsX7xhxn7oLGbOgPiMKdFY+KJH6U55HDHSds7MdeDplK3qvl9jGY3h7PcYKMxd4UTqSxnn+dWlz6Pr3d96LltiFBNsTIkHJBOhJI023rc4DsEzRc+sKVg6lSjGQUzEEAgwSYgVFt8M+rhbC5r92AztmyDKjTALjUQUEgkAz1rhSy06q+3r7+pV5enloV/M8muYR85VVLFY2BMaA8thUy9jrgVFe4e7UKQhJZQVQISo5HfbQzXreIxnDVuKQ1m1c9u4ELB84kZWZEhz4nkTOx8qx3Cuy4uI902u9w7XXtWmQ6wWNtcgPtbqQdxl9a1rSnpl6b+rJrC52or3fqYnF41XiJ08v2AqOW23qbjeC3cNce3iLZt3MgYKxEgF1g6E8gwqY63sWluzlsoMOjQTktMyyWYuxPjIgxz5bnWt6dkcdWbjsdxcYXhttijPN64oAIGss2s+lK79IDi4q/V1gnX7SXA6xAHXnWG4diLyobRuzbBzKgMwx0LbTtPxq1x+Gey7Iw8S6zG6/db0Ig++p/d4NOT5tnTDJxFdiTxItedne45DMWCs3hUE6ACY00FUnCcFhXa/9Zu92UVmtQufvHBhUJHsz1q4wuHzKpbbQtG8Gdp0nQ1Q46yve3RZDlQ5yBoLlZPtZRvprFbmqSS2CXdkF7ICMwA0YL/eDwf+350DDWQza9J6zUzGBlTKylJIaCCJgMOY13qFZn4D404s5pckhLepgT8zHWrvhmDfEpbt28rMuuUg7QxjfxHQ9P3sOw2EQi/duMkd0bRUlgQbn3gYiAqNzqL2WxD2HDDRoUjpmDaI8akEgSuxBNPdborBRv4uDXYrG4ju4UI6kNbu4cENcgNlNwRq4JtwY2KxGgNVWIxrX1Fq1hO6ggyTcChhoGZmICx5mK6wPErV57vfE2T3rXQAVnLchjbDGF0M6f1tBvVJiuKE4iVcsqlAsnQ5SoJjbUzV8sJT3k9ktmNeGqrbujW8FvliUDTktlSYygtKloUAAKIgCNlB3ND4y57xSIJ1+fpWWs8fKNcdAQXd2IgaZmkga7VXYjjV91zEk/aMPSAsAR6muXLvkjJeSr6lnlgrq93f/S44mZXNOwjTbnHU+VU1izm185+f+VSExIa2pPtEMCNYABIB19Kv+0vB7ODSwbV4XTdsrcYaeFjOgj3CN96rgWq59v2ZzTmtS9TKYhIu2/4fzir23Z28hPwbT8/lVPectHgBadCNWHQeXM0N8Y6TqZnKZOoI3HxqkM8YtlFFrei149a+x03Dnb+fOq3gns7Hdxt1TT5muV4k42by361Ea/lMgD46/lUsuZTlqQOLT4NPgbgCAGZE8vMxzp6y/wBePT/u/wAqVZ8Yd+g2CxBzTcLOoBOUsYNWF3jC6Qmw/EaqrNuC2YEeGNdOYqQuFzSFyzy15b7R5VhOiKk6OjfznNEa+dLHXD3duDt8tN/561y1sqACddT+dTcJiVtqrMobSACJEzz6VCcnq1Lculcafvgj2OMuVVH8agzqNdDMelWNnFhgRZusoYQ1tiShHTXVfdVLfv8AiYwCC06+U6Dyrp78ai2vI6CDoZgHzrtj1E0RjS5GvWGDEdBGgJ1jbQeY+NddyTbHKDEkGNdtYo63lYOxzK2XMgUkgmNJ6RAoCYklQsmS0xrBgiBvU5TbE1uVokcqJh2IYEEggyCDBBGoIPIiliiSxncGPTWhqYM072JcM9P7PfSJdRcjlSxUJbZlD+LziCBtvOvpBz/HeI3794985afZGgWJ0AAAA5bDkOlZyxjgrBgqiOoLAz1k1p+EumLuQ4KQZTu9RMAZJYaAkE+sCpzex09O4p8bghgGXKSQAcpBhiCTPhGXnCzrG9XmA4+beA+qhVHtqHBfvAxuXCCFiR7PWqvhOPR7Ny3cYZRtJiQdR/P7VS4TG92CCuZRmIYaNAY7zoRIB0g1yY8bySal5NHdm6lY4pxjd3+v+hWrN25ft5g7szjeXYgGTvJgCT8amcTMM1vLpnLLnt5WlyCT1IJGk/rQ7HEW7226/ZMhkOM06AnUrrrtp1oWIxbXGz3XZiSNSSSIjKNdgBXbkae6OKCVbm04j2W7q1bUPJGeE7nu9DlJcMToDAEH8J6VEucCLX7Vq9cUMwW5cPehlPjb7MMjEZioUATz99Z3i3HLrKVZmgEKCJBhQQuvIazVdhrucFiSDb1AneATM708TbTF8Ke5tW4M9rDr3lwLdYSUVlJAzPAMSOus86z3AzlxhOUPlW4cpMBsqsdT5RPuqLd4qSjN/wDkJCyzZmAidJ9fnVfZWdzrAHqaU7labsplnjnijCt/M0nG1GMY32IsJ3gsZRa0UhGuM7BY8TNIyxPOdIrOvh4UGCOc+Rn3xp8qN9XBUkE51lm0EBdACDOusdPfXWD4rcAy6HYazoByJBAgSd+tSSaVR8iWNRgqfmbjsjwF2wbshRjiF0LXFTJkzoPCdTuxn0jnQuy2Htsr98AylxuuYoVzBj7MagzpOh91U3D+0F5PCyBlzTDqWGxEqZGnkZqBf4nbay4Oj5jAGhk6D+GOVaUpJ/odUfC28mk/fzImKGW60EaOYPIa/wCnwq4w+EDLdDMLnd3FUMrEqwlJKHmNTVDdsAra6kGT/Ef0qXewRtZVkHMx1gaqAQI96mi9jGOSg7asm3eDvqQrZcxI0mASTB1qiFxchmSO8BHLdW/arm/ibiFCp8Nt2UAzlcZicrQYYgHUGIBFVeLwLi27mAFdQRsQVAUiPV1+dEdyWdxe8UX+I7QveTun7oJASEsWQwUAbPkkHQ8wdKrnNruydS6su+TLE7HqNPWqld29Sfk+lci77XIERE9NR8wDWo78s5lBQ4Rc8UtLddnS0tkFlXKNAp7sA6dCwJ99VVtBoI6jYVNxN1tXubnI/hbRsyiDpzHQ6zNRbd9dDzz/AC1P51mKcbidUpRlT8/Mjn1/mTXLQKkjDEr3mmXMR5jxGgNYZzCDTNA2G+36U6oxKTYKmp71tkYq2hGhpVS0c+5eYjK4ADr4Z+9J1Ig0xw6T7RJIAgaSQJaDG1V31sMwCjLy09QenlRrzkEEk7Tqd9fKpRbSOtKMjnECI32MTUnuS1oMACFAnSdTMAfA0DjBXPC5SAgkqZBJEnkNq6+svbRMjFSd4Mcqy/xITaVnN3DqLIYlhd73LkyQmTIWzZ59qQBljYzNdPZPd6KTpG3Pp61GxGIZxLsWMk6kn7u9cWMZcCwHaNdJ0mqN3wQTp7lhfw57kOv4QDB1HWedV1o6gafr7jsKYyRmPSJ98VzmI6QdOdJA3uhsQZZj1JPzprVosYESfMUUXU8UoCRtqYnqeo8hFcriI2VQeuWSNeUzWzFILfwZtiWI9rKY5EQT671p+wmIS135ZgFhCDmyElM8ac9xpWWa69wa6w07Dc7kwKVlTmA59NRv5RWGrVFIunaJS3MtrKUGbMWLn2h4QI9N/iaKpHdqpdAQG3zkjNyOVTUS1cy3IaGCkz58teceVXOEw9thJ+rgH8RIPvzEx86vGpK5eQfE/wAILuyQvdXUYWwBOq6Acw6j00B509kOQQcpggCPHMDfTpAqfiMTZsrFlQzMQGlBkKgagEEZgTyj30G06vcVAq25BMrbg6ejHr1qMpRT2KJPuR7uHY6kc822kxlnbpUW5hJnUCemlaJ+HQPaY/wmo4whnc+//Sl4lm3DuUa4VVDZoYkaHbKevnUxOEovttcVwAdLZYGRIHKCAdd9Zq0bCmNCv8+6o6vcIk2bUkag5s2u85bZHzO9Z1hLHErr47vmYYdCPDquo9Rt6VVqhGhj5TV1esG6WzKtvLG2obqRoD05VFODm62vgIME6a5fwnXfShUjEotvYscXiVe2CpXQa6zDQN+hqiKyWI1Gb96n4C0RZuhyVJBIESG8PMzUXB2swYFogg7TO4pVSY23Jqw90ExtAEjrzn51YcSf/df2ek/8SPzqHeQ6RHskfNhXeIYnJB9kQeU6zMUiml1Rzcu+C4T+L4yZHzqqxd1oKgtlMEiTlmBy25D4CrXAYM3XyvOUBm8JAgyAp59alYfgyO9xS10m37QnWTOXWPImtaoxIuEpGen2vdT4GyjN49o0hlUzy9rcVobPBLTozKbsruJBJgE8x5fOs17Laajl5jlRGSeyMzTVWWRwyFGGYd54QNemjiBudqh/VNYDqTO2ub1iKkXlyXtpOYNvHtCSJ98TQLTi25YiYMEeZkVtztbdgaV7nQuhbbITrnkDWNN6Pwtjr4oAdWG+8gE/Cq27qTpzJj9KLh8RlJ84+Rmk90JS3Ly9hLDMTcdwxMkDby5dIpVX/WVOpFo+Z72ffBApUq9Rtq+CqssQQRvR2usef6UYYcD/AEroQP8ASKNQ1jkRY0J3qU2qr5U4jzoiqKT5NrGR+65dZ91dW8PCxI5101rxcvLSpqWPSnsJQdkS6hCRpp+9Qri6eU1bYi0Ihmj+elQ+7XaSfShV5GZwdgcPZzI5iSNtJNdYXCM2YRGmhaQNxU20SPYWKJ3RPtFj+VbBQOcFhxbBzMCTsFknT3UY2FLZgpmZlj020FOlqNg3w/zrsWz0b8v0opebKVSqhrtkMCGJ13g5R12GlPYwNuMpEj+HN/fC5ufWuxbP4W+P+VEVD+A/E1l6Qr0C2MBZWCF9k5hJJ10189hVjc4k3IgelVozfg/x/vTFX/B8j+pqWiL5Np1wSLmJY7saAonnXBtt+EfCmyN0HwqipcGbDpZB+9RPqk/eqJBoiXSOlZbfkxqux23D5+9Q24YfxV39Yby+J/euWvHoPif3rNz7jqJy3CTyaPePymhDDFd0VvTQ/tRDd/qj4n964Nw9Pma0nLuD0+Q8Wzv4T0YR/lSbDLy19NR8qGznp86CbesiQfKjS+4aibZGRHZTlMqoIidTmO/9mj2eIPYsq5hnuO0lhqUQNBgc9APfVYGfrPqAfnXTXid0B5b0nHuZb7Fje4g1myHSJuHNtIlp0Hl4fmKpcRYEhwmja+Qnca7a5h7h1qW93NAZTAEAE6D0rgryCiPXSklTE1ZCIYtMmfQH0rk4YmZjXrP6VLNt+g+IphZf+W/aqBoRX3MMxnTWhfVn6Vciw39b3AmmJjfN76OBPGiqCt+GlVnmHQ/L96VGpi8NdztbS8z8B+8URbafhn3j9qVKoN7F0wq4dPwj50ZLNv8AAvwpUqnqZqyQq2x9wfCpeHRD9xY9KVKsuchIlLaUbKPcAKNbEbD5D96VKpvJLubSQVxAkjQa8qj27h18M6+WlKlU3OT5Y6O8z/hHxFcl3/CPjSpUlJiaA3bjAbCo/enqfjt6UqVUtmThrp/k0FmpUq2hMEWrkmmpVRGRprktSpVoQ2amzU1KmIRNczSpUxDTTT5U9KmAvcKXupUqLAceldClSppsZ1TFfKlSobYHBQdKQYjYke80qVZtjGN0/wAgftSpUqVsR//Z">
            <a:hlinkClick r:id="rId2"/>
          </p:cNvPr>
          <p:cNvSpPr>
            <a:spLocks noChangeAspect="1" noChangeArrowheads="1"/>
          </p:cNvSpPr>
          <p:nvPr/>
        </p:nvSpPr>
        <p:spPr bwMode="auto">
          <a:xfrm>
            <a:off x="53975" y="-1790700"/>
            <a:ext cx="5619750"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 name="Title 1"/>
          <p:cNvSpPr txBox="1">
            <a:spLocks/>
          </p:cNvSpPr>
          <p:nvPr/>
        </p:nvSpPr>
        <p:spPr>
          <a:xfrm>
            <a:off x="0" y="0"/>
            <a:ext cx="9144000" cy="8382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b="1" dirty="0" smtClean="0">
                <a:latin typeface="Papyrus" pitchFamily="66" charset="0"/>
                <a:ea typeface="+mj-ea"/>
                <a:cs typeface="+mj-cs"/>
              </a:rPr>
              <a:t>The lasting effect of disease, displacement and  disparity in education and housing  in some of our cities has become a legacy of poverty…</a:t>
            </a:r>
            <a:endParaRPr lang="en-US" sz="2400" b="1" dirty="0">
              <a:latin typeface="Papyrus" pitchFamily="66" charset="0"/>
              <a:ea typeface="+mj-ea"/>
              <a:cs typeface="+mj-cs"/>
            </a:endParaRPr>
          </a:p>
        </p:txBody>
      </p:sp>
      <p:pic>
        <p:nvPicPr>
          <p:cNvPr id="74758" name="Picture 6" descr="http://media.jrn.com/images/binghamton_fire_1433262306947_19116361_ver1.0_640_480.jpg">
            <a:hlinkClick r:id="rId3"/>
          </p:cNvPr>
          <p:cNvPicPr>
            <a:picLocks noChangeAspect="1" noChangeArrowheads="1"/>
          </p:cNvPicPr>
          <p:nvPr/>
        </p:nvPicPr>
        <p:blipFill>
          <a:blip r:embed="rId4" cstate="print"/>
          <a:srcRect/>
          <a:stretch>
            <a:fillRect/>
          </a:stretch>
        </p:blipFill>
        <p:spPr bwMode="auto">
          <a:xfrm>
            <a:off x="685800" y="1143708"/>
            <a:ext cx="3429000" cy="2579733"/>
          </a:xfrm>
          <a:prstGeom prst="rect">
            <a:avLst/>
          </a:prstGeom>
          <a:noFill/>
        </p:spPr>
      </p:pic>
      <p:pic>
        <p:nvPicPr>
          <p:cNvPr id="74760" name="Picture 8" descr="https://enmhs3.s3.amazonaws.com/wp-content/uploads/2014/08/Rescue-Featured.jpg">
            <a:hlinkClick r:id="rId5"/>
          </p:cNvPr>
          <p:cNvPicPr>
            <a:picLocks noChangeAspect="1" noChangeArrowheads="1"/>
          </p:cNvPicPr>
          <p:nvPr/>
        </p:nvPicPr>
        <p:blipFill>
          <a:blip r:embed="rId6" cstate="print"/>
          <a:srcRect/>
          <a:stretch>
            <a:fillRect/>
          </a:stretch>
        </p:blipFill>
        <p:spPr bwMode="auto">
          <a:xfrm>
            <a:off x="4495800" y="1168400"/>
            <a:ext cx="3505200" cy="2336801"/>
          </a:xfrm>
          <a:prstGeom prst="rect">
            <a:avLst/>
          </a:prstGeom>
          <a:noFill/>
        </p:spPr>
      </p:pic>
      <p:pic>
        <p:nvPicPr>
          <p:cNvPr id="74762" name="Picture 10" descr="http://nebula.wsimg.com/12f3ebc5076f968c78dee19bbc210d6a?AccessKeyId=B180929DC62F4712523A&amp;disposition=0&amp;alloworigin=1">
            <a:hlinkClick r:id="rId7"/>
          </p:cNvPr>
          <p:cNvPicPr>
            <a:picLocks noChangeAspect="1" noChangeArrowheads="1"/>
          </p:cNvPicPr>
          <p:nvPr/>
        </p:nvPicPr>
        <p:blipFill>
          <a:blip r:embed="rId8" cstate="print"/>
          <a:srcRect/>
          <a:stretch>
            <a:fillRect/>
          </a:stretch>
        </p:blipFill>
        <p:spPr bwMode="auto">
          <a:xfrm>
            <a:off x="609600" y="4191000"/>
            <a:ext cx="3619500" cy="2413001"/>
          </a:xfrm>
          <a:prstGeom prst="rect">
            <a:avLst/>
          </a:prstGeom>
          <a:noFill/>
        </p:spPr>
      </p:pic>
      <p:pic>
        <p:nvPicPr>
          <p:cNvPr id="74764" name="Picture 12" descr="http://www.gracestlukes.org/site_files/images/More_Than_a_Meal_06212011_197_servings_WOW-thumb320x240.JPG">
            <a:hlinkClick r:id="rId9"/>
          </p:cNvPr>
          <p:cNvPicPr>
            <a:picLocks noChangeAspect="1" noChangeArrowheads="1"/>
          </p:cNvPicPr>
          <p:nvPr/>
        </p:nvPicPr>
        <p:blipFill>
          <a:blip r:embed="rId10" cstate="print"/>
          <a:srcRect/>
          <a:stretch>
            <a:fillRect/>
          </a:stretch>
        </p:blipFill>
        <p:spPr bwMode="auto">
          <a:xfrm>
            <a:off x="4495801" y="3962398"/>
            <a:ext cx="3657600" cy="2743201"/>
          </a:xfrm>
          <a:prstGeom prst="rect">
            <a:avLst/>
          </a:prstGeom>
          <a:noFill/>
        </p:spPr>
      </p:pic>
      <p:pic>
        <p:nvPicPr>
          <p:cNvPr id="74756" name="Picture 4" descr="https://localtvwreg.files.wordpress.com/2015/09/promo266979151.jpg">
            <a:hlinkClick r:id="rId11"/>
          </p:cNvPr>
          <p:cNvPicPr>
            <a:picLocks noChangeAspect="1" noChangeArrowheads="1"/>
          </p:cNvPicPr>
          <p:nvPr/>
        </p:nvPicPr>
        <p:blipFill>
          <a:blip r:embed="rId12" cstate="print"/>
          <a:srcRect/>
          <a:stretch>
            <a:fillRect/>
          </a:stretch>
        </p:blipFill>
        <p:spPr bwMode="auto">
          <a:xfrm>
            <a:off x="2455333" y="2590800"/>
            <a:ext cx="3928534" cy="22098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38400"/>
            <a:ext cx="9144000" cy="1143000"/>
          </a:xfrm>
        </p:spPr>
        <p:txBody>
          <a:bodyPr>
            <a:noAutofit/>
          </a:bodyPr>
          <a:lstStyle/>
          <a:p>
            <a:r>
              <a:rPr lang="en-US" sz="5400" b="1" dirty="0" smtClean="0">
                <a:latin typeface="Papyrus" pitchFamily="66" charset="0"/>
              </a:rPr>
              <a:t>What do the scriptures say?</a:t>
            </a:r>
            <a:endParaRPr lang="en-US" sz="5400" b="1" dirty="0">
              <a:latin typeface="Papyrus" pitchFamily="66"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400" b="1" dirty="0" smtClean="0">
                <a:latin typeface="Papyrus" pitchFamily="66" charset="0"/>
              </a:rPr>
              <a:t>The Bible as justification for slavery…</a:t>
            </a:r>
          </a:p>
        </p:txBody>
      </p:sp>
      <p:pic>
        <p:nvPicPr>
          <p:cNvPr id="66562" name="Picture 2" descr="Related image"/>
          <p:cNvPicPr>
            <a:picLocks noChangeAspect="1" noChangeArrowheads="1"/>
          </p:cNvPicPr>
          <p:nvPr/>
        </p:nvPicPr>
        <p:blipFill>
          <a:blip r:embed="rId2" cstate="print"/>
          <a:srcRect l="4688"/>
          <a:stretch>
            <a:fillRect/>
          </a:stretch>
        </p:blipFill>
        <p:spPr bwMode="auto">
          <a:xfrm>
            <a:off x="228600" y="1600200"/>
            <a:ext cx="4648199" cy="2438400"/>
          </a:xfrm>
          <a:prstGeom prst="rect">
            <a:avLst/>
          </a:prstGeom>
          <a:noFill/>
        </p:spPr>
      </p:pic>
      <p:sp>
        <p:nvSpPr>
          <p:cNvPr id="5" name="Subtitle 2"/>
          <p:cNvSpPr txBox="1">
            <a:spLocks/>
          </p:cNvSpPr>
          <p:nvPr/>
        </p:nvSpPr>
        <p:spPr>
          <a:xfrm>
            <a:off x="4876800" y="1600200"/>
            <a:ext cx="4267200" cy="5257800"/>
          </a:xfrm>
          <a:prstGeom prst="rect">
            <a:avLst/>
          </a:prstGeom>
        </p:spPr>
        <p:txBody>
          <a:bodyPr>
            <a:normAutofit fontScale="70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3000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4000" b="0" i="0" u="none" strike="noStrike" kern="1200" cap="none" spc="0" normalizeH="0" baseline="0" noProof="0" dirty="0" smtClean="0">
                <a:ln>
                  <a:noFill/>
                </a:ln>
                <a:solidFill>
                  <a:schemeClr val="tx1"/>
                </a:solidFill>
                <a:effectLst/>
                <a:uLnTx/>
                <a:uFillTx/>
                <a:latin typeface="Papyrus" pitchFamily="66" charset="0"/>
                <a:ea typeface="+mn-ea"/>
                <a:cs typeface="+mn-cs"/>
              </a:rPr>
              <a:t>Genesis 9:24-26</a:t>
            </a:r>
          </a:p>
          <a:p>
            <a:pPr marL="342900" lvl="0" indent="-342900">
              <a:spcBef>
                <a:spcPct val="20000"/>
              </a:spcBef>
            </a:pPr>
            <a:r>
              <a:rPr kumimoji="0" lang="en-US" sz="3200" b="0" i="0" u="none" strike="noStrike" kern="1200" cap="none" spc="0" normalizeH="0" baseline="30000" noProof="0" dirty="0" smtClean="0">
                <a:ln>
                  <a:noFill/>
                </a:ln>
                <a:solidFill>
                  <a:schemeClr val="tx1"/>
                </a:solidFill>
                <a:effectLst/>
                <a:uLnTx/>
                <a:uFillTx/>
                <a:latin typeface="Papyrus" pitchFamily="66" charset="0"/>
                <a:ea typeface="+mn-ea"/>
                <a:cs typeface="+mn-cs"/>
              </a:rPr>
              <a:t>24</a:t>
            </a:r>
            <a:r>
              <a:rPr kumimoji="0" lang="en-US" sz="3200" b="0" i="0" u="none" strike="noStrike" kern="1200" cap="none" spc="0" normalizeH="0" baseline="0" noProof="0" dirty="0" smtClean="0">
                <a:ln>
                  <a:noFill/>
                </a:ln>
                <a:solidFill>
                  <a:schemeClr val="tx1"/>
                </a:solidFill>
                <a:effectLst/>
                <a:uLnTx/>
                <a:uFillTx/>
                <a:latin typeface="Papyrus" pitchFamily="66" charset="0"/>
                <a:ea typeface="+mn-ea"/>
                <a:cs typeface="+mn-cs"/>
              </a:rPr>
              <a:t> </a:t>
            </a:r>
            <a:r>
              <a:rPr kumimoji="0" lang="en-US" sz="4000" b="0" i="0" u="none" strike="noStrike" kern="1200" cap="none" spc="0" normalizeH="0" baseline="0" noProof="0" dirty="0" smtClean="0">
                <a:ln>
                  <a:noFill/>
                </a:ln>
                <a:solidFill>
                  <a:schemeClr val="tx1"/>
                </a:solidFill>
                <a:effectLst/>
                <a:uLnTx/>
                <a:uFillTx/>
                <a:latin typeface="Papyrus" pitchFamily="66" charset="0"/>
                <a:ea typeface="+mn-ea"/>
                <a:cs typeface="+mn-cs"/>
              </a:rPr>
              <a:t>When</a:t>
            </a:r>
            <a:r>
              <a:rPr kumimoji="0" lang="en-US" sz="4000" b="0" i="0" u="none" strike="noStrike" kern="1200" cap="none" spc="0" normalizeH="0" noProof="0" dirty="0" smtClean="0">
                <a:ln>
                  <a:noFill/>
                </a:ln>
                <a:solidFill>
                  <a:schemeClr val="tx1"/>
                </a:solidFill>
                <a:effectLst/>
                <a:uLnTx/>
                <a:uFillTx/>
                <a:latin typeface="Papyrus" pitchFamily="66" charset="0"/>
                <a:ea typeface="+mn-ea"/>
                <a:cs typeface="+mn-cs"/>
              </a:rPr>
              <a:t> Noah awoke from his wine and knew what his youngest son had done to him, </a:t>
            </a:r>
            <a:r>
              <a:rPr lang="en-US" sz="4000" baseline="30000" dirty="0" smtClean="0">
                <a:latin typeface="Papyrus" pitchFamily="66" charset="0"/>
              </a:rPr>
              <a:t>25 </a:t>
            </a:r>
            <a:r>
              <a:rPr kumimoji="0" lang="en-US" sz="4000" b="0" i="0" u="none" strike="noStrike" kern="1200" cap="none" spc="0" normalizeH="0" noProof="0" dirty="0" smtClean="0">
                <a:ln>
                  <a:noFill/>
                </a:ln>
                <a:solidFill>
                  <a:schemeClr val="tx1"/>
                </a:solidFill>
                <a:effectLst/>
                <a:uLnTx/>
                <a:uFillTx/>
                <a:latin typeface="Papyrus" pitchFamily="66" charset="0"/>
                <a:ea typeface="+mn-ea"/>
                <a:cs typeface="+mn-cs"/>
              </a:rPr>
              <a:t>he said, “Cursed be Canaan; lowest of slaves shall he be to his brothers</a:t>
            </a:r>
            <a:r>
              <a:rPr kumimoji="0" lang="en-US" sz="4000" b="0" i="0" u="none" strike="noStrike" kern="1200" cap="none" spc="0" normalizeH="0" baseline="0" noProof="0" dirty="0" smtClean="0">
                <a:ln>
                  <a:noFill/>
                </a:ln>
                <a:solidFill>
                  <a:schemeClr val="tx1"/>
                </a:solidFill>
                <a:effectLst/>
                <a:uLnTx/>
                <a:uFillTx/>
                <a:latin typeface="Papyrus" pitchFamily="66" charset="0"/>
                <a:ea typeface="+mn-ea"/>
                <a:cs typeface="+mn-cs"/>
              </a:rPr>
              <a:t>.” </a:t>
            </a:r>
            <a:r>
              <a:rPr lang="en-US" sz="4000" baseline="30000" dirty="0" smtClean="0">
                <a:latin typeface="Papyrus" pitchFamily="66" charset="0"/>
              </a:rPr>
              <a:t>26 </a:t>
            </a:r>
            <a:r>
              <a:rPr kumimoji="0" lang="en-US" sz="4000" b="0" i="0" u="none" strike="noStrike" kern="1200" cap="none" spc="0" normalizeH="0" baseline="0" noProof="0" dirty="0" smtClean="0">
                <a:ln>
                  <a:noFill/>
                </a:ln>
                <a:solidFill>
                  <a:schemeClr val="tx1"/>
                </a:solidFill>
                <a:effectLst/>
                <a:uLnTx/>
                <a:uFillTx/>
                <a:latin typeface="Papyrus" pitchFamily="66" charset="0"/>
                <a:ea typeface="+mn-ea"/>
                <a:cs typeface="+mn-cs"/>
              </a:rPr>
              <a:t>He</a:t>
            </a:r>
            <a:r>
              <a:rPr kumimoji="0" lang="en-US" sz="4000" b="0" i="0" u="none" strike="noStrike" kern="1200" cap="none" spc="0" normalizeH="0" noProof="0" dirty="0" smtClean="0">
                <a:ln>
                  <a:noFill/>
                </a:ln>
                <a:solidFill>
                  <a:schemeClr val="tx1"/>
                </a:solidFill>
                <a:effectLst/>
                <a:uLnTx/>
                <a:uFillTx/>
                <a:latin typeface="Papyrus" pitchFamily="66" charset="0"/>
                <a:ea typeface="+mn-ea"/>
                <a:cs typeface="+mn-cs"/>
              </a:rPr>
              <a:t> also said, “Blessed by the LORD my God be Shem; and let Canaan be his slave.”</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944562"/>
          </a:xfrm>
        </p:spPr>
        <p:txBody>
          <a:bodyPr>
            <a:normAutofit fontScale="90000"/>
          </a:bodyPr>
          <a:lstStyle/>
          <a:p>
            <a:r>
              <a:rPr lang="en-US" sz="5400" b="1" dirty="0" smtClean="0">
                <a:latin typeface="Papyrus" pitchFamily="66" charset="0"/>
              </a:rPr>
              <a:t>The Bible as justification for separation…</a:t>
            </a:r>
          </a:p>
        </p:txBody>
      </p:sp>
      <p:pic>
        <p:nvPicPr>
          <p:cNvPr id="66562" name="Picture 2" descr="Related image"/>
          <p:cNvPicPr>
            <a:picLocks noChangeAspect="1" noChangeArrowheads="1"/>
          </p:cNvPicPr>
          <p:nvPr/>
        </p:nvPicPr>
        <p:blipFill>
          <a:blip r:embed="rId2" cstate="print"/>
          <a:srcRect l="4688"/>
          <a:stretch>
            <a:fillRect/>
          </a:stretch>
        </p:blipFill>
        <p:spPr bwMode="auto">
          <a:xfrm>
            <a:off x="228600" y="1600200"/>
            <a:ext cx="4648199" cy="2438400"/>
          </a:xfrm>
          <a:prstGeom prst="rect">
            <a:avLst/>
          </a:prstGeom>
          <a:noFill/>
        </p:spPr>
      </p:pic>
      <p:sp>
        <p:nvSpPr>
          <p:cNvPr id="5" name="Subtitle 2"/>
          <p:cNvSpPr txBox="1">
            <a:spLocks/>
          </p:cNvSpPr>
          <p:nvPr/>
        </p:nvSpPr>
        <p:spPr>
          <a:xfrm>
            <a:off x="0" y="4038600"/>
            <a:ext cx="9144000" cy="2514600"/>
          </a:xfrm>
          <a:prstGeom prst="rect">
            <a:avLst/>
          </a:prstGeom>
        </p:spPr>
        <p:txBody>
          <a:bodyPr numCol="2">
            <a:normAutofit fontScale="2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30000" noProof="0" dirty="0" smtClean="0">
              <a:ln>
                <a:noFill/>
              </a:ln>
              <a:solidFill>
                <a:schemeClr val="tx1"/>
              </a:solidFill>
              <a:effectLst/>
              <a:uLnTx/>
              <a:uFillTx/>
              <a:latin typeface="+mn-lt"/>
              <a:ea typeface="+mn-ea"/>
              <a:cs typeface="+mn-cs"/>
            </a:endParaRPr>
          </a:p>
          <a:p>
            <a:pPr marL="342900" lvl="0" indent="-342900">
              <a:spcBef>
                <a:spcPct val="20000"/>
              </a:spcBef>
            </a:pPr>
            <a:r>
              <a:rPr lang="en-US" sz="7200" dirty="0" smtClean="0">
                <a:latin typeface="Papyrus" pitchFamily="66" charset="0"/>
              </a:rPr>
              <a:t>Nehemiah 13:24-27</a:t>
            </a:r>
          </a:p>
          <a:p>
            <a:pPr marL="342900" lvl="0" indent="-342900">
              <a:spcBef>
                <a:spcPct val="20000"/>
              </a:spcBef>
            </a:pPr>
            <a:endParaRPr lang="en-US" sz="7200" dirty="0" smtClean="0">
              <a:latin typeface="Papyrus" pitchFamily="66" charset="0"/>
            </a:endParaRPr>
          </a:p>
          <a:p>
            <a:pPr marL="342900" lvl="0" indent="-342900">
              <a:spcBef>
                <a:spcPct val="20000"/>
              </a:spcBef>
            </a:pPr>
            <a:r>
              <a:rPr lang="en-US" sz="7200" baseline="30000" dirty="0" smtClean="0">
                <a:latin typeface="Papyrus" pitchFamily="66" charset="0"/>
              </a:rPr>
              <a:t>24</a:t>
            </a:r>
            <a:r>
              <a:rPr lang="en-US" sz="7200" dirty="0" smtClean="0">
                <a:latin typeface="Papyrus" pitchFamily="66" charset="0"/>
              </a:rPr>
              <a:t>and half of their children spoke the language of Ashdod, and they could not speak the language of Judah, but spoke the language of various peoples. </a:t>
            </a:r>
            <a:r>
              <a:rPr lang="en-US" sz="7200" baseline="30000" dirty="0" smtClean="0">
                <a:latin typeface="Papyrus" pitchFamily="66" charset="0"/>
              </a:rPr>
              <a:t>25</a:t>
            </a:r>
            <a:r>
              <a:rPr lang="en-US" sz="7200" dirty="0" smtClean="0">
                <a:latin typeface="Papyrus" pitchFamily="66" charset="0"/>
              </a:rPr>
              <a:t>And I contended with them and cursed them and beat some of them and pulled out their hair; and I made them take an oath in the name of God, saying, ‘You shall not give your daughters to their sons, or take their daughters for your sons or for yourselves. </a:t>
            </a:r>
            <a:r>
              <a:rPr lang="en-US" sz="7200" baseline="30000" dirty="0" smtClean="0">
                <a:latin typeface="Papyrus" pitchFamily="66" charset="0"/>
              </a:rPr>
              <a:t>26</a:t>
            </a:r>
            <a:r>
              <a:rPr lang="en-US" sz="7200" dirty="0" smtClean="0">
                <a:latin typeface="Papyrus" pitchFamily="66" charset="0"/>
              </a:rPr>
              <a:t>Did not King Solomon of Israel sin on account of such women? Among the many nations there was no king like him, and he was beloved by his God, and God made him king over all Israel; nevertheless, foreign women made even him to sin. </a:t>
            </a:r>
            <a:r>
              <a:rPr lang="en-US" sz="7200" baseline="30000" dirty="0" smtClean="0">
                <a:latin typeface="Papyrus" pitchFamily="66" charset="0"/>
              </a:rPr>
              <a:t>27</a:t>
            </a:r>
            <a:r>
              <a:rPr lang="en-US" sz="7200" dirty="0" smtClean="0">
                <a:latin typeface="Papyrus" pitchFamily="66" charset="0"/>
              </a:rPr>
              <a:t>Shall we then listen to you and do all this great evil and act treacherously against our God by marrying foreign women?’</a:t>
            </a:r>
            <a:endParaRPr kumimoji="0" lang="en-US" sz="7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28600"/>
            <a:ext cx="9144000" cy="1470025"/>
          </a:xfrm>
        </p:spPr>
        <p:txBody>
          <a:bodyPr/>
          <a:lstStyle/>
          <a:p>
            <a:r>
              <a:rPr lang="en-US" b="1" dirty="0" smtClean="0">
                <a:latin typeface="Papyrus" pitchFamily="66" charset="0"/>
              </a:rPr>
              <a:t>What else do the scriptures say?</a:t>
            </a:r>
            <a:endParaRPr lang="en-US" dirty="0"/>
          </a:p>
        </p:txBody>
      </p:sp>
      <p:sp>
        <p:nvSpPr>
          <p:cNvPr id="3" name="Subtitle 2"/>
          <p:cNvSpPr>
            <a:spLocks noGrp="1"/>
          </p:cNvSpPr>
          <p:nvPr>
            <p:ph type="subTitle" idx="1"/>
          </p:nvPr>
        </p:nvSpPr>
        <p:spPr>
          <a:xfrm>
            <a:off x="0" y="1981200"/>
            <a:ext cx="9144000" cy="3962400"/>
          </a:xfrm>
        </p:spPr>
        <p:txBody>
          <a:bodyPr>
            <a:normAutofit/>
          </a:bodyPr>
          <a:lstStyle/>
          <a:p>
            <a:endParaRPr lang="en-US" baseline="30000" dirty="0" smtClean="0"/>
          </a:p>
          <a:p>
            <a:r>
              <a:rPr lang="en-US" sz="4000" dirty="0" smtClean="0">
                <a:latin typeface="Papyrus" pitchFamily="66" charset="0"/>
              </a:rPr>
              <a:t>Genesis 1</a:t>
            </a:r>
            <a:endParaRPr lang="en-US" sz="4000" dirty="0">
              <a:latin typeface="Papyrus" pitchFamily="66" charset="0"/>
            </a:endParaRPr>
          </a:p>
          <a:p>
            <a:r>
              <a:rPr lang="en-US" baseline="30000" dirty="0" smtClean="0">
                <a:latin typeface="Papyrus" pitchFamily="66" charset="0"/>
              </a:rPr>
              <a:t>27</a:t>
            </a:r>
            <a:r>
              <a:rPr lang="en-US" dirty="0">
                <a:latin typeface="Papyrus" pitchFamily="66" charset="0"/>
              </a:rPr>
              <a:t> </a:t>
            </a:r>
            <a:r>
              <a:rPr lang="en-US" sz="4000" dirty="0">
                <a:latin typeface="Papyrus" pitchFamily="66" charset="0"/>
              </a:rPr>
              <a:t>So God created humankind in his image,</a:t>
            </a:r>
            <a:r>
              <a:rPr lang="en-US" sz="4000" dirty="0" smtClean="0">
                <a:latin typeface="Papyrus" pitchFamily="66" charset="0"/>
              </a:rPr>
              <a:t/>
            </a:r>
            <a:br>
              <a:rPr lang="en-US" sz="4000" dirty="0" smtClean="0">
                <a:latin typeface="Papyrus" pitchFamily="66" charset="0"/>
              </a:rPr>
            </a:br>
            <a:r>
              <a:rPr lang="en-US" sz="4000" dirty="0">
                <a:latin typeface="Papyrus" pitchFamily="66" charset="0"/>
              </a:rPr>
              <a:t>   in the image of God he created them;</a:t>
            </a:r>
            <a:r>
              <a:rPr lang="en-US" sz="4000" dirty="0" smtClean="0">
                <a:latin typeface="Papyrus" pitchFamily="66" charset="0"/>
              </a:rPr>
              <a:t/>
            </a:r>
            <a:br>
              <a:rPr lang="en-US" sz="4000" dirty="0" smtClean="0">
                <a:latin typeface="Papyrus" pitchFamily="66" charset="0"/>
              </a:rPr>
            </a:br>
            <a:r>
              <a:rPr lang="en-US" sz="4000" dirty="0">
                <a:latin typeface="Papyrus" pitchFamily="66" charset="0"/>
              </a:rPr>
              <a:t>   male and female he created them.</a:t>
            </a:r>
            <a:r>
              <a:rPr lang="en-US" dirty="0"/>
              <a:t> </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81000"/>
            <a:ext cx="9144000" cy="1470025"/>
          </a:xfrm>
        </p:spPr>
        <p:txBody>
          <a:bodyPr/>
          <a:lstStyle/>
          <a:p>
            <a:r>
              <a:rPr lang="en-US" b="1" dirty="0" smtClean="0">
                <a:latin typeface="Papyrus" pitchFamily="66" charset="0"/>
              </a:rPr>
              <a:t>What  else do the scriptures say?</a:t>
            </a:r>
            <a:endParaRPr lang="en-US" dirty="0"/>
          </a:p>
        </p:txBody>
      </p:sp>
      <p:sp>
        <p:nvSpPr>
          <p:cNvPr id="3" name="Subtitle 2"/>
          <p:cNvSpPr>
            <a:spLocks noGrp="1"/>
          </p:cNvSpPr>
          <p:nvPr>
            <p:ph type="subTitle" idx="1"/>
          </p:nvPr>
        </p:nvSpPr>
        <p:spPr>
          <a:xfrm>
            <a:off x="685800" y="1981200"/>
            <a:ext cx="7696200" cy="3962400"/>
          </a:xfrm>
        </p:spPr>
        <p:txBody>
          <a:bodyPr>
            <a:normAutofit fontScale="85000" lnSpcReduction="20000"/>
          </a:bodyPr>
          <a:lstStyle/>
          <a:p>
            <a:endParaRPr lang="en-US" baseline="30000" dirty="0" smtClean="0"/>
          </a:p>
          <a:p>
            <a:r>
              <a:rPr lang="en-US" sz="4000" dirty="0" smtClean="0">
                <a:latin typeface="Papyrus" pitchFamily="66" charset="0"/>
              </a:rPr>
              <a:t>Leviticus 19</a:t>
            </a:r>
            <a:endParaRPr lang="en-US" sz="4000" dirty="0">
              <a:latin typeface="Papyrus" pitchFamily="66" charset="0"/>
            </a:endParaRPr>
          </a:p>
          <a:p>
            <a:r>
              <a:rPr lang="en-US" baseline="30000" dirty="0" smtClean="0">
                <a:latin typeface="Papyrus" pitchFamily="66" charset="0"/>
              </a:rPr>
              <a:t>17</a:t>
            </a:r>
            <a:r>
              <a:rPr lang="en-US" dirty="0">
                <a:latin typeface="Papyrus" pitchFamily="66" charset="0"/>
              </a:rPr>
              <a:t> </a:t>
            </a:r>
            <a:r>
              <a:rPr lang="en-US" sz="4000" dirty="0" smtClean="0">
                <a:latin typeface="Papyrus" pitchFamily="66" charset="0"/>
              </a:rPr>
              <a:t>You shall not hate in your heart anyone of your kin; you shall reprove your neighbor, or you will incur guilt yourself.  </a:t>
            </a:r>
            <a:r>
              <a:rPr lang="en-US" sz="3600" baseline="30000" dirty="0" smtClean="0">
                <a:latin typeface="Papyrus" pitchFamily="66" charset="0"/>
              </a:rPr>
              <a:t>18 </a:t>
            </a:r>
            <a:r>
              <a:rPr lang="en-US" sz="4000" dirty="0" smtClean="0">
                <a:latin typeface="Papyrus" pitchFamily="66" charset="0"/>
              </a:rPr>
              <a:t>You shall not take vengeance or bear a grudge against any of your people, but you shall love your neighbor as yourself: I am the Lord.</a:t>
            </a:r>
            <a:r>
              <a:rPr lang="en-US" dirty="0"/>
              <a:t>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2400"/>
            <a:ext cx="9144000" cy="1470025"/>
          </a:xfrm>
        </p:spPr>
        <p:txBody>
          <a:bodyPr/>
          <a:lstStyle/>
          <a:p>
            <a:r>
              <a:rPr lang="en-US" b="1" dirty="0" smtClean="0">
                <a:latin typeface="Papyrus" pitchFamily="66" charset="0"/>
              </a:rPr>
              <a:t>What else do the scriptures say?</a:t>
            </a:r>
            <a:endParaRPr lang="en-US" dirty="0"/>
          </a:p>
        </p:txBody>
      </p:sp>
      <p:sp>
        <p:nvSpPr>
          <p:cNvPr id="3" name="Subtitle 2"/>
          <p:cNvSpPr>
            <a:spLocks noGrp="1"/>
          </p:cNvSpPr>
          <p:nvPr>
            <p:ph type="subTitle" idx="1"/>
          </p:nvPr>
        </p:nvSpPr>
        <p:spPr>
          <a:xfrm>
            <a:off x="381000" y="1676400"/>
            <a:ext cx="8534400" cy="4800600"/>
          </a:xfrm>
        </p:spPr>
        <p:txBody>
          <a:bodyPr>
            <a:normAutofit/>
          </a:bodyPr>
          <a:lstStyle/>
          <a:p>
            <a:r>
              <a:rPr lang="en-US" dirty="0" smtClean="0">
                <a:latin typeface="Papyrus" pitchFamily="66" charset="0"/>
              </a:rPr>
              <a:t>Galatians 3</a:t>
            </a:r>
          </a:p>
          <a:p>
            <a:endParaRPr lang="en-US" baseline="30000" dirty="0" smtClean="0">
              <a:latin typeface="Papyrus" pitchFamily="66" charset="0"/>
            </a:endParaRPr>
          </a:p>
          <a:p>
            <a:r>
              <a:rPr lang="en-US" baseline="30000" dirty="0" smtClean="0">
                <a:latin typeface="Papyrus" pitchFamily="66" charset="0"/>
              </a:rPr>
              <a:t>28</a:t>
            </a:r>
            <a:r>
              <a:rPr lang="en-US" dirty="0" smtClean="0">
                <a:latin typeface="Papyrus" pitchFamily="66" charset="0"/>
              </a:rPr>
              <a:t>There </a:t>
            </a:r>
            <a:r>
              <a:rPr lang="en-US" dirty="0">
                <a:latin typeface="Papyrus" pitchFamily="66" charset="0"/>
              </a:rPr>
              <a:t>is no longer Jew or Greek, there is no longer slave or free, there is no longer male and female; for all of you are one in Christ Jesus. </a:t>
            </a:r>
            <a:r>
              <a:rPr lang="en-US" baseline="30000" dirty="0">
                <a:latin typeface="Papyrus" pitchFamily="66" charset="0"/>
              </a:rPr>
              <a:t>29</a:t>
            </a:r>
            <a:r>
              <a:rPr lang="en-US" dirty="0">
                <a:latin typeface="Papyrus" pitchFamily="66" charset="0"/>
              </a:rPr>
              <a:t>And if you belong to Christ, then you are Abraham’s offspring, heirs according to the promise</a:t>
            </a:r>
            <a:r>
              <a:rPr lang="en-US" dirty="0" smtClean="0">
                <a:latin typeface="Papyrus" pitchFamily="66" charset="0"/>
              </a:rPr>
              <a:t>.</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28600"/>
            <a:ext cx="9144000" cy="1470025"/>
          </a:xfrm>
        </p:spPr>
        <p:txBody>
          <a:bodyPr/>
          <a:lstStyle/>
          <a:p>
            <a:r>
              <a:rPr lang="en-US" b="1" dirty="0" smtClean="0">
                <a:latin typeface="Papyrus" pitchFamily="66" charset="0"/>
              </a:rPr>
              <a:t>What else do the scriptures say?</a:t>
            </a:r>
            <a:endParaRPr lang="en-US" dirty="0"/>
          </a:p>
        </p:txBody>
      </p:sp>
      <p:sp>
        <p:nvSpPr>
          <p:cNvPr id="3" name="Subtitle 2"/>
          <p:cNvSpPr>
            <a:spLocks noGrp="1"/>
          </p:cNvSpPr>
          <p:nvPr>
            <p:ph type="subTitle" idx="1"/>
          </p:nvPr>
        </p:nvSpPr>
        <p:spPr>
          <a:xfrm>
            <a:off x="381000" y="1524000"/>
            <a:ext cx="8382000" cy="5181600"/>
          </a:xfrm>
        </p:spPr>
        <p:txBody>
          <a:bodyPr>
            <a:normAutofit fontScale="77500" lnSpcReduction="20000"/>
          </a:bodyPr>
          <a:lstStyle/>
          <a:p>
            <a:r>
              <a:rPr lang="en-US" dirty="0" smtClean="0">
                <a:latin typeface="Papyrus" pitchFamily="66" charset="0"/>
              </a:rPr>
              <a:t>Colossians 3</a:t>
            </a:r>
          </a:p>
          <a:p>
            <a:endParaRPr lang="en-US" dirty="0" smtClean="0">
              <a:latin typeface="Papyrus" pitchFamily="66" charset="0"/>
            </a:endParaRPr>
          </a:p>
          <a:p>
            <a:r>
              <a:rPr lang="en-US" baseline="30000" dirty="0">
                <a:latin typeface="Papyrus" pitchFamily="66" charset="0"/>
              </a:rPr>
              <a:t>5</a:t>
            </a:r>
            <a:r>
              <a:rPr lang="en-US" dirty="0">
                <a:latin typeface="Papyrus" pitchFamily="66" charset="0"/>
              </a:rPr>
              <a:t> Put to death, therefore, whatever in you is earthly: fornication, impurity, passion, evil desire, and greed (which is idolatry). </a:t>
            </a:r>
            <a:r>
              <a:rPr lang="en-US" baseline="30000" dirty="0">
                <a:latin typeface="Papyrus" pitchFamily="66" charset="0"/>
              </a:rPr>
              <a:t>6</a:t>
            </a:r>
            <a:r>
              <a:rPr lang="en-US" dirty="0">
                <a:latin typeface="Papyrus" pitchFamily="66" charset="0"/>
              </a:rPr>
              <a:t>On account of these the wrath of God is coming on those who are disobedient. </a:t>
            </a:r>
            <a:r>
              <a:rPr lang="en-US" baseline="30000" dirty="0">
                <a:latin typeface="Papyrus" pitchFamily="66" charset="0"/>
              </a:rPr>
              <a:t>7</a:t>
            </a:r>
            <a:r>
              <a:rPr lang="en-US" dirty="0">
                <a:latin typeface="Papyrus" pitchFamily="66" charset="0"/>
              </a:rPr>
              <a:t>These are the ways you also once followed, when you were living that life. </a:t>
            </a:r>
            <a:r>
              <a:rPr lang="en-US" baseline="30000" dirty="0">
                <a:latin typeface="Papyrus" pitchFamily="66" charset="0"/>
              </a:rPr>
              <a:t>8</a:t>
            </a:r>
            <a:r>
              <a:rPr lang="en-US" dirty="0">
                <a:latin typeface="Papyrus" pitchFamily="66" charset="0"/>
              </a:rPr>
              <a:t>But now you must get rid of all such things—anger, wrath, malice, slander, and abusive language from your mouth.</a:t>
            </a:r>
            <a:r>
              <a:rPr lang="en-US" baseline="30000" dirty="0">
                <a:latin typeface="Papyrus" pitchFamily="66" charset="0"/>
              </a:rPr>
              <a:t>9</a:t>
            </a:r>
            <a:r>
              <a:rPr lang="en-US" dirty="0">
                <a:latin typeface="Papyrus" pitchFamily="66" charset="0"/>
              </a:rPr>
              <a:t>Do not lie to one another, seeing that you have stripped off the old self with its practices </a:t>
            </a:r>
            <a:r>
              <a:rPr lang="en-US" baseline="30000" dirty="0">
                <a:latin typeface="Papyrus" pitchFamily="66" charset="0"/>
              </a:rPr>
              <a:t>10</a:t>
            </a:r>
            <a:r>
              <a:rPr lang="en-US" dirty="0">
                <a:latin typeface="Papyrus" pitchFamily="66" charset="0"/>
              </a:rPr>
              <a:t>and have clothed yourselves with the new self, which is being renewed in knowledge according to the image of its creator. </a:t>
            </a:r>
            <a:r>
              <a:rPr lang="en-US" baseline="30000" dirty="0">
                <a:latin typeface="Papyrus" pitchFamily="66" charset="0"/>
              </a:rPr>
              <a:t>11</a:t>
            </a:r>
            <a:r>
              <a:rPr lang="en-US" dirty="0">
                <a:latin typeface="Papyrus" pitchFamily="66" charset="0"/>
              </a:rPr>
              <a:t>In that renewal there is no longer Greek and Jew, circumcised and uncircumcised, barbarian, Scythian, slave and free; but Christ is all and in all</a:t>
            </a:r>
            <a:r>
              <a:rPr lang="en-US" dirty="0" smtClean="0">
                <a:latin typeface="Papyrus" pitchFamily="66" charset="0"/>
              </a:rPr>
              <a:t>!</a:t>
            </a:r>
            <a:endParaRPr lang="en-US" dirty="0">
              <a:latin typeface="Papyrus" pitchFamily="66"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229600" cy="1143000"/>
          </a:xfrm>
        </p:spPr>
        <p:txBody>
          <a:bodyPr>
            <a:normAutofit fontScale="90000"/>
          </a:bodyPr>
          <a:lstStyle/>
          <a:p>
            <a:r>
              <a:rPr lang="en-US" b="1" dirty="0" smtClean="0">
                <a:latin typeface="Papyrus" pitchFamily="66" charset="0"/>
              </a:rPr>
              <a:t>The first  African slaves arrived at Jamestown in 1619…</a:t>
            </a:r>
            <a:endParaRPr lang="en-US" b="1" dirty="0">
              <a:latin typeface="Papyrus" pitchFamily="66" charset="0"/>
            </a:endParaRPr>
          </a:p>
        </p:txBody>
      </p:sp>
      <p:pic>
        <p:nvPicPr>
          <p:cNvPr id="1026" name="Picture 2" descr="Related image"/>
          <p:cNvPicPr>
            <a:picLocks noChangeAspect="1" noChangeArrowheads="1"/>
          </p:cNvPicPr>
          <p:nvPr/>
        </p:nvPicPr>
        <p:blipFill>
          <a:blip r:embed="rId2" cstate="print"/>
          <a:srcRect/>
          <a:stretch>
            <a:fillRect/>
          </a:stretch>
        </p:blipFill>
        <p:spPr bwMode="auto">
          <a:xfrm>
            <a:off x="1295400" y="1676400"/>
            <a:ext cx="6858000" cy="4949071"/>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images of martin luther king jr"/>
          <p:cNvPicPr>
            <a:picLocks noChangeAspect="1" noChangeArrowheads="1"/>
          </p:cNvPicPr>
          <p:nvPr/>
        </p:nvPicPr>
        <p:blipFill>
          <a:blip r:embed="rId2" cstate="print"/>
          <a:srcRect/>
          <a:stretch>
            <a:fillRect/>
          </a:stretch>
        </p:blipFill>
        <p:spPr bwMode="auto">
          <a:xfrm>
            <a:off x="0" y="2209800"/>
            <a:ext cx="6987898" cy="4648200"/>
          </a:xfrm>
          <a:prstGeom prst="rect">
            <a:avLst/>
          </a:prstGeom>
          <a:noFill/>
        </p:spPr>
      </p:pic>
      <p:sp>
        <p:nvSpPr>
          <p:cNvPr id="5" name="Subtitle 2"/>
          <p:cNvSpPr txBox="1">
            <a:spLocks/>
          </p:cNvSpPr>
          <p:nvPr/>
        </p:nvSpPr>
        <p:spPr>
          <a:xfrm>
            <a:off x="3810000" y="0"/>
            <a:ext cx="5334000" cy="3962400"/>
          </a:xfrm>
          <a:prstGeom prst="rect">
            <a:avLst/>
          </a:prstGeom>
        </p:spPr>
        <p:txBody>
          <a:bodyPr>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3000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4000" b="0" i="0" u="none" strike="noStrike" kern="1200" cap="none" spc="0" normalizeH="0" baseline="0" noProof="0" dirty="0" smtClean="0">
                <a:ln>
                  <a:noFill/>
                </a:ln>
                <a:solidFill>
                  <a:schemeClr val="tx1"/>
                </a:solidFill>
                <a:effectLst/>
                <a:uLnTx/>
                <a:uFillTx/>
                <a:latin typeface="Papyrus" pitchFamily="66" charset="0"/>
                <a:ea typeface="+mn-ea"/>
                <a:cs typeface="+mn-cs"/>
              </a:rPr>
              <a:t>“When I am commanded to love, I am commanded to restore community, to resist injustice, and to meet the</a:t>
            </a:r>
            <a:r>
              <a:rPr kumimoji="0" lang="en-US" sz="4000" b="0" i="0" u="none" strike="noStrike" kern="1200" cap="none" spc="0" normalizeH="0" noProof="0" dirty="0" smtClean="0">
                <a:ln>
                  <a:noFill/>
                </a:ln>
                <a:solidFill>
                  <a:schemeClr val="tx1"/>
                </a:solidFill>
                <a:effectLst/>
                <a:uLnTx/>
                <a:uFillTx/>
                <a:latin typeface="Papyrus" pitchFamily="66" charset="0"/>
                <a:ea typeface="+mn-ea"/>
                <a:cs typeface="+mn-cs"/>
              </a:rPr>
              <a:t> needs of my brothers.”</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3200" b="0" i="0" u="none" strike="noStrike" kern="1200" cap="none" spc="0" normalizeH="0" baseline="0" noProof="0" dirty="0" smtClean="0">
                <a:ln>
                  <a:noFill/>
                </a:ln>
                <a:solidFill>
                  <a:schemeClr val="tx1"/>
                </a:solidFill>
                <a:effectLst/>
                <a:uLnTx/>
                <a:uFillTx/>
                <a:latin typeface="Papyrus" pitchFamily="66" charset="0"/>
              </a:rPr>
              <a:t>(from </a:t>
            </a:r>
            <a:r>
              <a:rPr kumimoji="0" lang="en-US" sz="3200" b="0" i="1" u="none" strike="noStrike" kern="1200" cap="none" spc="0" normalizeH="0" baseline="0" noProof="0" dirty="0" smtClean="0">
                <a:ln>
                  <a:noFill/>
                </a:ln>
                <a:solidFill>
                  <a:schemeClr val="tx1"/>
                </a:solidFill>
                <a:effectLst/>
                <a:uLnTx/>
                <a:uFillTx/>
                <a:latin typeface="Papyrus" pitchFamily="66" charset="0"/>
              </a:rPr>
              <a:t>Stride Toward Freedom</a:t>
            </a:r>
            <a:r>
              <a:rPr kumimoji="0" lang="en-US" sz="3200" b="0" u="none" strike="noStrike" kern="1200" cap="none" spc="0" normalizeH="0" baseline="0" noProof="0" dirty="0" smtClean="0">
                <a:ln>
                  <a:noFill/>
                </a:ln>
                <a:solidFill>
                  <a:schemeClr val="tx1"/>
                </a:solidFill>
                <a:effectLst/>
                <a:uLnTx/>
                <a:uFillTx/>
                <a:latin typeface="Papyrus" pitchFamily="66" charset="0"/>
              </a:rPr>
              <a:t>, 1958</a:t>
            </a:r>
            <a:r>
              <a:rPr kumimoji="0" lang="en-US" sz="3200" b="0" i="0" u="none" strike="noStrike" kern="1200" cap="none" spc="0" normalizeH="0" baseline="0" noProof="0" dirty="0" smtClean="0">
                <a:ln>
                  <a:noFill/>
                </a:ln>
                <a:solidFill>
                  <a:schemeClr val="tx1"/>
                </a:solidFill>
                <a:effectLst/>
                <a:uLnTx/>
                <a:uFillTx/>
                <a:latin typeface="Papyrus" pitchFamily="66" charset="0"/>
              </a:rPr>
              <a:t>)</a:t>
            </a:r>
            <a:endParaRPr kumimoji="0" lang="en-US" sz="3200" b="0" i="0" u="none" strike="noStrike" kern="1200" cap="none" spc="0" normalizeH="0" baseline="0" noProof="0" dirty="0">
              <a:ln>
                <a:noFill/>
              </a:ln>
              <a:solidFill>
                <a:schemeClr val="tx1"/>
              </a:solidFill>
              <a:effectLst/>
              <a:uLnTx/>
              <a:uFillTx/>
              <a:latin typeface="Papyrus" pitchFamily="66"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Related image"/>
          <p:cNvPicPr>
            <a:picLocks noChangeAspect="1" noChangeArrowheads="1"/>
          </p:cNvPicPr>
          <p:nvPr/>
        </p:nvPicPr>
        <p:blipFill>
          <a:blip r:embed="rId2" cstate="print"/>
          <a:srcRect/>
          <a:stretch>
            <a:fillRect/>
          </a:stretch>
        </p:blipFill>
        <p:spPr bwMode="auto">
          <a:xfrm>
            <a:off x="2514600" y="1295400"/>
            <a:ext cx="4419600" cy="5348088"/>
          </a:xfrm>
          <a:prstGeom prst="rect">
            <a:avLst/>
          </a:prstGeom>
          <a:noFill/>
        </p:spPr>
      </p:pic>
      <p:sp>
        <p:nvSpPr>
          <p:cNvPr id="3" name="Title 1"/>
          <p:cNvSpPr>
            <a:spLocks noGrp="1"/>
          </p:cNvSpPr>
          <p:nvPr>
            <p:ph type="title"/>
          </p:nvPr>
        </p:nvSpPr>
        <p:spPr>
          <a:xfrm>
            <a:off x="533400" y="228600"/>
            <a:ext cx="8229600" cy="1143000"/>
          </a:xfrm>
        </p:spPr>
        <p:txBody>
          <a:bodyPr>
            <a:normAutofit fontScale="90000"/>
          </a:bodyPr>
          <a:lstStyle/>
          <a:p>
            <a:r>
              <a:rPr lang="en-US" b="1" dirty="0" smtClean="0">
                <a:latin typeface="Papyrus" pitchFamily="66" charset="0"/>
              </a:rPr>
              <a:t>And trading in slaves became big business…</a:t>
            </a:r>
            <a:endParaRPr lang="en-US" b="1" dirty="0">
              <a:latin typeface="Papyrus" pitchFamily="66"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We call the war of 1861 the Civil War. But is that right? A civil war is a struggle between two or more entities trying to take over the central government. Confederate President Jefferson Davis no more sought to take over Washington, D.C., than George Washington sought to take over London in 1776."/>
          <p:cNvPicPr>
            <a:picLocks noChangeAspect="1" noChangeArrowheads="1"/>
          </p:cNvPicPr>
          <p:nvPr/>
        </p:nvPicPr>
        <p:blipFill>
          <a:blip r:embed="rId2" cstate="print"/>
          <a:srcRect/>
          <a:stretch>
            <a:fillRect/>
          </a:stretch>
        </p:blipFill>
        <p:spPr bwMode="auto">
          <a:xfrm>
            <a:off x="533400" y="1905000"/>
            <a:ext cx="8161257" cy="3667126"/>
          </a:xfrm>
          <a:prstGeom prst="rect">
            <a:avLst/>
          </a:prstGeom>
          <a:noFill/>
        </p:spPr>
      </p:pic>
      <p:sp>
        <p:nvSpPr>
          <p:cNvPr id="3" name="Title 1"/>
          <p:cNvSpPr txBox="1">
            <a:spLocks/>
          </p:cNvSpPr>
          <p:nvPr/>
        </p:nvSpPr>
        <p:spPr>
          <a:xfrm>
            <a:off x="533400" y="228600"/>
            <a:ext cx="8229600" cy="1143000"/>
          </a:xfrm>
          <a:prstGeom prst="rect">
            <a:avLst/>
          </a:prstGeom>
        </p:spPr>
        <p:txBody>
          <a:bodyPr>
            <a:normAutofit fontScale="7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tx1"/>
                </a:solidFill>
                <a:effectLst/>
                <a:uLnTx/>
                <a:uFillTx/>
                <a:latin typeface="Papyrus" pitchFamily="66" charset="0"/>
                <a:ea typeface="+mj-ea"/>
                <a:cs typeface="+mj-cs"/>
              </a:rPr>
              <a:t>And owning</a:t>
            </a:r>
            <a:r>
              <a:rPr kumimoji="0" lang="en-US" sz="4400" b="1" i="0" u="none" strike="noStrike" kern="1200" cap="none" spc="0" normalizeH="0" noProof="0" dirty="0" smtClean="0">
                <a:ln>
                  <a:noFill/>
                </a:ln>
                <a:solidFill>
                  <a:schemeClr val="tx1"/>
                </a:solidFill>
                <a:effectLst/>
                <a:uLnTx/>
                <a:uFillTx/>
                <a:latin typeface="Papyrus" pitchFamily="66" charset="0"/>
                <a:ea typeface="+mj-ea"/>
                <a:cs typeface="+mj-cs"/>
              </a:rPr>
              <a:t> slaves was not only a sign of wealth, but also a means to greater wealth…</a:t>
            </a:r>
            <a:endParaRPr kumimoji="0" lang="en-US" sz="4400" b="1" i="0" u="none" strike="noStrike" kern="1200" cap="none" spc="0" normalizeH="0" baseline="0" noProof="0" dirty="0">
              <a:ln>
                <a:noFill/>
              </a:ln>
              <a:solidFill>
                <a:schemeClr val="tx1"/>
              </a:solidFill>
              <a:effectLst/>
              <a:uLnTx/>
              <a:uFillTx/>
              <a:latin typeface="Papyrus" pitchFamily="66" charset="0"/>
              <a:ea typeface="+mj-ea"/>
              <a:cs typeface="+mj-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Image result for nathan bedford forrest slaves memphis"/>
          <p:cNvPicPr>
            <a:picLocks noChangeAspect="1" noChangeArrowheads="1"/>
          </p:cNvPicPr>
          <p:nvPr/>
        </p:nvPicPr>
        <p:blipFill>
          <a:blip r:embed="rId2" cstate="print"/>
          <a:srcRect/>
          <a:stretch>
            <a:fillRect/>
          </a:stretch>
        </p:blipFill>
        <p:spPr bwMode="auto">
          <a:xfrm>
            <a:off x="457200" y="2743200"/>
            <a:ext cx="2095500" cy="3648076"/>
          </a:xfrm>
          <a:prstGeom prst="rect">
            <a:avLst/>
          </a:prstGeom>
          <a:noFill/>
        </p:spPr>
      </p:pic>
      <p:pic>
        <p:nvPicPr>
          <p:cNvPr id="56324" name="Picture 4" descr="Image result for image of nathan bedford forrest's slave auction house"/>
          <p:cNvPicPr>
            <a:picLocks noChangeAspect="1" noChangeArrowheads="1"/>
          </p:cNvPicPr>
          <p:nvPr/>
        </p:nvPicPr>
        <p:blipFill>
          <a:blip r:embed="rId3" cstate="print"/>
          <a:srcRect/>
          <a:stretch>
            <a:fillRect/>
          </a:stretch>
        </p:blipFill>
        <p:spPr bwMode="auto">
          <a:xfrm>
            <a:off x="2819400" y="2133600"/>
            <a:ext cx="6096000" cy="4362451"/>
          </a:xfrm>
          <a:prstGeom prst="rect">
            <a:avLst/>
          </a:prstGeom>
          <a:noFill/>
        </p:spPr>
      </p:pic>
      <p:pic>
        <p:nvPicPr>
          <p:cNvPr id="56328" name="Picture 8" descr="Image result for nathan bedford forrest slaves memphis"/>
          <p:cNvPicPr>
            <a:picLocks noChangeAspect="1" noChangeArrowheads="1"/>
          </p:cNvPicPr>
          <p:nvPr/>
        </p:nvPicPr>
        <p:blipFill>
          <a:blip r:embed="rId4" cstate="print"/>
          <a:srcRect/>
          <a:stretch>
            <a:fillRect/>
          </a:stretch>
        </p:blipFill>
        <p:spPr bwMode="auto">
          <a:xfrm>
            <a:off x="228600" y="228600"/>
            <a:ext cx="4800600" cy="2528317"/>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epiction of slaves in field"/>
          <p:cNvPicPr>
            <a:picLocks noChangeAspect="1" noChangeArrowheads="1"/>
          </p:cNvPicPr>
          <p:nvPr/>
        </p:nvPicPr>
        <p:blipFill>
          <a:blip r:embed="rId2" cstate="print"/>
          <a:srcRect/>
          <a:stretch>
            <a:fillRect/>
          </a:stretch>
        </p:blipFill>
        <p:spPr bwMode="auto">
          <a:xfrm>
            <a:off x="990600" y="609600"/>
            <a:ext cx="7315200" cy="548640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22">
      <a:dk1>
        <a:srgbClr val="BFBFBF"/>
      </a:dk1>
      <a:lt1>
        <a:srgbClr val="000000"/>
      </a:lt1>
      <a:dk2>
        <a:srgbClr val="BFBFBF"/>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1640</TotalTime>
  <Words>677</Words>
  <Application>Microsoft Office PowerPoint</Application>
  <PresentationFormat>On-screen Show (4:3)</PresentationFormat>
  <Paragraphs>117</Paragraphs>
  <Slides>50</Slides>
  <Notes>0</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The History of Us –  White, Black and Together in the US</vt:lpstr>
      <vt:lpstr>The History of Us</vt:lpstr>
      <vt:lpstr>Slide 3</vt:lpstr>
      <vt:lpstr>Slide 4</vt:lpstr>
      <vt:lpstr>The first  African slaves arrived at Jamestown in 1619…</vt:lpstr>
      <vt:lpstr>And trading in slaves became big business…</vt:lpstr>
      <vt:lpstr>Slide 7</vt:lpstr>
      <vt:lpstr>Slide 8</vt:lpstr>
      <vt:lpstr>Slide 9</vt:lpstr>
      <vt:lpstr>Slide 10</vt:lpstr>
      <vt:lpstr>Slide 11</vt:lpstr>
      <vt:lpstr>States with Highest Slave Populations in 1860</vt:lpstr>
      <vt:lpstr>A nation divided…</vt:lpstr>
      <vt:lpstr>A nation at war…</vt:lpstr>
      <vt:lpstr>Slide 15</vt:lpstr>
      <vt:lpstr>A declaration of freedom…but where do we go?</vt:lpstr>
      <vt:lpstr>Reconstruction looked promising.</vt:lpstr>
      <vt:lpstr>But our shared history has been a painful one.</vt:lpstr>
      <vt:lpstr>Our shared history has been a painful one.</vt:lpstr>
      <vt:lpstr>Our shared history has been a painful one.</vt:lpstr>
      <vt:lpstr>Our shared history has been a painful one.</vt:lpstr>
      <vt:lpstr>Our shared history has been a painful one.</vt:lpstr>
      <vt:lpstr>Our shared history has been a painful one.</vt:lpstr>
      <vt:lpstr>Our shared history has been a painful one.</vt:lpstr>
      <vt:lpstr>Our shared history has been a painful one.</vt:lpstr>
      <vt:lpstr>Our shared history has been a painful one.</vt:lpstr>
      <vt:lpstr>Our shared history has been a painful one.</vt:lpstr>
      <vt:lpstr>Our shared history has been a painful one.</vt:lpstr>
      <vt:lpstr>Our shared history has been a painful one.</vt:lpstr>
      <vt:lpstr>Our shared history has been a painful one.</vt:lpstr>
      <vt:lpstr>Laws were passed…</vt:lpstr>
      <vt:lpstr>Schools were to be desegregated with all deliberate speed…</vt:lpstr>
      <vt:lpstr>Schools were to be desegregated with all deliberate speed…</vt:lpstr>
      <vt:lpstr>But we never came together as a nation. </vt:lpstr>
      <vt:lpstr>But we never came together as a nation. </vt:lpstr>
      <vt:lpstr>Perhaps we thought that resistance would just go away…</vt:lpstr>
      <vt:lpstr>Slide 37</vt:lpstr>
      <vt:lpstr>Schools after desegregation didn’t look very desegregated…</vt:lpstr>
      <vt:lpstr>Neighborhoods after desegregation didn’t look very desegregated…</vt:lpstr>
      <vt:lpstr>Churches after desegregation didn’t look very desegregated…</vt:lpstr>
      <vt:lpstr>And perhaps the resistance really didn’t go away…</vt:lpstr>
      <vt:lpstr>Slide 42</vt:lpstr>
      <vt:lpstr>What do the scriptures say?</vt:lpstr>
      <vt:lpstr>The Bible as justification for slavery…</vt:lpstr>
      <vt:lpstr>The Bible as justification for separation…</vt:lpstr>
      <vt:lpstr>What else do the scriptures say?</vt:lpstr>
      <vt:lpstr>What  else do the scriptures say?</vt:lpstr>
      <vt:lpstr>What else do the scriptures say?</vt:lpstr>
      <vt:lpstr>What else do the scriptures say?</vt:lpstr>
      <vt:lpstr>Slide 50</vt:lpstr>
    </vt:vector>
  </TitlesOfParts>
  <Company>HP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States with Highest Slave Populations in 1860</dc:title>
  <dc:creator>dorothy</dc:creator>
  <cp:lastModifiedBy>dorothy</cp:lastModifiedBy>
  <cp:revision>171</cp:revision>
  <dcterms:created xsi:type="dcterms:W3CDTF">2017-02-18T14:42:43Z</dcterms:created>
  <dcterms:modified xsi:type="dcterms:W3CDTF">2017-12-07T22:44:52Z</dcterms:modified>
</cp:coreProperties>
</file>