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91" r:id="rId6"/>
    <p:sldId id="260" r:id="rId7"/>
    <p:sldId id="264" r:id="rId8"/>
    <p:sldId id="263" r:id="rId9"/>
    <p:sldId id="262" r:id="rId10"/>
    <p:sldId id="282" r:id="rId11"/>
    <p:sldId id="284" r:id="rId12"/>
    <p:sldId id="283" r:id="rId13"/>
    <p:sldId id="261" r:id="rId14"/>
    <p:sldId id="267" r:id="rId15"/>
    <p:sldId id="266" r:id="rId16"/>
    <p:sldId id="265" r:id="rId17"/>
    <p:sldId id="268" r:id="rId18"/>
    <p:sldId id="269" r:id="rId19"/>
    <p:sldId id="286" r:id="rId20"/>
    <p:sldId id="287" r:id="rId21"/>
    <p:sldId id="288" r:id="rId22"/>
    <p:sldId id="289" r:id="rId23"/>
    <p:sldId id="271" r:id="rId24"/>
    <p:sldId id="281" r:id="rId25"/>
    <p:sldId id="285" r:id="rId26"/>
    <p:sldId id="278" r:id="rId27"/>
    <p:sldId id="272" r:id="rId28"/>
    <p:sldId id="290" r:id="rId29"/>
    <p:sldId id="273" r:id="rId30"/>
    <p:sldId id="274" r:id="rId31"/>
    <p:sldId id="275" r:id="rId32"/>
    <p:sldId id="276" r:id="rId33"/>
    <p:sldId id="277" r:id="rId34"/>
    <p:sldId id="279" r:id="rId35"/>
    <p:sldId id="280" r:id="rId36"/>
    <p:sldId id="27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0695" autoAdjust="0"/>
  </p:normalViewPr>
  <p:slideViewPr>
    <p:cSldViewPr snapToGrid="0">
      <p:cViewPr varScale="1">
        <p:scale>
          <a:sx n="68" d="100"/>
          <a:sy n="68" d="100"/>
        </p:scale>
        <p:origin x="12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7E499-7868-4F8E-8CC9-4577FEB46F7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E37F4-2B90-4511-A8FB-15349B4A5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Caravaggio, </a:t>
            </a:r>
            <a:r>
              <a:rPr lang="en-US" i="1" dirty="0"/>
              <a:t>The Loreto Madonna, </a:t>
            </a:r>
            <a:r>
              <a:rPr lang="en-US" i="0" dirty="0"/>
              <a:t>1604-5. Sant’ Agostino, Rome. </a:t>
            </a:r>
          </a:p>
          <a:p>
            <a:r>
              <a:rPr lang="en-US" i="0" dirty="0"/>
              <a:t>Parmigianino, </a:t>
            </a:r>
            <a:r>
              <a:rPr lang="en-US" i="1" dirty="0"/>
              <a:t>Madonna of the Long Neck, </a:t>
            </a:r>
            <a:r>
              <a:rPr lang="en-US" i="0" dirty="0"/>
              <a:t>1534-50. Uffizi, Florence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1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Francisco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Zurbarán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Crucifixión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1630. Art Institute of Chicago</a:t>
            </a:r>
            <a:endParaRPr lang="en-US" dirty="0"/>
          </a:p>
          <a:p>
            <a:r>
              <a:rPr lang="en-US" dirty="0"/>
              <a:t>Giotto, </a:t>
            </a:r>
            <a:r>
              <a:rPr lang="en-US" i="1" dirty="0"/>
              <a:t>Crucifixion</a:t>
            </a:r>
            <a:r>
              <a:rPr lang="en-US" i="1"/>
              <a:t>,</a:t>
            </a:r>
            <a:r>
              <a:rPr lang="en-US" i="0"/>
              <a:t> 1304-6. Arena </a:t>
            </a:r>
            <a:r>
              <a:rPr lang="en-US" i="0" dirty="0"/>
              <a:t>Chapel, Padua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9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Raphael, </a:t>
            </a:r>
            <a:r>
              <a:rPr lang="en-US" i="1" dirty="0"/>
              <a:t>St. Catherine of Alexandria, </a:t>
            </a:r>
            <a:r>
              <a:rPr lang="en-US" i="0" dirty="0"/>
              <a:t>c. 1507. National Gallery, London</a:t>
            </a:r>
          </a:p>
          <a:p>
            <a:r>
              <a:rPr lang="en-US" i="0" dirty="0"/>
              <a:t>Artemisia Gentileschi, </a:t>
            </a:r>
            <a:r>
              <a:rPr lang="en-US" i="1" dirty="0"/>
              <a:t>Self-Portrait as Saint Catherine of Alexandria, </a:t>
            </a:r>
            <a:r>
              <a:rPr lang="en-US" i="0" dirty="0"/>
              <a:t>1615–17. National Gallery,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3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Rubens, </a:t>
            </a:r>
            <a:r>
              <a:rPr lang="en-US" i="1" dirty="0"/>
              <a:t>Saint George and the Dragon, </a:t>
            </a:r>
            <a:r>
              <a:rPr lang="en-US" i="0" dirty="0"/>
              <a:t>1605, Prado, Madrid</a:t>
            </a:r>
          </a:p>
          <a:p>
            <a:r>
              <a:rPr lang="en-US" i="0" dirty="0"/>
              <a:t>Raphael, </a:t>
            </a:r>
            <a:r>
              <a:rPr lang="en-US" i="1" dirty="0"/>
              <a:t>Saint George and the Dragon</a:t>
            </a:r>
            <a:r>
              <a:rPr lang="en-US" i="0" dirty="0"/>
              <a:t>, c. 1506. National Gallery of Art, Washington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6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Hugo Van der Goes, </a:t>
            </a:r>
            <a:r>
              <a:rPr lang="en-US" i="1" dirty="0"/>
              <a:t>Death of the Virgin, </a:t>
            </a:r>
            <a:r>
              <a:rPr lang="en-US" i="0" dirty="0"/>
              <a:t>c. 1472-80. </a:t>
            </a:r>
            <a:r>
              <a:rPr lang="en-US" i="0" dirty="0" err="1"/>
              <a:t>Groeningemuseum</a:t>
            </a:r>
            <a:r>
              <a:rPr lang="en-US" i="0" dirty="0"/>
              <a:t>, Bruges</a:t>
            </a:r>
          </a:p>
          <a:p>
            <a:r>
              <a:rPr lang="en-US" i="0" dirty="0"/>
              <a:t>Caravaggio, </a:t>
            </a:r>
            <a:r>
              <a:rPr lang="en-US" i="1" dirty="0"/>
              <a:t>Death of the Virgin, </a:t>
            </a:r>
            <a:r>
              <a:rPr lang="en-US" i="0" dirty="0"/>
              <a:t>1606 . Louvre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52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Domenico di Ghirlandaio,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Adoration of the Magi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Ospedale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Innocenti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(1488)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Caravaggio,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Adoration of the Shepherds,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1609. Museo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Messina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err="1"/>
              <a:t>Pontormo</a:t>
            </a:r>
            <a:r>
              <a:rPr lang="en-US" i="0" dirty="0"/>
              <a:t>, </a:t>
            </a:r>
            <a:r>
              <a:rPr lang="en-US" i="1" dirty="0"/>
              <a:t>Deposition, </a:t>
            </a:r>
            <a:r>
              <a:rPr lang="en-US" i="0" dirty="0"/>
              <a:t>1525-8. Church of Santa Felicita, Florence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Caravaggio, </a:t>
            </a:r>
            <a:r>
              <a:rPr lang="en-US" i="1" dirty="0"/>
              <a:t>The Entombment of Christ, </a:t>
            </a:r>
            <a:r>
              <a:rPr lang="en-US" i="0" dirty="0"/>
              <a:t>1603. Pinacoteca </a:t>
            </a:r>
            <a:r>
              <a:rPr lang="en-US" i="0" dirty="0" err="1"/>
              <a:t>Vaticana</a:t>
            </a:r>
            <a:r>
              <a:rPr lang="en-US" i="0" dirty="0"/>
              <a:t>, Vatican City</a:t>
            </a:r>
            <a:endParaRPr lang="en-US" i="1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7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err="1"/>
              <a:t>Pontormo</a:t>
            </a:r>
            <a:r>
              <a:rPr lang="en-US" i="0" dirty="0"/>
              <a:t>, </a:t>
            </a:r>
            <a:r>
              <a:rPr lang="en-US" i="1" dirty="0"/>
              <a:t>Deposition, </a:t>
            </a:r>
            <a:r>
              <a:rPr lang="en-US" i="0" dirty="0"/>
              <a:t>1525-8</a:t>
            </a:r>
          </a:p>
          <a:p>
            <a:r>
              <a:rPr lang="en-US" i="0" dirty="0"/>
              <a:t>Rubens, </a:t>
            </a:r>
            <a:r>
              <a:rPr lang="en-US" i="1" dirty="0"/>
              <a:t>Descent from the Cross, </a:t>
            </a:r>
            <a:r>
              <a:rPr lang="en-US" i="0" dirty="0"/>
              <a:t>1614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59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Hans Holbein the Younger, </a:t>
            </a:r>
            <a:r>
              <a:rPr lang="en-US" i="1" dirty="0"/>
              <a:t>The Last Supper, 1524-25.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Kunstmuseum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Öffentliche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Kunstsammlung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Rubens, </a:t>
            </a:r>
            <a:r>
              <a:rPr lang="en-US" i="1" dirty="0"/>
              <a:t>Last Supper, </a:t>
            </a:r>
            <a:r>
              <a:rPr lang="en-US" i="0" dirty="0"/>
              <a:t>1630–31, Milan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7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Gustave Courbet, Funeral at </a:t>
            </a:r>
            <a:r>
              <a:rPr lang="en-US" dirty="0" err="1"/>
              <a:t>Ornans</a:t>
            </a:r>
            <a:r>
              <a:rPr lang="en-US" dirty="0"/>
              <a:t>, mid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Carlo Moderno, New St. </a:t>
            </a:r>
            <a:r>
              <a:rPr lang="en-US"/>
              <a:t>Peter’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Guercino</a:t>
            </a:r>
            <a:r>
              <a:rPr lang="en-US" dirty="0"/>
              <a:t>, Aurora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1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Bernini’s David</a:t>
            </a:r>
          </a:p>
          <a:p>
            <a:r>
              <a:rPr lang="en-US" dirty="0" err="1"/>
              <a:t>Cornaro</a:t>
            </a:r>
            <a:r>
              <a:rPr lang="en-US" dirty="0"/>
              <a:t> Chapel, </a:t>
            </a:r>
            <a:r>
              <a:rPr lang="en-US" dirty="0" err="1"/>
              <a:t>Boromini</a:t>
            </a:r>
            <a:endParaRPr lang="en-US" dirty="0"/>
          </a:p>
          <a:p>
            <a:r>
              <a:rPr lang="en-US" dirty="0"/>
              <a:t>Caravaggio, Conversion of St. Paul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5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Bernini Apollo and Daphne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6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Antique and modern marble</a:t>
            </a:r>
          </a:p>
          <a:p>
            <a:r>
              <a:rPr lang="en-US" dirty="0"/>
              <a:t>Drama </a:t>
            </a:r>
          </a:p>
          <a:p>
            <a:r>
              <a:rPr lang="en-US" dirty="0"/>
              <a:t>Architecture is not standard or what we are used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0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importance of the patron</a:t>
            </a:r>
          </a:p>
          <a:p>
            <a:r>
              <a:rPr lang="en-US" dirty="0"/>
              <a:t>Illusionism</a:t>
            </a:r>
          </a:p>
          <a:p>
            <a:r>
              <a:rPr lang="en-US" dirty="0"/>
              <a:t>Family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37F4-2B90-4511-A8FB-15349B4A54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47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Caravaggio, </a:t>
            </a:r>
            <a:r>
              <a:rPr lang="en-US" i="1" dirty="0"/>
              <a:t>The Annunciation, </a:t>
            </a:r>
            <a:r>
              <a:rPr lang="en-US" i="0" dirty="0"/>
              <a:t>1608–10. </a:t>
            </a:r>
            <a:r>
              <a:rPr lang="en-US" i="0" dirty="0" err="1"/>
              <a:t>Musée</a:t>
            </a:r>
            <a:r>
              <a:rPr lang="en-US" i="0" dirty="0"/>
              <a:t> des Beaux-Arts de Nancy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Carnavale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Annunciation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Italian, ca. 1448, Washington, D.C., National Gallery of Art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4E67-0D88-0B42-9666-34B4079F00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5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172B-6F36-4022-8038-CCE08E98F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4C180-5A89-483F-A9FF-355F960AD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9E4AF-BA62-4212-BBAA-395716CF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59E81-BA1A-49D4-9305-64CE28B9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2CBB6-5767-49A7-882A-2078813E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3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2B8D-CE15-4845-8193-FF76C31A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8AC7-4DF4-4753-BEC1-6D6BF71BB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BEDDF-DC48-40EF-9F35-51D187FF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4453-625E-4A47-9213-42E041D0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1ED2B-0F1F-4A2B-A108-8FA22C33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C3A020-5E4B-4D0B-A094-0CC29A4BC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6B6E7-8005-434F-9A69-1A4B42E8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999E4-C99B-4CAD-B426-18C798D3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AE21A-A4CD-4E82-A8B5-36E1EF14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C9047-F204-43A7-AB47-CA82ACD6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1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2495-75E5-4DBB-8AE1-297A86BD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E4528-8AD5-4FA3-8D72-8058EAAAA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60553-C5F6-4E72-A01C-8AC4A33A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3E783-C7F1-4616-B0BB-836719C3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F5A1E-B373-498D-ABB5-582BDFA3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3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B505-2107-4E5B-9439-1AEC31BEC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5E68F-6CF0-411B-8700-ABED7302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6AD2-8503-461B-98F0-A2E0B595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07D8F-9B9D-4D00-ACF1-180AE13C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DDDAB-ABD4-45CC-92F3-9F626A4F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1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3AA6-6318-4ED9-8F47-42B915E2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3455F-6A18-4BB6-A2C9-F367753FD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11B45-2DEB-41B1-9AD7-71B041D90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958D4-1378-4C1B-BE86-F90961FC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A8CEE-6C91-497B-8521-9D5F767F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4CEF4-4C97-487B-9937-229D2F0A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40B8C-BAC6-44D3-A5C7-5281309A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B0EF7-1525-4F4F-ADC9-2D4A3E2E2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9527B-E571-4B28-8C58-D859A2378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3D6CA-7760-428E-AFDA-C588EA3F7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BC6110-6A9B-4F54-AE4D-DB353A352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5B51D2-8248-4D2A-977B-A8302BB3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28EB7-B104-40CD-8589-57CABF9A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A3EDA-4D78-421A-AF70-E5D3B941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7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0C69-5AC2-4C67-B7D3-45F72768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5663F-D285-4666-84B4-17C0845C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E81CD-4AF6-4CF7-AF86-6A6387C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6D320-39EE-45FB-B8C8-F6127352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7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94047-6A2F-416A-A0B0-AF694AD2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2F3774-48EA-4D34-B74C-3346CE29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E7822-DB9D-4DAC-BF47-77BAB123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3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C2ED-721D-4EB5-A250-C897C6C7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FC208-3050-446B-8429-53EBDEDB4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AE2F7-31AC-4ECE-AC51-18AA39579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B8A7B-58DD-4BDA-AB05-2802DF37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8AB0E-E35F-4A70-8A7F-185306E3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FDE4-FE47-41C4-9E45-B36F6984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7633-BEBD-4ED5-A914-E0230CC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63856-29A0-4CA4-B5FF-6820FFA9B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00330-9552-4115-8410-1C66D5B42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3DAA5-78D3-4B9F-8AA4-B5389F133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AAE2F-63D0-403D-A6B4-99FD69E2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38AD7-B804-4FEA-B606-9A667604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3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38979-4148-42C4-B0B7-51CC6AC6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1CAA-A056-44FE-8963-7CE44B64A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706BE-F631-4A5F-80A8-B0D3BF3F8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FDCC7-10D2-4A15-8E8C-3CBA8CE7A9C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0D6F-83EC-44B4-8939-DD3023DF2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D1485-269A-4F95-B173-31459053B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F0295-3F4D-41BE-B45C-F2C208282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2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emory.instructure.com/courses/97952/assignments/57154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apollo daphne">
            <a:extLst>
              <a:ext uri="{FF2B5EF4-FFF2-40B4-BE49-F238E27FC236}">
                <a16:creationId xmlns:a16="http://schemas.microsoft.com/office/drawing/2014/main" id="{5B09C1B0-FB94-4A73-AD9D-EA440A6B6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r="-1" b="13372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5213CA-6089-47F7-BC61-1F0C273D1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Defining the Baroque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3F43B-3A38-47EC-9722-4644B9C6D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102.4</a:t>
            </a:r>
          </a:p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February 2021</a:t>
            </a: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15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14E6-94E4-414E-98A8-8B3D2E4F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Terms -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AF8D7-855F-4B06-A8AF-8B0FFD157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Counter Reformation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Council of Trent</a:t>
            </a:r>
          </a:p>
        </p:txBody>
      </p:sp>
    </p:spTree>
    <p:extLst>
      <p:ext uri="{BB962C8B-B14F-4D97-AF65-F5344CB8AC3E}">
        <p14:creationId xmlns:p14="http://schemas.microsoft.com/office/powerpoint/2010/main" val="249142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E16F9-CCFF-4E5D-853A-A3B93935F179}"/>
              </a:ext>
            </a:extLst>
          </p:cNvPr>
          <p:cNvSpPr txBox="1"/>
          <p:nvPr/>
        </p:nvSpPr>
        <p:spPr>
          <a:xfrm>
            <a:off x="671803" y="1296953"/>
            <a:ext cx="350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Counter Reformation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Resurgence of the Catholic church after the Protestant challenge. Caused the extensive building and decoration that evolved into the Baroque.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3E6B2-9F05-45E4-9373-514DF21F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85" y="1229518"/>
            <a:ext cx="6599238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79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ED78A4B-566C-4F48-97EE-855144977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70055" y="1082675"/>
            <a:ext cx="6837362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0CC5E-0814-4308-930E-456939F374CB}"/>
              </a:ext>
            </a:extLst>
          </p:cNvPr>
          <p:cNvSpPr txBox="1"/>
          <p:nvPr/>
        </p:nvSpPr>
        <p:spPr>
          <a:xfrm>
            <a:off x="1147665" y="1838131"/>
            <a:ext cx="40681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Council of Trent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Great Church council of the mid-16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century, whose acts and decrees shaped the Roman Catholic Church in the 17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52336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FAB2-E705-46D2-B635-0F0019B9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Terms - Painting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50FE9-E765-44C7-A14A-75238C09A8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Chiaroscuro</a:t>
                </a: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sotto in s</a:t>
                </a:r>
                <a14:m>
                  <m:oMath xmlns:m="http://schemas.openxmlformats.org/officeDocument/2006/math">
                    <m:acc>
                      <m:accPr>
                        <m:chr m:val="̀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Fresco </a:t>
                </a:r>
              </a:p>
              <a:p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Quadratura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Quadro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riportato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50FE9-E765-44C7-A14A-75238C09A8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66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CALA_ARCHIVES_1039614769.jpg">
            <a:extLst>
              <a:ext uri="{FF2B5EF4-FFF2-40B4-BE49-F238E27FC236}">
                <a16:creationId xmlns:a16="http://schemas.microsoft.com/office/drawing/2014/main" id="{FA3D9735-2BB0-484F-A3C8-C3035D1C4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46" y="332751"/>
            <a:ext cx="4531430" cy="591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DF368-A076-44B8-94AA-4423D2A2C196}"/>
              </a:ext>
            </a:extLst>
          </p:cNvPr>
          <p:cNvSpPr txBox="1"/>
          <p:nvPr/>
        </p:nvSpPr>
        <p:spPr>
          <a:xfrm>
            <a:off x="737118" y="802432"/>
            <a:ext cx="4926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Chiaroscuro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Italian for “light and dark” : contrasts of light and shadow</a:t>
            </a:r>
          </a:p>
        </p:txBody>
      </p:sp>
      <p:pic>
        <p:nvPicPr>
          <p:cNvPr id="6" name="Picture 7" descr="SCALA_ARCHIVES_1031314640.jpg">
            <a:extLst>
              <a:ext uri="{FF2B5EF4-FFF2-40B4-BE49-F238E27FC236}">
                <a16:creationId xmlns:a16="http://schemas.microsoft.com/office/drawing/2014/main" id="{EBDB75B5-7CB7-484B-BAF9-6C990C6F0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" y="2302718"/>
            <a:ext cx="50292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8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ESSING_ART_1039490499.jpg">
            <a:extLst>
              <a:ext uri="{FF2B5EF4-FFF2-40B4-BE49-F238E27FC236}">
                <a16:creationId xmlns:a16="http://schemas.microsoft.com/office/drawing/2014/main" id="{6E69AD51-7E6D-47CD-8A94-C263BD3F0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97" y="476217"/>
            <a:ext cx="6277058" cy="496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C3CC9-2A34-4A94-B988-20332C6601BA}"/>
              </a:ext>
            </a:extLst>
          </p:cNvPr>
          <p:cNvSpPr txBox="1"/>
          <p:nvPr/>
        </p:nvSpPr>
        <p:spPr>
          <a:xfrm>
            <a:off x="289249" y="942391"/>
            <a:ext cx="33870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Riportato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Italian for “transported painting”: a ceiling painting intended to look like a framed painting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2E2AB-177B-4593-A0C2-59E84F5365C5}"/>
              </a:ext>
            </a:extLst>
          </p:cNvPr>
          <p:cNvSpPr txBox="1"/>
          <p:nvPr/>
        </p:nvSpPr>
        <p:spPr>
          <a:xfrm>
            <a:off x="4991878" y="5784980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Annibale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Caracci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Palazzo Farnese Ceiling, Rome, 1597-1601</a:t>
            </a:r>
          </a:p>
        </p:txBody>
      </p:sp>
    </p:spTree>
    <p:extLst>
      <p:ext uri="{BB962C8B-B14F-4D97-AF65-F5344CB8AC3E}">
        <p14:creationId xmlns:p14="http://schemas.microsoft.com/office/powerpoint/2010/main" val="3468779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0/0a/Andrea_pozzo%2C_gloria_di_sant%27ignazio%2C_1685-94%2C_02.jpg/1280px-Andrea_pozzo%2C_gloria_di_sant%27ignazio%2C_1685-94%2C_02.jpg">
            <a:extLst>
              <a:ext uri="{FF2B5EF4-FFF2-40B4-BE49-F238E27FC236}">
                <a16:creationId xmlns:a16="http://schemas.microsoft.com/office/drawing/2014/main" id="{D4D6D195-E762-4762-851E-276AF69C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51" y="643467"/>
            <a:ext cx="389974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CALA_ARCHIVES_10310841366.jpg">
            <a:extLst>
              <a:ext uri="{FF2B5EF4-FFF2-40B4-BE49-F238E27FC236}">
                <a16:creationId xmlns:a16="http://schemas.microsoft.com/office/drawing/2014/main" id="{6D5A377E-DD81-4E97-A602-8BA2F48E2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671" y="643467"/>
            <a:ext cx="5291667" cy="37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C8D89-1DF6-40CC-8601-88DEE8A8D7D5}"/>
              </a:ext>
            </a:extLst>
          </p:cNvPr>
          <p:cNvSpPr txBox="1"/>
          <p:nvPr/>
        </p:nvSpPr>
        <p:spPr>
          <a:xfrm>
            <a:off x="5001208" y="4444818"/>
            <a:ext cx="6718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Quadratura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describes a type of ceiling painting in which illusionistic architectural features are painted in perfect perspective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Fresco: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technique in which paint is applied to wet plaster</a:t>
            </a:r>
          </a:p>
        </p:txBody>
      </p:sp>
    </p:spTree>
    <p:extLst>
      <p:ext uri="{BB962C8B-B14F-4D97-AF65-F5344CB8AC3E}">
        <p14:creationId xmlns:p14="http://schemas.microsoft.com/office/powerpoint/2010/main" val="2324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SC_0029.JPG">
            <a:extLst>
              <a:ext uri="{FF2B5EF4-FFF2-40B4-BE49-F238E27FC236}">
                <a16:creationId xmlns:a16="http://schemas.microsoft.com/office/drawing/2014/main" id="{63C6C7A5-94C9-40F9-8A2C-5113140E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43467" y="1662906"/>
            <a:ext cx="5291666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39EBA-ECBF-4777-A682-7B769616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834885"/>
            <a:ext cx="5291667" cy="31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EA576E-2B13-4ECA-B54A-F926EE27872F}"/>
                  </a:ext>
                </a:extLst>
              </p:cNvPr>
              <p:cNvSpPr txBox="1"/>
              <p:nvPr/>
            </p:nvSpPr>
            <p:spPr>
              <a:xfrm>
                <a:off x="783771" y="5738327"/>
                <a:ext cx="102862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sotto in s</a:t>
                </a:r>
                <a14:m>
                  <m:oMath xmlns:m="http://schemas.openxmlformats.org/officeDocument/2006/math">
                    <m:acc>
                      <m:accPr>
                        <m:chr m:val="̀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Italian for “from below upward” or “seen from below”: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EA576E-2B13-4ECA-B54A-F926EE278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1" y="5738327"/>
                <a:ext cx="10286277" cy="523220"/>
              </a:xfrm>
              <a:prstGeom prst="rect">
                <a:avLst/>
              </a:prstGeom>
              <a:blipFill>
                <a:blip r:embed="rId5"/>
                <a:stretch>
                  <a:fillRect l="-1245" t="-11628" r="-47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91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D429-9D88-4E6C-B21D-F2670345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the Baroque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09975-20E5-4C16-8518-692CD8D24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take 2 minutes to think about what defines the Baroque Period before we begin our activity</a:t>
            </a:r>
          </a:p>
        </p:txBody>
      </p:sp>
      <p:pic>
        <p:nvPicPr>
          <p:cNvPr id="5" name="Picture 4" descr="David_1_2_3_4_5_6">
            <a:extLst>
              <a:ext uri="{FF2B5EF4-FFF2-40B4-BE49-F238E27FC236}">
                <a16:creationId xmlns:a16="http://schemas.microsoft.com/office/drawing/2014/main" id="{C901DDD0-56DB-439A-8009-42746C53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2" y="2752530"/>
            <a:ext cx="2670986" cy="394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ALA_ARCHIVES_1031314655.jpg">
            <a:extLst>
              <a:ext uri="{FF2B5EF4-FFF2-40B4-BE49-F238E27FC236}">
                <a16:creationId xmlns:a16="http://schemas.microsoft.com/office/drawing/2014/main" id="{9922AC78-BEF8-409D-B039-2B5F33E95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726" y="2531924"/>
            <a:ext cx="3199072" cy="416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hurch of San Carlo alle_1_2_3_4_5_6_7_8_9_10_11_12_13_14_15_16_17_18_19_20_21_22_23_24_25_26_27_28_29_30">
            <a:extLst>
              <a:ext uri="{FF2B5EF4-FFF2-40B4-BE49-F238E27FC236}">
                <a16:creationId xmlns:a16="http://schemas.microsoft.com/office/drawing/2014/main" id="{42AF8122-18F8-45EF-A3FD-40DD6ACD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99" y="3043033"/>
            <a:ext cx="5120326" cy="33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94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12EBF-B0C8-45B6-B204-A9352CFB2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24" y="0"/>
            <a:ext cx="472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39B1E-43B0-4229-BD36-84A0DB77640F}"/>
              </a:ext>
            </a:extLst>
          </p:cNvPr>
          <p:cNvSpPr txBox="1"/>
          <p:nvPr/>
        </p:nvSpPr>
        <p:spPr>
          <a:xfrm>
            <a:off x="589031" y="1166841"/>
            <a:ext cx="344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attributes define this Sculpture as Baroque</a:t>
            </a:r>
          </a:p>
        </p:txBody>
      </p:sp>
    </p:spTree>
    <p:extLst>
      <p:ext uri="{BB962C8B-B14F-4D97-AF65-F5344CB8AC3E}">
        <p14:creationId xmlns:p14="http://schemas.microsoft.com/office/powerpoint/2010/main" val="230484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2ACB-FB80-4D72-864B-8CDFBED8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Today’s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296FE-E609-4BB3-8840-DF0926A0F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 Exhibition Assignment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key terms from this past week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the Baroque, Building Visual Analysis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3-2-1 Reflection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5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rt history project ecstasy">
            <a:extLst>
              <a:ext uri="{FF2B5EF4-FFF2-40B4-BE49-F238E27FC236}">
                <a16:creationId xmlns:a16="http://schemas.microsoft.com/office/drawing/2014/main" id="{608AD008-DA66-4FA5-BA46-80110EDA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" y="857250"/>
            <a:ext cx="6075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B388B-08CC-48A3-AE3F-A91693CE8CE1}"/>
              </a:ext>
            </a:extLst>
          </p:cNvPr>
          <p:cNvSpPr txBox="1"/>
          <p:nvPr/>
        </p:nvSpPr>
        <p:spPr>
          <a:xfrm>
            <a:off x="330979" y="6193237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Bernini,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Cornaro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Chapel, 1642-52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5A411-A4E7-4BB9-B106-CC79D5E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16" y="917575"/>
            <a:ext cx="37861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983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6643A8-1693-4E86-8907-59278622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81" y="857250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7F6EB-DFD5-4253-AD6C-D042EDE6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19" y="857250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1A6F3-703F-4CDF-B633-88B739DDF814}"/>
              </a:ext>
            </a:extLst>
          </p:cNvPr>
          <p:cNvSpPr txBox="1"/>
          <p:nvPr/>
        </p:nvSpPr>
        <p:spPr>
          <a:xfrm>
            <a:off x="2485148" y="6204457"/>
            <a:ext cx="7096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are these people? Why are they important?</a:t>
            </a:r>
          </a:p>
        </p:txBody>
      </p:sp>
    </p:spTree>
    <p:extLst>
      <p:ext uri="{BB962C8B-B14F-4D97-AF65-F5344CB8AC3E}">
        <p14:creationId xmlns:p14="http://schemas.microsoft.com/office/powerpoint/2010/main" val="83959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3D38-E557-4FCD-8312-8DB837BA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5CA64-983B-4B01-B94A-6072B9614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3103-7B41-FF4E-8D10-11400615E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0"/>
            <a:ext cx="499262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63D8F-EA89-9349-A177-3918B6F4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04" y="0"/>
            <a:ext cx="4907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37584-0E3B-4F48-AB4D-F8C7C8A9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798" y="-1"/>
            <a:ext cx="4070480" cy="5591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3B6B09-792A-4629-B8C7-57B60C65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915" y="0"/>
            <a:ext cx="4001287" cy="5591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DF78F-2FF4-4B35-A948-EED748113ACF}"/>
              </a:ext>
            </a:extLst>
          </p:cNvPr>
          <p:cNvSpPr txBox="1"/>
          <p:nvPr/>
        </p:nvSpPr>
        <p:spPr>
          <a:xfrm>
            <a:off x="1835798" y="5924939"/>
            <a:ext cx="710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work of art comes from the Baroque period? Why do you think so?</a:t>
            </a:r>
          </a:p>
        </p:txBody>
      </p:sp>
    </p:spTree>
    <p:extLst>
      <p:ext uri="{BB962C8B-B14F-4D97-AF65-F5344CB8AC3E}">
        <p14:creationId xmlns:p14="http://schemas.microsoft.com/office/powerpoint/2010/main" val="351668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88CBE-8E81-45B2-BE94-DBB82CE6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48" y="461962"/>
            <a:ext cx="4070480" cy="5591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43373-C16C-4425-B055-2BC043147C03}"/>
              </a:ext>
            </a:extLst>
          </p:cNvPr>
          <p:cNvSpPr txBox="1"/>
          <p:nvPr/>
        </p:nvSpPr>
        <p:spPr>
          <a:xfrm>
            <a:off x="852488" y="6139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Caravaggio,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Annunciation, </a:t>
            </a:r>
            <a:r>
              <a:rPr lang="en-US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1608–10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87137-252A-4AA5-B043-42D5CE176C3B}"/>
              </a:ext>
            </a:extLst>
          </p:cNvPr>
          <p:cNvSpPr txBox="1"/>
          <p:nvPr/>
        </p:nvSpPr>
        <p:spPr>
          <a:xfrm>
            <a:off x="5386388" y="690563"/>
            <a:ext cx="381546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1: Line and Shape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2: Color (Hue)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3: Composition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4: Effect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5: Context</a:t>
            </a:r>
          </a:p>
        </p:txBody>
      </p:sp>
    </p:spTree>
    <p:extLst>
      <p:ext uri="{BB962C8B-B14F-4D97-AF65-F5344CB8AC3E}">
        <p14:creationId xmlns:p14="http://schemas.microsoft.com/office/powerpoint/2010/main" val="341210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85F47-AF6A-E042-B2FC-77FF974218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15" y="0"/>
            <a:ext cx="400764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21-31_AAKTRKS0.jpg" descr="21-31_AAKTRKS0.jpg">
            <a:extLst>
              <a:ext uri="{FF2B5EF4-FFF2-40B4-BE49-F238E27FC236}">
                <a16:creationId xmlns:a16="http://schemas.microsoft.com/office/drawing/2014/main" id="{F15729DC-04B7-C340-A05C-4352D4C3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5553" y="0"/>
            <a:ext cx="4301837" cy="687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985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66B62-F820-CB42-9CCC-8F125A686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50" y="0"/>
            <a:ext cx="74866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A00CF-BA6C-B641-BB6E-2725CB48B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10" y="0"/>
            <a:ext cx="3886200" cy="6858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27134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15A37-B743-485B-B0AD-EE1F789342BA}"/>
              </a:ext>
            </a:extLst>
          </p:cNvPr>
          <p:cNvSpPr txBox="1"/>
          <p:nvPr/>
        </p:nvSpPr>
        <p:spPr>
          <a:xfrm>
            <a:off x="4484020" y="712447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3-2-1 Reflection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E0CDB-9C6E-4906-8426-2030FEF653C2}"/>
              </a:ext>
            </a:extLst>
          </p:cNvPr>
          <p:cNvSpPr txBox="1"/>
          <p:nvPr/>
        </p:nvSpPr>
        <p:spPr>
          <a:xfrm>
            <a:off x="1026596" y="2344903"/>
            <a:ext cx="694613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your note-card, please write –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things that you learned in this class this week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questions that you still have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challenge that you faced</a:t>
            </a:r>
          </a:p>
        </p:txBody>
      </p:sp>
    </p:spTree>
    <p:extLst>
      <p:ext uri="{BB962C8B-B14F-4D97-AF65-F5344CB8AC3E}">
        <p14:creationId xmlns:p14="http://schemas.microsoft.com/office/powerpoint/2010/main" val="1608051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2DFCF-3807-134B-9238-D0B9C6A07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01718" cy="6770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BEFF6-D0EE-C74B-94C2-DAB54EC9F2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929" y="87086"/>
            <a:ext cx="6817071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5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43CBE-3B06-4F10-9D39-F198453B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Today’s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4EA07-5E5D-4DBA-BE09-497E20668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today’s section, you will understand the defining attributes of the Baroque Period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continue to build confidence in visual analysis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gain confidence in using key terms from lecture</a:t>
            </a:r>
          </a:p>
        </p:txBody>
      </p:sp>
    </p:spTree>
    <p:extLst>
      <p:ext uri="{BB962C8B-B14F-4D97-AF65-F5344CB8AC3E}">
        <p14:creationId xmlns:p14="http://schemas.microsoft.com/office/powerpoint/2010/main" val="813883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2DA60-CAAB-C74D-8E5B-6DF3C51948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9364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A6E28-AB68-5448-9222-D08E8D4323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169" y="0"/>
            <a:ext cx="5254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6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EC012-8D63-2F46-BC39-3C8B4E1F6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674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21355-3489-F047-9915-2403260983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766" y="0"/>
            <a:ext cx="4505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86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EC26F-FEAC-EB47-8E1E-05127283C1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0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48E4D1-BE4C-AE4A-BE54-1BFB6B89E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217" y="0"/>
            <a:ext cx="466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5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9490A-9AD2-E247-8CE3-1F4417C874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0" y="0"/>
            <a:ext cx="4478482" cy="6788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28353-1388-FB4B-BC76-F7951797E0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36" y="7444"/>
            <a:ext cx="4343400" cy="68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4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828353-1388-FB4B-BC76-F7951797E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2" r="25775"/>
          <a:stretch/>
        </p:blipFill>
        <p:spPr>
          <a:xfrm>
            <a:off x="758536" y="7444"/>
            <a:ext cx="4343400" cy="6830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27A8B-B247-864B-B08A-7F8336F63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34" y="7444"/>
            <a:ext cx="498471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8763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0F796-859A-564E-AD6F-A9459EA19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17" y="0"/>
            <a:ext cx="565468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AA296-8A6E-AB4F-B37A-0DBB57CE2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49" y="0"/>
            <a:ext cx="558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68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80EE-C7E3-41F4-B085-D1E1C928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73738-EA3D-485A-B26A-6B77EDFD8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8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0A5A3-BE90-43DE-90C5-5D5A1785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Exhibition Critique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663C0-EC0C-4D74-A4D2-532726D4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https://emory.instructure.com/courses/97952/assignments/571542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 picture containing outdoor, water, sky, water sport&#10;&#10;Description automatically generated">
            <a:extLst>
              <a:ext uri="{FF2B5EF4-FFF2-40B4-BE49-F238E27FC236}">
                <a16:creationId xmlns:a16="http://schemas.microsoft.com/office/drawing/2014/main" id="{83A6608B-CEDA-491F-84C2-00F33A8C3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06" y="2481230"/>
            <a:ext cx="6017467" cy="40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8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EF25-82D7-44C3-9111-E6A55F2A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note on Geography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82304E9-7973-45F6-9BF7-9FC894F87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81" y="1588647"/>
            <a:ext cx="6799243" cy="49042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4905C-7CE9-4EC6-BA7A-238A83489C05}"/>
              </a:ext>
            </a:extLst>
          </p:cNvPr>
          <p:cNvSpPr txBox="1"/>
          <p:nvPr/>
        </p:nvSpPr>
        <p:spPr>
          <a:xfrm>
            <a:off x="411695" y="1675736"/>
            <a:ext cx="451918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course we will cover…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Italy, mainly Rome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Holland and Flanders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B451ED5-A541-4E93-8BF4-FF98277EA6BD}"/>
              </a:ext>
            </a:extLst>
          </p:cNvPr>
          <p:cNvSpPr/>
          <p:nvPr/>
        </p:nvSpPr>
        <p:spPr>
          <a:xfrm>
            <a:off x="8717654" y="4997139"/>
            <a:ext cx="398297" cy="3982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4B925A7-1B9F-4C4B-A667-204CF5D36439}"/>
              </a:ext>
            </a:extLst>
          </p:cNvPr>
          <p:cNvSpPr/>
          <p:nvPr/>
        </p:nvSpPr>
        <p:spPr>
          <a:xfrm>
            <a:off x="7635895" y="3275861"/>
            <a:ext cx="398297" cy="3982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4730330-ED57-4290-B0C4-E059BFB8E86D}"/>
              </a:ext>
            </a:extLst>
          </p:cNvPr>
          <p:cNvSpPr/>
          <p:nvPr/>
        </p:nvSpPr>
        <p:spPr>
          <a:xfrm>
            <a:off x="6425970" y="5672187"/>
            <a:ext cx="398297" cy="3982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24F2A7D-A0CC-495A-8DA3-6F92FAB2D546}"/>
              </a:ext>
            </a:extLst>
          </p:cNvPr>
          <p:cNvSpPr/>
          <p:nvPr/>
        </p:nvSpPr>
        <p:spPr>
          <a:xfrm>
            <a:off x="7237598" y="4265059"/>
            <a:ext cx="398297" cy="3982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5631-892E-44CA-81F4-22B3C383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Terms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E17A2-5E4F-4378-89B6-26A34215B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Naturalism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Idealism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Mannerism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Realism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LESSING_ART_1039490507.jpg">
            <a:extLst>
              <a:ext uri="{FF2B5EF4-FFF2-40B4-BE49-F238E27FC236}">
                <a16:creationId xmlns:a16="http://schemas.microsoft.com/office/drawing/2014/main" id="{2FD337C8-28ED-4832-97FB-FA7B98BC5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15" y="313807"/>
            <a:ext cx="3733800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1" descr="ARTSTOR_103_41822000479137.jpg">
            <a:extLst>
              <a:ext uri="{FF2B5EF4-FFF2-40B4-BE49-F238E27FC236}">
                <a16:creationId xmlns:a16="http://schemas.microsoft.com/office/drawing/2014/main" id="{4C701F33-5941-4E73-B0F8-1EBCDD21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428" y="313807"/>
            <a:ext cx="4002087" cy="59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 descr="ARTSTOR_103_41822000479137.jpg">
            <a:extLst>
              <a:ext uri="{FF2B5EF4-FFF2-40B4-BE49-F238E27FC236}">
                <a16:creationId xmlns:a16="http://schemas.microsoft.com/office/drawing/2014/main" id="{9C3E6518-527C-4E30-906C-A1740B73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428" y="313807"/>
            <a:ext cx="4002087" cy="5983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5C6F1-4D97-4564-AF84-1E487E43F43C}"/>
              </a:ext>
            </a:extLst>
          </p:cNvPr>
          <p:cNvSpPr txBox="1"/>
          <p:nvPr/>
        </p:nvSpPr>
        <p:spPr>
          <a:xfrm>
            <a:off x="239485" y="2192693"/>
            <a:ext cx="3191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Naturalism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attempt to imitate nature by observing nature</a:t>
            </a:r>
          </a:p>
        </p:txBody>
      </p:sp>
      <p:pic>
        <p:nvPicPr>
          <p:cNvPr id="6" name="Picture 7" descr="SCALA_ARCHIVES_1039614769.jpg">
            <a:extLst>
              <a:ext uri="{FF2B5EF4-FFF2-40B4-BE49-F238E27FC236}">
                <a16:creationId xmlns:a16="http://schemas.microsoft.com/office/drawing/2014/main" id="{C79E8116-E4CB-42C5-A657-AA1C7FEA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3" y="379404"/>
            <a:ext cx="4531430" cy="591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CE59B3-C3AB-4074-9B6E-21699450792B}"/>
              </a:ext>
            </a:extLst>
          </p:cNvPr>
          <p:cNvSpPr txBox="1"/>
          <p:nvPr/>
        </p:nvSpPr>
        <p:spPr>
          <a:xfrm>
            <a:off x="3265713" y="6359527"/>
            <a:ext cx="569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Caravaggio,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Crucifixion of St. Peter,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Chapel, 1600-1</a:t>
            </a:r>
          </a:p>
        </p:txBody>
      </p:sp>
    </p:spTree>
    <p:extLst>
      <p:ext uri="{BB962C8B-B14F-4D97-AF65-F5344CB8AC3E}">
        <p14:creationId xmlns:p14="http://schemas.microsoft.com/office/powerpoint/2010/main" val="426795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LESSING_ART_1039490551.jpg">
            <a:extLst>
              <a:ext uri="{FF2B5EF4-FFF2-40B4-BE49-F238E27FC236}">
                <a16:creationId xmlns:a16="http://schemas.microsoft.com/office/drawing/2014/main" id="{E3183518-20CA-4792-9C23-059879851E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335" y="0"/>
            <a:ext cx="3886200" cy="61420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CBBB26-31EA-4C0D-8744-8DD1EDB3AF07}"/>
              </a:ext>
            </a:extLst>
          </p:cNvPr>
          <p:cNvSpPr txBox="1"/>
          <p:nvPr/>
        </p:nvSpPr>
        <p:spPr>
          <a:xfrm>
            <a:off x="765111" y="2027009"/>
            <a:ext cx="30511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Mannerism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16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style in which the figures are painted anti-naturalistically</a:t>
            </a:r>
          </a:p>
        </p:txBody>
      </p:sp>
      <p:pic>
        <p:nvPicPr>
          <p:cNvPr id="6" name="Picture 6" descr="LESSING_ART_1039490507.jpg">
            <a:extLst>
              <a:ext uri="{FF2B5EF4-FFF2-40B4-BE49-F238E27FC236}">
                <a16:creationId xmlns:a16="http://schemas.microsoft.com/office/drawing/2014/main" id="{7DEDF31C-CEF4-42D9-BFF3-131C3563F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66" y="158750"/>
            <a:ext cx="3733800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89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CA3C-9E71-4868-AEAF-2E620D78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E6E22-51B8-4E2C-A40F-12BB8CBE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(vs. realism) – a 19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movement that sought to convey the truth of contemporary life</a:t>
            </a:r>
          </a:p>
        </p:txBody>
      </p:sp>
      <p:pic>
        <p:nvPicPr>
          <p:cNvPr id="7" name="Picture 6" descr="A picture containing text, grass, standing, group&#10;&#10;Description automatically generated">
            <a:extLst>
              <a:ext uri="{FF2B5EF4-FFF2-40B4-BE49-F238E27FC236}">
                <a16:creationId xmlns:a16="http://schemas.microsoft.com/office/drawing/2014/main" id="{4E99A356-DAFE-4C44-A9A5-1CECFCB7E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18" y="2703493"/>
            <a:ext cx="9041363" cy="415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01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Widescreen</PresentationFormat>
  <Paragraphs>128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Times New Roman</vt:lpstr>
      <vt:lpstr>Office Theme</vt:lpstr>
      <vt:lpstr>Defining the Baroque</vt:lpstr>
      <vt:lpstr>Today’s Plan</vt:lpstr>
      <vt:lpstr>Today’s Learning Objectives</vt:lpstr>
      <vt:lpstr>Exhibition Critique </vt:lpstr>
      <vt:lpstr>A note on Geography</vt:lpstr>
      <vt:lpstr>Key Terms </vt:lpstr>
      <vt:lpstr>PowerPoint Presentation</vt:lpstr>
      <vt:lpstr>PowerPoint Presentation</vt:lpstr>
      <vt:lpstr>Key Terms</vt:lpstr>
      <vt:lpstr>Key Terms - Events</vt:lpstr>
      <vt:lpstr>PowerPoint Presentation</vt:lpstr>
      <vt:lpstr>PowerPoint Presentation</vt:lpstr>
      <vt:lpstr>Key Terms - Painting</vt:lpstr>
      <vt:lpstr>PowerPoint Presentation</vt:lpstr>
      <vt:lpstr>PowerPoint Presentation</vt:lpstr>
      <vt:lpstr>PowerPoint Presentation</vt:lpstr>
      <vt:lpstr>PowerPoint Presentation</vt:lpstr>
      <vt:lpstr>Defining the Baroque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the Baroque</dc:title>
  <dc:creator>Claire Seidler</dc:creator>
  <cp:lastModifiedBy>Claire Seidler</cp:lastModifiedBy>
  <cp:revision>12</cp:revision>
  <dcterms:created xsi:type="dcterms:W3CDTF">2022-02-10T19:14:12Z</dcterms:created>
  <dcterms:modified xsi:type="dcterms:W3CDTF">2022-03-23T13:45:20Z</dcterms:modified>
</cp:coreProperties>
</file>