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86" r:id="rId2"/>
    <p:sldId id="287" r:id="rId3"/>
    <p:sldId id="288" r:id="rId4"/>
    <p:sldId id="289" r:id="rId5"/>
    <p:sldId id="290" r:id="rId6"/>
    <p:sldId id="291" r:id="rId7"/>
    <p:sldId id="292" r:id="rId8"/>
    <p:sldId id="293" r:id="rId9"/>
    <p:sldId id="294" r:id="rId10"/>
    <p:sldId id="295" r:id="rId11"/>
    <p:sldId id="296" r:id="rId12"/>
    <p:sldId id="297" r:id="rId13"/>
    <p:sldId id="298" r:id="rId14"/>
    <p:sldId id="299" r:id="rId15"/>
    <p:sldId id="301" r:id="rId16"/>
    <p:sldId id="302" r:id="rId17"/>
    <p:sldId id="303" r:id="rId18"/>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9B8"/>
    <a:srgbClr val="0000FF"/>
    <a:srgbClr val="FF0000"/>
    <a:srgbClr val="FF9900"/>
    <a:srgbClr val="FFFF66"/>
    <a:srgbClr val="283A72"/>
    <a:srgbClr val="339933"/>
    <a:srgbClr val="3333FF"/>
    <a:srgbClr val="66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2787"/>
    <p:restoredTop sz="90931" autoAdjust="0"/>
  </p:normalViewPr>
  <p:slideViewPr>
    <p:cSldViewPr>
      <p:cViewPr>
        <p:scale>
          <a:sx n="73" d="100"/>
          <a:sy n="73" d="100"/>
        </p:scale>
        <p:origin x="-1110" y="-240"/>
      </p:cViewPr>
      <p:guideLst>
        <p:guide orient="horz" pos="2160"/>
        <p:guide pos="2928"/>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endParaRPr lang="en-US"/>
          </a:p>
        </p:txBody>
      </p:sp>
      <p:sp>
        <p:nvSpPr>
          <p:cNvPr id="13315" name="Rectangle 3"/>
          <p:cNvSpPr>
            <a:spLocks noGrp="1" noChangeArrowheads="1"/>
          </p:cNvSpPr>
          <p:nvPr>
            <p:ph type="dt" sz="quarter" idx="1"/>
          </p:nvPr>
        </p:nvSpPr>
        <p:spPr bwMode="auto">
          <a:xfrm>
            <a:off x="397256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endParaRPr lang="en-US"/>
          </a:p>
        </p:txBody>
      </p:sp>
      <p:sp>
        <p:nvSpPr>
          <p:cNvPr id="13316" name="Rectangle 4"/>
          <p:cNvSpPr>
            <a:spLocks noGrp="1" noChangeArrowheads="1"/>
          </p:cNvSpPr>
          <p:nvPr>
            <p:ph type="ftr" sz="quarter" idx="2"/>
          </p:nvPr>
        </p:nvSpPr>
        <p:spPr bwMode="auto">
          <a:xfrm>
            <a:off x="0" y="8831580"/>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endParaRPr lang="en-US"/>
          </a:p>
        </p:txBody>
      </p:sp>
      <p:sp>
        <p:nvSpPr>
          <p:cNvPr id="13317" name="Rectangle 5"/>
          <p:cNvSpPr>
            <a:spLocks noGrp="1" noChangeArrowheads="1"/>
          </p:cNvSpPr>
          <p:nvPr>
            <p:ph type="sldNum" sz="quarter" idx="3"/>
          </p:nvPr>
        </p:nvSpPr>
        <p:spPr bwMode="auto">
          <a:xfrm>
            <a:off x="3972560" y="8831580"/>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fld id="{AB857366-C235-4538-B436-B14780450213}"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7266"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endParaRPr lang="en-US"/>
          </a:p>
        </p:txBody>
      </p:sp>
      <p:sp>
        <p:nvSpPr>
          <p:cNvPr id="267267" name="Rectangle 3"/>
          <p:cNvSpPr>
            <a:spLocks noGrp="1" noChangeArrowheads="1"/>
          </p:cNvSpPr>
          <p:nvPr>
            <p:ph type="dt" idx="1"/>
          </p:nvPr>
        </p:nvSpPr>
        <p:spPr bwMode="auto">
          <a:xfrm>
            <a:off x="397256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endParaRPr lang="en-US"/>
          </a:p>
        </p:txBody>
      </p:sp>
      <p:sp>
        <p:nvSpPr>
          <p:cNvPr id="26726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267269" name="Rectangle 5"/>
          <p:cNvSpPr>
            <a:spLocks noGrp="1" noChangeArrowheads="1"/>
          </p:cNvSpPr>
          <p:nvPr>
            <p:ph type="body" sz="quarter" idx="3"/>
          </p:nvPr>
        </p:nvSpPr>
        <p:spPr bwMode="auto">
          <a:xfrm>
            <a:off x="934720" y="4415790"/>
            <a:ext cx="514096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7270" name="Rectangle 6"/>
          <p:cNvSpPr>
            <a:spLocks noGrp="1" noChangeArrowheads="1"/>
          </p:cNvSpPr>
          <p:nvPr>
            <p:ph type="ftr" sz="quarter" idx="4"/>
          </p:nvPr>
        </p:nvSpPr>
        <p:spPr bwMode="auto">
          <a:xfrm>
            <a:off x="0" y="8831580"/>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endParaRPr lang="en-US"/>
          </a:p>
        </p:txBody>
      </p:sp>
      <p:sp>
        <p:nvSpPr>
          <p:cNvPr id="267271" name="Rectangle 7"/>
          <p:cNvSpPr>
            <a:spLocks noGrp="1" noChangeArrowheads="1"/>
          </p:cNvSpPr>
          <p:nvPr>
            <p:ph type="sldNum" sz="quarter" idx="5"/>
          </p:nvPr>
        </p:nvSpPr>
        <p:spPr bwMode="auto">
          <a:xfrm>
            <a:off x="3972560" y="8831580"/>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fld id="{8FC24793-88CC-45AB-B33A-AB7100FF160C}"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2366EE-4872-4832-8AC4-CD80779D467D}" type="slidenum">
              <a:rPr lang="en-US"/>
              <a:pPr/>
              <a:t>1</a:t>
            </a:fld>
            <a:endParaRPr lang="en-US"/>
          </a:p>
        </p:txBody>
      </p:sp>
      <p:sp>
        <p:nvSpPr>
          <p:cNvPr id="268290" name="Rectangle 2"/>
          <p:cNvSpPr>
            <a:spLocks noGrp="1" noRot="1" noChangeAspect="1" noChangeArrowheads="1" noTextEdit="1"/>
          </p:cNvSpPr>
          <p:nvPr>
            <p:ph type="sldImg"/>
          </p:nvPr>
        </p:nvSpPr>
        <p:spPr bwMode="auto">
          <a:xfrm>
            <a:off x="1174750" y="700088"/>
            <a:ext cx="4660900" cy="3495675"/>
          </a:xfrm>
          <a:prstGeom prst="rect">
            <a:avLst/>
          </a:prstGeom>
          <a:solidFill>
            <a:srgbClr val="FFFFFF"/>
          </a:solidFill>
          <a:ln>
            <a:solidFill>
              <a:srgbClr val="000000"/>
            </a:solidFill>
            <a:miter lim="800000"/>
            <a:headEnd/>
            <a:tailEnd/>
          </a:ln>
        </p:spPr>
      </p:sp>
      <p:sp>
        <p:nvSpPr>
          <p:cNvPr id="268291" name="Rectangle 3"/>
          <p:cNvSpPr>
            <a:spLocks noGrp="1" noChangeArrowheads="1"/>
          </p:cNvSpPr>
          <p:nvPr>
            <p:ph type="body" idx="1"/>
          </p:nvPr>
        </p:nvSpPr>
        <p:spPr bwMode="auto">
          <a:xfrm>
            <a:off x="934720" y="4428701"/>
            <a:ext cx="5140960" cy="4196292"/>
          </a:xfrm>
          <a:prstGeom prst="rect">
            <a:avLst/>
          </a:prstGeom>
          <a:solidFill>
            <a:srgbClr val="FFFFFF"/>
          </a:solidFill>
          <a:ln>
            <a:solidFill>
              <a:srgbClr val="000000"/>
            </a:solidFill>
            <a:miter lim="800000"/>
            <a:headEnd/>
            <a:tailEnd/>
          </a:ln>
        </p:spPr>
        <p:txBody>
          <a:bodyPr lIns="91435" tIns="45717" rIns="91435" bIns="45717"/>
          <a:lstStyle/>
          <a:p>
            <a:r>
              <a:rPr lang="en-US" dirty="0"/>
              <a:t>This presentation clarifies the instrument configurations which are available for the new Mars family of microwave digestion / extraction</a:t>
            </a:r>
            <a:r>
              <a:rPr lang="en-US" dirty="0" smtClean="0"/>
              <a:t>.</a:t>
            </a:r>
            <a:r>
              <a:rPr lang="en-US" baseline="0" dirty="0" smtClean="0"/>
              <a:t> As well as the new sequential Discover SPD.</a:t>
            </a:r>
            <a:endParaRPr lang="en-US" dirty="0"/>
          </a:p>
          <a:p>
            <a:r>
              <a:rPr lang="en-US" dirty="0"/>
              <a:t>This is a story about technology improvements – led by CEM. Vessel technology and control technology, combined, have led to the development of </a:t>
            </a:r>
            <a:r>
              <a:rPr lang="en-US" dirty="0" smtClean="0"/>
              <a:t> </a:t>
            </a:r>
            <a:r>
              <a:rPr lang="en-US" dirty="0"/>
              <a:t>superior </a:t>
            </a:r>
            <a:r>
              <a:rPr lang="en-US" dirty="0" smtClean="0"/>
              <a:t>instruments </a:t>
            </a:r>
            <a:r>
              <a:rPr lang="en-US" dirty="0"/>
              <a:t>which </a:t>
            </a:r>
            <a:r>
              <a:rPr lang="en-US" dirty="0" smtClean="0"/>
              <a:t>are </a:t>
            </a:r>
            <a:r>
              <a:rPr lang="en-US" dirty="0"/>
              <a:t>actually easier to use.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activator calculator shows the weight of the  activator required for a user defined volume and concentration. In this case the total volume is 100 mL at a concentration of 0.5 M for HBTU.</a:t>
            </a:r>
            <a:endParaRPr lang="en-US" dirty="0"/>
          </a:p>
        </p:txBody>
      </p:sp>
      <p:sp>
        <p:nvSpPr>
          <p:cNvPr id="4" name="Slide Number Placeholder 3"/>
          <p:cNvSpPr>
            <a:spLocks noGrp="1"/>
          </p:cNvSpPr>
          <p:nvPr>
            <p:ph type="sldNum" sz="quarter" idx="10"/>
          </p:nvPr>
        </p:nvSpPr>
        <p:spPr/>
        <p:txBody>
          <a:bodyPr/>
          <a:lstStyle/>
          <a:p>
            <a:fld id="{042FBC20-F636-464A-90B4-1CDAB3BCFFF8}" type="slidenum">
              <a:rPr lang="en-US" smtClean="0"/>
              <a:pPr/>
              <a:t>12</a:t>
            </a:fld>
            <a:endParaRPr lang="en-US"/>
          </a:p>
        </p:txBody>
      </p:sp>
    </p:spTree>
    <p:extLst>
      <p:ext uri="{BB962C8B-B14F-4D97-AF65-F5344CB8AC3E}">
        <p14:creationId xmlns:p14="http://schemas.microsoft.com/office/powerpoint/2010/main" xmlns="" val="7001531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resin calculator shows the weight of resin required based upon sequence scale and the resin substitution. </a:t>
            </a:r>
            <a:endParaRPr lang="en-US" dirty="0"/>
          </a:p>
        </p:txBody>
      </p:sp>
      <p:sp>
        <p:nvSpPr>
          <p:cNvPr id="4" name="Slide Number Placeholder 3"/>
          <p:cNvSpPr>
            <a:spLocks noGrp="1"/>
          </p:cNvSpPr>
          <p:nvPr>
            <p:ph type="sldNum" sz="quarter" idx="10"/>
          </p:nvPr>
        </p:nvSpPr>
        <p:spPr/>
        <p:txBody>
          <a:bodyPr/>
          <a:lstStyle/>
          <a:p>
            <a:fld id="{042FBC20-F636-464A-90B4-1CDAB3BCFFF8}" type="slidenum">
              <a:rPr lang="en-US" smtClean="0"/>
              <a:pPr/>
              <a:t>13</a:t>
            </a:fld>
            <a:endParaRPr lang="en-US"/>
          </a:p>
        </p:txBody>
      </p:sp>
    </p:spTree>
    <p:extLst>
      <p:ext uri="{BB962C8B-B14F-4D97-AF65-F5344CB8AC3E}">
        <p14:creationId xmlns:p14="http://schemas.microsoft.com/office/powerpoint/2010/main" xmlns="" val="16669112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usage calculator determines the amount of each reagent needed for a given method.</a:t>
            </a:r>
            <a:r>
              <a:rPr lang="en-US" baseline="0" dirty="0" smtClean="0"/>
              <a:t> You will open up the method folder, then highlight a method and it will appear in the top portion of the current methods window. Check the box next to the method and the reagents area will populate with the amount of each reagent required.  </a:t>
            </a:r>
            <a:endParaRPr lang="en-US" dirty="0"/>
          </a:p>
        </p:txBody>
      </p:sp>
      <p:sp>
        <p:nvSpPr>
          <p:cNvPr id="4" name="Slide Number Placeholder 3"/>
          <p:cNvSpPr>
            <a:spLocks noGrp="1"/>
          </p:cNvSpPr>
          <p:nvPr>
            <p:ph type="sldNum" sz="quarter" idx="10"/>
          </p:nvPr>
        </p:nvSpPr>
        <p:spPr/>
        <p:txBody>
          <a:bodyPr/>
          <a:lstStyle/>
          <a:p>
            <a:fld id="{042FBC20-F636-464A-90B4-1CDAB3BCFFF8}" type="slidenum">
              <a:rPr lang="en-US" smtClean="0"/>
              <a:pPr/>
              <a:t>14</a:t>
            </a:fld>
            <a:endParaRPr lang="en-US"/>
          </a:p>
        </p:txBody>
      </p:sp>
    </p:spTree>
    <p:extLst>
      <p:ext uri="{BB962C8B-B14F-4D97-AF65-F5344CB8AC3E}">
        <p14:creationId xmlns:p14="http://schemas.microsoft.com/office/powerpoint/2010/main" xmlns="" val="10302096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maintenance screen</a:t>
            </a:r>
            <a:r>
              <a:rPr lang="en-US" baseline="0" dirty="0" smtClean="0"/>
              <a:t> has four (4) windows with the most utilized one being Cleaning . You can </a:t>
            </a:r>
          </a:p>
          <a:p>
            <a:pPr marL="232943" indent="-232943">
              <a:buFont typeface="+mj-lt"/>
              <a:buAutoNum type="arabicPeriod"/>
            </a:pPr>
            <a:r>
              <a:rPr lang="en-US" baseline="0" dirty="0" err="1" smtClean="0"/>
              <a:t>Backflush</a:t>
            </a:r>
            <a:r>
              <a:rPr lang="en-US" baseline="0" dirty="0" smtClean="0"/>
              <a:t> all reagent addition lines</a:t>
            </a:r>
          </a:p>
          <a:p>
            <a:pPr marL="232943" indent="-232943">
              <a:buFont typeface="+mj-lt"/>
              <a:buAutoNum type="arabicPeriod"/>
            </a:pPr>
            <a:r>
              <a:rPr lang="en-US" baseline="0" dirty="0" smtClean="0"/>
              <a:t>Change reagent bottle  (this is under the ‘clean’ area of the window)</a:t>
            </a:r>
          </a:p>
          <a:p>
            <a:pPr marL="232943" indent="-232943">
              <a:buFont typeface="+mj-lt"/>
              <a:buAutoNum type="arabicPeriod"/>
            </a:pPr>
            <a:r>
              <a:rPr lang="en-US" baseline="0" dirty="0" smtClean="0"/>
              <a:t>Wash the reaction vessel from the top of bottom </a:t>
            </a:r>
          </a:p>
          <a:p>
            <a:pPr marL="232943" indent="-232943">
              <a:buFont typeface="+mj-lt"/>
              <a:buAutoNum type="arabicPeriod"/>
            </a:pPr>
            <a:r>
              <a:rPr lang="en-US" baseline="0" dirty="0" smtClean="0"/>
              <a:t>Drain the reaction vessel</a:t>
            </a:r>
          </a:p>
          <a:p>
            <a:pPr marL="232943" indent="-232943">
              <a:buFont typeface="+mj-lt"/>
              <a:buAutoNum type="arabicPeriod"/>
            </a:pPr>
            <a:r>
              <a:rPr lang="en-US" baseline="0" dirty="0" smtClean="0"/>
              <a:t>Perform system tests for sections of the Liberty 1</a:t>
            </a:r>
          </a:p>
          <a:p>
            <a:pPr marL="232943" indent="-232943">
              <a:buFont typeface="+mj-lt"/>
              <a:buAutoNum type="arabicPeriod"/>
            </a:pPr>
            <a:endParaRPr lang="en-US" baseline="0" dirty="0" smtClean="0"/>
          </a:p>
          <a:p>
            <a:r>
              <a:rPr lang="en-US" baseline="0" dirty="0" smtClean="0"/>
              <a:t>The other three (3) windows deal with reagent delivery volume calibration, amino acid sample loop sensor calibration and nitrogen pressure calibration. </a:t>
            </a:r>
          </a:p>
          <a:p>
            <a:endParaRPr lang="en-US" baseline="0" dirty="0" smtClean="0"/>
          </a:p>
          <a:p>
            <a:pPr defTabSz="931774" fontAlgn="auto">
              <a:spcBef>
                <a:spcPts val="0"/>
              </a:spcBef>
              <a:spcAft>
                <a:spcPts val="0"/>
              </a:spcAft>
              <a:defRPr/>
            </a:pPr>
            <a:r>
              <a:rPr lang="en-US" baseline="0" dirty="0" smtClean="0"/>
              <a:t>NOTE: There is a diagnostics option under the Maintenance tab. However this feature should only be used </a:t>
            </a:r>
            <a:r>
              <a:rPr lang="en-US" dirty="0" smtClean="0">
                <a:latin typeface="+mn-lt"/>
              </a:rPr>
              <a:t>in conjunction  with a trained CEM representative. </a:t>
            </a:r>
            <a:r>
              <a:rPr lang="en-US" baseline="0" dirty="0" smtClean="0"/>
              <a:t>The diagnostics screens </a:t>
            </a:r>
            <a:r>
              <a:rPr lang="en-US" dirty="0" smtClean="0">
                <a:latin typeface="+mn-lt"/>
              </a:rPr>
              <a:t>help troubleshoot operational issues if they should occur. </a:t>
            </a:r>
            <a:endParaRPr lang="en-US" dirty="0"/>
          </a:p>
        </p:txBody>
      </p:sp>
      <p:sp>
        <p:nvSpPr>
          <p:cNvPr id="4" name="Slide Number Placeholder 3"/>
          <p:cNvSpPr>
            <a:spLocks noGrp="1"/>
          </p:cNvSpPr>
          <p:nvPr>
            <p:ph type="sldNum" sz="quarter" idx="10"/>
          </p:nvPr>
        </p:nvSpPr>
        <p:spPr/>
        <p:txBody>
          <a:bodyPr/>
          <a:lstStyle/>
          <a:p>
            <a:fld id="{042FBC20-F636-464A-90B4-1CDAB3BCFFF8}" type="slidenum">
              <a:rPr lang="en-US" smtClean="0"/>
              <a:pPr/>
              <a:t>15</a:t>
            </a:fld>
            <a:endParaRPr lang="en-US"/>
          </a:p>
        </p:txBody>
      </p:sp>
    </p:spTree>
    <p:extLst>
      <p:ext uri="{BB962C8B-B14F-4D97-AF65-F5344CB8AC3E}">
        <p14:creationId xmlns:p14="http://schemas.microsoft.com/office/powerpoint/2010/main" xmlns="" val="32610008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screen shot of the UV monitor</a:t>
            </a:r>
            <a:r>
              <a:rPr lang="en-US" baseline="0" dirty="0" smtClean="0"/>
              <a:t> setup screen. It is accessed from the setup drop down menu/options.  This window has four (4) with the last being UV Monitoring.  On the UV Monitor screen you will enable the UV Monitor feature. </a:t>
            </a:r>
            <a:r>
              <a:rPr lang="en-US" dirty="0" smtClean="0"/>
              <a:t>The UV monitor is an optional feature</a:t>
            </a:r>
            <a:r>
              <a:rPr lang="en-US" baseline="0" dirty="0" smtClean="0"/>
              <a:t> that monitors the waste stream after the two </a:t>
            </a:r>
            <a:r>
              <a:rPr lang="en-US" baseline="0" dirty="0" err="1" smtClean="0"/>
              <a:t>deprotection</a:t>
            </a:r>
            <a:r>
              <a:rPr lang="en-US" baseline="0" dirty="0" smtClean="0"/>
              <a:t> steps to determine if the </a:t>
            </a:r>
            <a:r>
              <a:rPr lang="en-US" baseline="0" dirty="0" err="1" smtClean="0"/>
              <a:t>deprotection</a:t>
            </a:r>
            <a:r>
              <a:rPr lang="en-US" baseline="0" dirty="0" smtClean="0"/>
              <a:t> has gone to completion. You can define the maximum number of </a:t>
            </a:r>
            <a:r>
              <a:rPr lang="en-US" baseline="0" dirty="0" err="1" smtClean="0"/>
              <a:t>deprotection</a:t>
            </a:r>
            <a:r>
              <a:rPr lang="en-US" baseline="0" dirty="0" smtClean="0"/>
              <a:t> cycles until the system continues on to the coupling step and the Liberty 1 system actions if there is a </a:t>
            </a:r>
            <a:r>
              <a:rPr lang="en-US" baseline="0" dirty="0" err="1" smtClean="0"/>
              <a:t>deprotection</a:t>
            </a:r>
            <a:r>
              <a:rPr lang="en-US" baseline="0" dirty="0" smtClean="0"/>
              <a:t> failure (extended coupling time, double coupling and/or capping (if option is available)). You can also have a graphical representation of the degree of </a:t>
            </a:r>
            <a:r>
              <a:rPr lang="en-US" baseline="0" dirty="0" err="1" smtClean="0"/>
              <a:t>deprotection</a:t>
            </a:r>
            <a:r>
              <a:rPr lang="en-US" baseline="0" dirty="0" smtClean="0"/>
              <a:t> for each cycle. </a:t>
            </a:r>
            <a:endParaRPr lang="en-US" dirty="0"/>
          </a:p>
        </p:txBody>
      </p:sp>
      <p:sp>
        <p:nvSpPr>
          <p:cNvPr id="4" name="Slide Number Placeholder 3"/>
          <p:cNvSpPr>
            <a:spLocks noGrp="1"/>
          </p:cNvSpPr>
          <p:nvPr>
            <p:ph type="sldNum" sz="quarter" idx="10"/>
          </p:nvPr>
        </p:nvSpPr>
        <p:spPr/>
        <p:txBody>
          <a:bodyPr/>
          <a:lstStyle/>
          <a:p>
            <a:fld id="{042FBC20-F636-464A-90B4-1CDAB3BCFFF8}" type="slidenum">
              <a:rPr lang="en-US" smtClean="0"/>
              <a:pPr/>
              <a:t>16</a:t>
            </a:fld>
            <a:endParaRPr lang="en-US"/>
          </a:p>
        </p:txBody>
      </p:sp>
    </p:spTree>
    <p:extLst>
      <p:ext uri="{BB962C8B-B14F-4D97-AF65-F5344CB8AC3E}">
        <p14:creationId xmlns:p14="http://schemas.microsoft.com/office/powerpoint/2010/main" xmlns="" val="21283335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goal of</a:t>
            </a:r>
            <a:r>
              <a:rPr lang="en-US" baseline="0" dirty="0" smtClean="0"/>
              <a:t> this presentation was to provide an overview via screenshots of the </a:t>
            </a:r>
            <a:r>
              <a:rPr lang="en-US" baseline="0" dirty="0" err="1" smtClean="0"/>
              <a:t>PepDriver</a:t>
            </a:r>
            <a:r>
              <a:rPr lang="en-US" baseline="0" dirty="0" smtClean="0"/>
              <a:t> </a:t>
            </a:r>
            <a:r>
              <a:rPr lang="en-US" baseline="0" dirty="0" err="1" smtClean="0"/>
              <a:t>appliction</a:t>
            </a:r>
            <a:r>
              <a:rPr lang="en-US" baseline="0" dirty="0" smtClean="0"/>
              <a:t> software that provides control over the Liberty 1 System. An in case you have any questions about further details, we provide an in depth review at the Help tab. This covers the </a:t>
            </a:r>
            <a:r>
              <a:rPr lang="en-US" baseline="0" dirty="0" err="1" smtClean="0"/>
              <a:t>PepDriver</a:t>
            </a:r>
            <a:r>
              <a:rPr lang="en-US" baseline="0" dirty="0" smtClean="0"/>
              <a:t> </a:t>
            </a:r>
            <a:r>
              <a:rPr lang="en-US" baseline="0" smtClean="0"/>
              <a:t>from soups to nuts.</a:t>
            </a:r>
            <a:endParaRPr lang="en-US" dirty="0"/>
          </a:p>
        </p:txBody>
      </p:sp>
      <p:sp>
        <p:nvSpPr>
          <p:cNvPr id="4" name="Slide Number Placeholder 3"/>
          <p:cNvSpPr>
            <a:spLocks noGrp="1"/>
          </p:cNvSpPr>
          <p:nvPr>
            <p:ph type="sldNum" sz="quarter" idx="10"/>
          </p:nvPr>
        </p:nvSpPr>
        <p:spPr/>
        <p:txBody>
          <a:bodyPr/>
          <a:lstStyle/>
          <a:p>
            <a:fld id="{042FBC20-F636-464A-90B4-1CDAB3BCFFF8}" type="slidenum">
              <a:rPr lang="en-US" smtClean="0"/>
              <a:pPr/>
              <a:t>17</a:t>
            </a:fld>
            <a:endParaRPr lang="en-US"/>
          </a:p>
        </p:txBody>
      </p:sp>
    </p:spTree>
    <p:extLst>
      <p:ext uri="{BB962C8B-B14F-4D97-AF65-F5344CB8AC3E}">
        <p14:creationId xmlns:p14="http://schemas.microsoft.com/office/powerpoint/2010/main" xmlns="" val="823894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presentation is intended</a:t>
            </a:r>
            <a:r>
              <a:rPr lang="en-US" baseline="0" dirty="0" smtClean="0"/>
              <a:t> to provide an overview of the </a:t>
            </a:r>
            <a:r>
              <a:rPr lang="en-US" baseline="0" dirty="0" err="1" smtClean="0"/>
              <a:t>PepDriver</a:t>
            </a:r>
            <a:r>
              <a:rPr lang="en-US" baseline="0" dirty="0" smtClean="0"/>
              <a:t> application software used to control operation of the CEM Liberty 1 System. </a:t>
            </a:r>
            <a:r>
              <a:rPr lang="en-US" dirty="0" smtClean="0">
                <a:latin typeface="+mn-lt"/>
              </a:rPr>
              <a:t>It provides</a:t>
            </a:r>
          </a:p>
          <a:p>
            <a:pPr marL="640594" lvl="1" indent="-174708">
              <a:buFont typeface="Arial" pitchFamily="34" charset="0"/>
              <a:buChar char="•"/>
            </a:pPr>
            <a:r>
              <a:rPr lang="en-US" dirty="0" smtClean="0">
                <a:latin typeface="+mn-lt"/>
              </a:rPr>
              <a:t>Complete operational control over the Liberty 1 </a:t>
            </a:r>
          </a:p>
          <a:p>
            <a:pPr marL="640594" lvl="1" indent="-174708">
              <a:buFont typeface="Arial" pitchFamily="34" charset="0"/>
              <a:buChar char="•"/>
            </a:pPr>
            <a:r>
              <a:rPr lang="en-US" dirty="0" smtClean="0">
                <a:latin typeface="+mn-lt"/>
              </a:rPr>
              <a:t>Calculators – Provide information for reagents needed for a specific sequence and how to prepare reagents used by the system</a:t>
            </a:r>
          </a:p>
          <a:p>
            <a:pPr marL="640594" lvl="1" indent="-174708" defTabSz="931774" fontAlgn="auto">
              <a:spcBef>
                <a:spcPts val="0"/>
              </a:spcBef>
              <a:spcAft>
                <a:spcPts val="0"/>
              </a:spcAft>
              <a:buFont typeface="Arial" pitchFamily="34" charset="0"/>
              <a:buChar char="•"/>
              <a:defRPr/>
            </a:pPr>
            <a:r>
              <a:rPr lang="en-US" dirty="0" smtClean="0">
                <a:latin typeface="+mn-lt"/>
              </a:rPr>
              <a:t>Maintenance – Walks you through routine maintenance procedures.</a:t>
            </a:r>
          </a:p>
          <a:p>
            <a:pPr marL="465887" lvl="1"/>
            <a:endParaRPr lang="en-US" dirty="0" smtClean="0">
              <a:latin typeface="+mn-lt"/>
            </a:endParaRPr>
          </a:p>
          <a:p>
            <a:r>
              <a:rPr lang="en-US" dirty="0" smtClean="0"/>
              <a:t>We will review each</a:t>
            </a:r>
            <a:r>
              <a:rPr lang="en-US" baseline="0" dirty="0" smtClean="0"/>
              <a:t> of these 3 sections using screen shots from the application software and also discuss the optional UV Monitoring feature.</a:t>
            </a:r>
            <a:endParaRPr lang="en-US" dirty="0"/>
          </a:p>
        </p:txBody>
      </p:sp>
      <p:sp>
        <p:nvSpPr>
          <p:cNvPr id="4" name="Slide Number Placeholder 3"/>
          <p:cNvSpPr>
            <a:spLocks noGrp="1"/>
          </p:cNvSpPr>
          <p:nvPr>
            <p:ph type="sldNum" sz="quarter" idx="10"/>
          </p:nvPr>
        </p:nvSpPr>
        <p:spPr/>
        <p:txBody>
          <a:bodyPr/>
          <a:lstStyle/>
          <a:p>
            <a:fld id="{042FBC20-F636-464A-90B4-1CDAB3BCFFF8}" type="slidenum">
              <a:rPr lang="en-US" smtClean="0"/>
              <a:pPr/>
              <a:t>2</a:t>
            </a:fld>
            <a:endParaRPr lang="en-US"/>
          </a:p>
        </p:txBody>
      </p:sp>
    </p:spTree>
    <p:extLst>
      <p:ext uri="{BB962C8B-B14F-4D97-AF65-F5344CB8AC3E}">
        <p14:creationId xmlns:p14="http://schemas.microsoft.com/office/powerpoint/2010/main" xmlns="" val="6892762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fontAlgn="auto">
              <a:spcBef>
                <a:spcPts val="0"/>
              </a:spcBef>
              <a:spcAft>
                <a:spcPts val="0"/>
              </a:spcAft>
              <a:defRPr/>
            </a:pPr>
            <a:r>
              <a:rPr lang="en-US" dirty="0" smtClean="0"/>
              <a:t>The microwave editor is</a:t>
            </a:r>
            <a:r>
              <a:rPr lang="en-US" baseline="0" dirty="0" smtClean="0"/>
              <a:t> accessed from the Setup tab on the top menu bar. </a:t>
            </a:r>
            <a:r>
              <a:rPr lang="en-US" dirty="0" smtClean="0"/>
              <a:t>The microwave editor </a:t>
            </a:r>
            <a:r>
              <a:rPr lang="en-US" dirty="0" smtClean="0">
                <a:latin typeface="+mn-lt"/>
              </a:rPr>
              <a:t>Provides control for the microwave assisted </a:t>
            </a:r>
            <a:r>
              <a:rPr lang="en-US" dirty="0" err="1" smtClean="0">
                <a:latin typeface="+mn-lt"/>
              </a:rPr>
              <a:t>deprotection</a:t>
            </a:r>
            <a:r>
              <a:rPr lang="en-US" dirty="0" smtClean="0">
                <a:latin typeface="+mn-lt"/>
              </a:rPr>
              <a:t> and coupling steps of a cycle. Under each step is a folder for the differing scales and within each scale you have different microwave programs. You have the ability to control the maximum input power selection (you want an input power selection to bring you to the control temperature within 75-90 seconds of the total time). Note the section on ‘Bubble during Microwave’  - this provides nitrogen bubbling from the bottom of the reaction vessel. In this example you have 3 seconds on followed by 7 seconds off during the microwave program. You are using the low pressure nitrogen supply. </a:t>
            </a:r>
          </a:p>
          <a:p>
            <a:endParaRPr lang="en-US" dirty="0"/>
          </a:p>
        </p:txBody>
      </p:sp>
      <p:sp>
        <p:nvSpPr>
          <p:cNvPr id="4" name="Slide Number Placeholder 3"/>
          <p:cNvSpPr>
            <a:spLocks noGrp="1"/>
          </p:cNvSpPr>
          <p:nvPr>
            <p:ph type="sldNum" sz="quarter" idx="10"/>
          </p:nvPr>
        </p:nvSpPr>
        <p:spPr/>
        <p:txBody>
          <a:bodyPr/>
          <a:lstStyle/>
          <a:p>
            <a:fld id="{042FBC20-F636-464A-90B4-1CDAB3BCFFF8}" type="slidenum">
              <a:rPr lang="en-US" smtClean="0"/>
              <a:pPr/>
              <a:t>4</a:t>
            </a:fld>
            <a:endParaRPr lang="en-US"/>
          </a:p>
        </p:txBody>
      </p:sp>
    </p:spTree>
    <p:extLst>
      <p:ext uri="{BB962C8B-B14F-4D97-AF65-F5344CB8AC3E}">
        <p14:creationId xmlns:p14="http://schemas.microsoft.com/office/powerpoint/2010/main" xmlns="" val="34747788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mn-lt"/>
              </a:rPr>
              <a:t>The Cycle Editor provides control  and customization for any step in the residue addition cycle (</a:t>
            </a:r>
            <a:r>
              <a:rPr lang="en-US" dirty="0" err="1" smtClean="0">
                <a:latin typeface="+mn-lt"/>
              </a:rPr>
              <a:t>deprotection</a:t>
            </a:r>
            <a:r>
              <a:rPr lang="en-US" dirty="0" smtClean="0">
                <a:latin typeface="+mn-lt"/>
              </a:rPr>
              <a:t>, washing, coupling and washing steps).  The cycle editor contains preprogrammed cycles for a range of scales (0.05 – 5.0 </a:t>
            </a:r>
            <a:r>
              <a:rPr lang="en-US" dirty="0" err="1" smtClean="0">
                <a:latin typeface="+mn-lt"/>
              </a:rPr>
              <a:t>mmol</a:t>
            </a:r>
            <a:r>
              <a:rPr lang="en-US" dirty="0" smtClean="0">
                <a:latin typeface="+mn-lt"/>
              </a:rPr>
              <a:t>) and for standard amino acid addition, cysteine and  </a:t>
            </a:r>
            <a:r>
              <a:rPr lang="en-US" dirty="0" err="1" smtClean="0">
                <a:latin typeface="+mn-lt"/>
              </a:rPr>
              <a:t>histidine</a:t>
            </a:r>
            <a:r>
              <a:rPr lang="en-US" dirty="0" smtClean="0">
                <a:latin typeface="+mn-lt"/>
              </a:rPr>
              <a:t>(use a lower coupling temperature to prevent racemization) and for arginine (to prevent </a:t>
            </a:r>
            <a:r>
              <a:rPr lang="en-US" dirty="0" err="1" smtClean="0">
                <a:latin typeface="+mn-lt"/>
              </a:rPr>
              <a:t>aspartamide</a:t>
            </a:r>
            <a:r>
              <a:rPr lang="en-US" dirty="0" smtClean="0">
                <a:latin typeface="+mn-lt"/>
              </a:rPr>
              <a:t> formation). These cycles can be easily edited to create custom cycles or you can create new cycles from ‘scratch’.</a:t>
            </a:r>
          </a:p>
          <a:p>
            <a:endParaRPr lang="en-US" dirty="0" smtClean="0">
              <a:latin typeface="+mn-lt"/>
            </a:endParaRPr>
          </a:p>
          <a:p>
            <a:r>
              <a:rPr lang="en-US" dirty="0" smtClean="0">
                <a:latin typeface="+mn-lt"/>
              </a:rPr>
              <a:t>In addition to the residue addition cycle, you have control over the final </a:t>
            </a:r>
            <a:r>
              <a:rPr lang="en-US" dirty="0" err="1" smtClean="0">
                <a:latin typeface="+mn-lt"/>
              </a:rPr>
              <a:t>deprotection</a:t>
            </a:r>
            <a:r>
              <a:rPr lang="en-US" dirty="0" smtClean="0">
                <a:latin typeface="+mn-lt"/>
              </a:rPr>
              <a:t> step. </a:t>
            </a:r>
            <a:endParaRPr lang="en-US" dirty="0">
              <a:latin typeface="+mn-lt"/>
            </a:endParaRPr>
          </a:p>
        </p:txBody>
      </p:sp>
      <p:sp>
        <p:nvSpPr>
          <p:cNvPr id="4" name="Slide Number Placeholder 3"/>
          <p:cNvSpPr>
            <a:spLocks noGrp="1"/>
          </p:cNvSpPr>
          <p:nvPr>
            <p:ph type="sldNum" sz="quarter" idx="10"/>
          </p:nvPr>
        </p:nvSpPr>
        <p:spPr/>
        <p:txBody>
          <a:bodyPr/>
          <a:lstStyle/>
          <a:p>
            <a:fld id="{042FBC20-F636-464A-90B4-1CDAB3BCFFF8}" type="slidenum">
              <a:rPr lang="en-US" smtClean="0"/>
              <a:pPr/>
              <a:t>5</a:t>
            </a:fld>
            <a:endParaRPr lang="en-US"/>
          </a:p>
        </p:txBody>
      </p:sp>
    </p:spTree>
    <p:extLst>
      <p:ext uri="{BB962C8B-B14F-4D97-AF65-F5344CB8AC3E}">
        <p14:creationId xmlns:p14="http://schemas.microsoft.com/office/powerpoint/2010/main" xmlns="" val="407912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sequence editor</a:t>
            </a:r>
            <a:r>
              <a:rPr lang="en-US" baseline="0" dirty="0" smtClean="0"/>
              <a:t> </a:t>
            </a:r>
            <a:r>
              <a:rPr lang="en-US" dirty="0" smtClean="0">
                <a:latin typeface="+mn-lt"/>
              </a:rPr>
              <a:t>provides the ability to create sequences to be synthesized on the Liberty 1. You can import sequences or edit existing sequences. The sequence molecular weight is displayed.</a:t>
            </a:r>
          </a:p>
          <a:p>
            <a:endParaRPr lang="en-US" dirty="0" smtClean="0">
              <a:latin typeface="+mn-lt"/>
            </a:endParaRPr>
          </a:p>
          <a:p>
            <a:r>
              <a:rPr lang="en-US" dirty="0" smtClean="0">
                <a:latin typeface="+mn-lt"/>
              </a:rPr>
              <a:t>The sequence information is what the Liberty 1 will use to synthesize the desired sequence. Note the method editor button on the top of the screen which will take you to the method editor to run the Liberty 1</a:t>
            </a:r>
            <a:endParaRPr lang="en-US" dirty="0"/>
          </a:p>
        </p:txBody>
      </p:sp>
      <p:sp>
        <p:nvSpPr>
          <p:cNvPr id="4" name="Slide Number Placeholder 3"/>
          <p:cNvSpPr>
            <a:spLocks noGrp="1"/>
          </p:cNvSpPr>
          <p:nvPr>
            <p:ph type="sldNum" sz="quarter" idx="10"/>
          </p:nvPr>
        </p:nvSpPr>
        <p:spPr/>
        <p:txBody>
          <a:bodyPr/>
          <a:lstStyle/>
          <a:p>
            <a:fld id="{042FBC20-F636-464A-90B4-1CDAB3BCFFF8}" type="slidenum">
              <a:rPr lang="en-US" smtClean="0"/>
              <a:pPr/>
              <a:t>6</a:t>
            </a:fld>
            <a:endParaRPr lang="en-US"/>
          </a:p>
        </p:txBody>
      </p:sp>
    </p:spTree>
    <p:extLst>
      <p:ext uri="{BB962C8B-B14F-4D97-AF65-F5344CB8AC3E}">
        <p14:creationId xmlns:p14="http://schemas.microsoft.com/office/powerpoint/2010/main" xmlns="" val="17874275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fontAlgn="auto">
              <a:spcBef>
                <a:spcPts val="0"/>
              </a:spcBef>
              <a:spcAft>
                <a:spcPts val="0"/>
              </a:spcAft>
              <a:defRPr/>
            </a:pPr>
            <a:r>
              <a:rPr lang="en-US" dirty="0" smtClean="0"/>
              <a:t>The method editor provides </a:t>
            </a:r>
            <a:r>
              <a:rPr lang="en-US" dirty="0" smtClean="0">
                <a:latin typeface="+mn-lt"/>
              </a:rPr>
              <a:t>the specific conditions to synthesize a defined sequence on the Liberty 1. You will define</a:t>
            </a:r>
          </a:p>
          <a:p>
            <a:pPr marL="174708" indent="-174708" defTabSz="931774" fontAlgn="auto">
              <a:spcBef>
                <a:spcPts val="0"/>
              </a:spcBef>
              <a:spcAft>
                <a:spcPts val="0"/>
              </a:spcAft>
              <a:buFont typeface="Arial" pitchFamily="34" charset="0"/>
              <a:buChar char="•"/>
              <a:defRPr/>
            </a:pPr>
            <a:r>
              <a:rPr lang="en-US" dirty="0" smtClean="0">
                <a:latin typeface="+mn-lt"/>
              </a:rPr>
              <a:t>Sequence (that is why the sequence window opens)</a:t>
            </a:r>
          </a:p>
          <a:p>
            <a:pPr marL="174708" indent="-174708" defTabSz="931774" fontAlgn="auto">
              <a:spcBef>
                <a:spcPts val="0"/>
              </a:spcBef>
              <a:spcAft>
                <a:spcPts val="0"/>
              </a:spcAft>
              <a:buFont typeface="Arial" pitchFamily="34" charset="0"/>
              <a:buChar char="•"/>
              <a:defRPr/>
            </a:pPr>
            <a:r>
              <a:rPr lang="en-US" dirty="0" smtClean="0">
                <a:latin typeface="+mn-lt"/>
              </a:rPr>
              <a:t>Scale</a:t>
            </a:r>
          </a:p>
          <a:p>
            <a:pPr marL="174708" indent="-174708" defTabSz="931774" fontAlgn="auto">
              <a:spcBef>
                <a:spcPts val="0"/>
              </a:spcBef>
              <a:spcAft>
                <a:spcPts val="0"/>
              </a:spcAft>
              <a:buFont typeface="Arial" pitchFamily="34" charset="0"/>
              <a:buChar char="•"/>
              <a:defRPr/>
            </a:pPr>
            <a:r>
              <a:rPr lang="en-US" dirty="0" smtClean="0">
                <a:latin typeface="+mn-lt"/>
              </a:rPr>
              <a:t>C-terminus</a:t>
            </a:r>
          </a:p>
          <a:p>
            <a:pPr marL="174708" indent="-174708" defTabSz="931774" fontAlgn="auto">
              <a:spcBef>
                <a:spcPts val="0"/>
              </a:spcBef>
              <a:spcAft>
                <a:spcPts val="0"/>
              </a:spcAft>
              <a:buFont typeface="Arial" pitchFamily="34" charset="0"/>
              <a:buChar char="•"/>
              <a:defRPr/>
            </a:pPr>
            <a:r>
              <a:rPr lang="en-US" dirty="0" smtClean="0">
                <a:latin typeface="+mn-lt"/>
              </a:rPr>
              <a:t>Resin Substitution</a:t>
            </a:r>
          </a:p>
          <a:p>
            <a:pPr marL="174708" indent="-174708" defTabSz="931774" fontAlgn="auto">
              <a:spcBef>
                <a:spcPts val="0"/>
              </a:spcBef>
              <a:spcAft>
                <a:spcPts val="0"/>
              </a:spcAft>
              <a:buFont typeface="Arial" pitchFamily="34" charset="0"/>
              <a:buChar char="•"/>
              <a:defRPr/>
            </a:pPr>
            <a:r>
              <a:rPr lang="en-US" dirty="0" smtClean="0">
                <a:latin typeface="+mn-lt"/>
              </a:rPr>
              <a:t>Whether or not you want the system to perform final </a:t>
            </a:r>
            <a:r>
              <a:rPr lang="en-US" dirty="0" err="1" smtClean="0">
                <a:latin typeface="+mn-lt"/>
              </a:rPr>
              <a:t>deprotection</a:t>
            </a:r>
            <a:r>
              <a:rPr lang="en-US" dirty="0" smtClean="0">
                <a:latin typeface="+mn-lt"/>
              </a:rPr>
              <a:t> and the conditions for the </a:t>
            </a:r>
            <a:r>
              <a:rPr lang="en-US" dirty="0" err="1" smtClean="0">
                <a:latin typeface="+mn-lt"/>
              </a:rPr>
              <a:t>deprotection</a:t>
            </a:r>
            <a:endParaRPr lang="en-US" dirty="0" smtClean="0">
              <a:latin typeface="+mn-lt"/>
            </a:endParaRPr>
          </a:p>
          <a:p>
            <a:pPr marL="174708" indent="-174708" defTabSz="931774" fontAlgn="auto">
              <a:spcBef>
                <a:spcPts val="0"/>
              </a:spcBef>
              <a:spcAft>
                <a:spcPts val="0"/>
              </a:spcAft>
              <a:buFont typeface="Arial" pitchFamily="34" charset="0"/>
              <a:buChar char="•"/>
              <a:defRPr/>
            </a:pPr>
            <a:r>
              <a:rPr lang="en-US" dirty="0" smtClean="0">
                <a:latin typeface="+mn-lt"/>
              </a:rPr>
              <a:t>The conditions for each cycle (in the sequence drop down menu you will define the residue addition conditions). Note that you have the option of applying one set of conditions to each residue. </a:t>
            </a:r>
          </a:p>
          <a:p>
            <a:pPr defTabSz="931774" fontAlgn="auto">
              <a:spcBef>
                <a:spcPts val="0"/>
              </a:spcBef>
              <a:spcAft>
                <a:spcPts val="0"/>
              </a:spcAft>
              <a:defRPr/>
            </a:pPr>
            <a:endParaRPr lang="en-US" dirty="0" smtClean="0">
              <a:latin typeface="+mn-lt"/>
            </a:endParaRPr>
          </a:p>
          <a:p>
            <a:pPr defTabSz="931774" fontAlgn="auto">
              <a:spcBef>
                <a:spcPts val="0"/>
              </a:spcBef>
              <a:spcAft>
                <a:spcPts val="0"/>
              </a:spcAft>
              <a:defRPr/>
            </a:pPr>
            <a:r>
              <a:rPr lang="en-US" dirty="0" smtClean="0">
                <a:latin typeface="+mn-lt"/>
              </a:rPr>
              <a:t>If you have the UV Monitor Option and it has been enabled in the options tab (see slide 16 for details) , this is where you could alter the defaults conditions  for a specific coupling cycle. You will define the maximum number of times to run the </a:t>
            </a:r>
            <a:r>
              <a:rPr lang="en-US" dirty="0" err="1" smtClean="0">
                <a:latin typeface="+mn-lt"/>
              </a:rPr>
              <a:t>deprotection</a:t>
            </a:r>
            <a:r>
              <a:rPr lang="en-US" dirty="0" smtClean="0">
                <a:latin typeface="+mn-lt"/>
              </a:rPr>
              <a:t> before the system continues on and what action the system will take if the </a:t>
            </a:r>
            <a:r>
              <a:rPr lang="en-US" dirty="0" err="1" smtClean="0">
                <a:latin typeface="+mn-lt"/>
              </a:rPr>
              <a:t>deprotection</a:t>
            </a:r>
            <a:r>
              <a:rPr lang="en-US" dirty="0" smtClean="0">
                <a:latin typeface="+mn-lt"/>
              </a:rPr>
              <a:t> fails (run an extended coupling step and/or double couple and/or cap &lt;if you have that feature on the Liberty 1&gt;).</a:t>
            </a:r>
          </a:p>
          <a:p>
            <a:pPr marL="174708" indent="-174708" defTabSz="931774" fontAlgn="auto">
              <a:spcBef>
                <a:spcPts val="0"/>
              </a:spcBef>
              <a:spcAft>
                <a:spcPts val="0"/>
              </a:spcAft>
              <a:buFont typeface="Arial" pitchFamily="34" charset="0"/>
              <a:buChar char="•"/>
              <a:defRPr/>
            </a:pPr>
            <a:endParaRPr lang="en-US" dirty="0" smtClean="0">
              <a:latin typeface="+mn-lt"/>
            </a:endParaRPr>
          </a:p>
          <a:p>
            <a:endParaRPr lang="en-US" dirty="0"/>
          </a:p>
        </p:txBody>
      </p:sp>
      <p:sp>
        <p:nvSpPr>
          <p:cNvPr id="4" name="Slide Number Placeholder 3"/>
          <p:cNvSpPr>
            <a:spLocks noGrp="1"/>
          </p:cNvSpPr>
          <p:nvPr>
            <p:ph type="sldNum" sz="quarter" idx="10"/>
          </p:nvPr>
        </p:nvSpPr>
        <p:spPr/>
        <p:txBody>
          <a:bodyPr/>
          <a:lstStyle/>
          <a:p>
            <a:fld id="{042FBC20-F636-464A-90B4-1CDAB3BCFFF8}" type="slidenum">
              <a:rPr lang="en-US" smtClean="0"/>
              <a:pPr/>
              <a:t>7</a:t>
            </a:fld>
            <a:endParaRPr lang="en-US"/>
          </a:p>
        </p:txBody>
      </p:sp>
    </p:spTree>
    <p:extLst>
      <p:ext uri="{BB962C8B-B14F-4D97-AF65-F5344CB8AC3E}">
        <p14:creationId xmlns:p14="http://schemas.microsoft.com/office/powerpoint/2010/main" xmlns="" val="22982132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amino acid calculator shows the weight of the </a:t>
            </a:r>
            <a:r>
              <a:rPr lang="en-US" baseline="0" dirty="0" err="1" smtClean="0"/>
              <a:t>Fmoc</a:t>
            </a:r>
            <a:r>
              <a:rPr lang="en-US" baseline="0" dirty="0" smtClean="0"/>
              <a:t> protected amino acid required for a user defined volume and concentration. In this case the total volume is 100 mL at a concentration of 0.2 M. </a:t>
            </a:r>
            <a:endParaRPr lang="en-US" dirty="0"/>
          </a:p>
        </p:txBody>
      </p:sp>
      <p:sp>
        <p:nvSpPr>
          <p:cNvPr id="4" name="Slide Number Placeholder 3"/>
          <p:cNvSpPr>
            <a:spLocks noGrp="1"/>
          </p:cNvSpPr>
          <p:nvPr>
            <p:ph type="sldNum" sz="quarter" idx="10"/>
          </p:nvPr>
        </p:nvSpPr>
        <p:spPr/>
        <p:txBody>
          <a:bodyPr/>
          <a:lstStyle/>
          <a:p>
            <a:fld id="{042FBC20-F636-464A-90B4-1CDAB3BCFFF8}" type="slidenum">
              <a:rPr lang="en-US" smtClean="0"/>
              <a:pPr/>
              <a:t>9</a:t>
            </a:fld>
            <a:endParaRPr lang="en-US"/>
          </a:p>
        </p:txBody>
      </p:sp>
    </p:spTree>
    <p:extLst>
      <p:ext uri="{BB962C8B-B14F-4D97-AF65-F5344CB8AC3E}">
        <p14:creationId xmlns:p14="http://schemas.microsoft.com/office/powerpoint/2010/main" xmlns="" val="40501281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base reagents calculator shows the volume of the selected base required for a user defined final volume and concentration. In this case the total volume is 100 mL at a concentration of 2 M for DIEA.</a:t>
            </a:r>
            <a:endParaRPr lang="en-US" dirty="0"/>
          </a:p>
        </p:txBody>
      </p:sp>
      <p:sp>
        <p:nvSpPr>
          <p:cNvPr id="4" name="Slide Number Placeholder 3"/>
          <p:cNvSpPr>
            <a:spLocks noGrp="1"/>
          </p:cNvSpPr>
          <p:nvPr>
            <p:ph type="sldNum" sz="quarter" idx="10"/>
          </p:nvPr>
        </p:nvSpPr>
        <p:spPr/>
        <p:txBody>
          <a:bodyPr/>
          <a:lstStyle/>
          <a:p>
            <a:fld id="{042FBC20-F636-464A-90B4-1CDAB3BCFFF8}" type="slidenum">
              <a:rPr lang="en-US" smtClean="0"/>
              <a:pPr/>
              <a:t>10</a:t>
            </a:fld>
            <a:endParaRPr lang="en-US"/>
          </a:p>
        </p:txBody>
      </p:sp>
    </p:spTree>
    <p:extLst>
      <p:ext uri="{BB962C8B-B14F-4D97-AF65-F5344CB8AC3E}">
        <p14:creationId xmlns:p14="http://schemas.microsoft.com/office/powerpoint/2010/main" xmlns="" val="28773620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a:t>
            </a:r>
            <a:r>
              <a:rPr lang="en-US" baseline="0" dirty="0" err="1" smtClean="0"/>
              <a:t>deprotectors</a:t>
            </a:r>
            <a:r>
              <a:rPr lang="en-US" baseline="0" dirty="0" smtClean="0"/>
              <a:t> reagents calculator shows the volume of the selected </a:t>
            </a:r>
            <a:r>
              <a:rPr lang="en-US" baseline="0" dirty="0" err="1" smtClean="0"/>
              <a:t>deprotector</a:t>
            </a:r>
            <a:r>
              <a:rPr lang="en-US" baseline="0" dirty="0" smtClean="0"/>
              <a:t> required for a user defined final volume and concentration. In this case the total volume is 200 mL at a concentration of 20% for </a:t>
            </a:r>
            <a:r>
              <a:rPr lang="en-US" baseline="0" dirty="0" err="1" smtClean="0"/>
              <a:t>Piperazine</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042FBC20-F636-464A-90B4-1CDAB3BCFFF8}" type="slidenum">
              <a:rPr lang="en-US" smtClean="0"/>
              <a:pPr/>
              <a:t>11</a:t>
            </a:fld>
            <a:endParaRPr lang="en-US"/>
          </a:p>
        </p:txBody>
      </p:sp>
    </p:spTree>
    <p:extLst>
      <p:ext uri="{BB962C8B-B14F-4D97-AF65-F5344CB8AC3E}">
        <p14:creationId xmlns:p14="http://schemas.microsoft.com/office/powerpoint/2010/main" xmlns="" val="3051417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7" name="Picture 13" descr="D:\TalksPPT\04-background-3.png"/>
          <p:cNvPicPr>
            <a:picLocks noChangeAspect="1" noChangeArrowheads="1"/>
          </p:cNvPicPr>
          <p:nvPr userDrawn="1"/>
        </p:nvPicPr>
        <p:blipFill>
          <a:blip r:embed="rId13" cstate="print"/>
          <a:srcRect r="2538"/>
          <a:stretch>
            <a:fillRect/>
          </a:stretch>
        </p:blipFill>
        <p:spPr bwMode="auto">
          <a:xfrm>
            <a:off x="285750" y="0"/>
            <a:ext cx="8858250" cy="6816725"/>
          </a:xfrm>
          <a:prstGeom prst="rect">
            <a:avLst/>
          </a:prstGeom>
          <a:noFill/>
        </p:spPr>
      </p:pic>
      <p:sp>
        <p:nvSpPr>
          <p:cNvPr id="1042" name="AutoShape 18" descr="http://home.ornl.gov/~gis_appl/y2001/Oct/full/0508-88.jpg"/>
          <p:cNvSpPr>
            <a:spLocks noChangeAspect="1" noChangeArrowheads="1"/>
          </p:cNvSpPr>
          <p:nvPr userDrawn="1"/>
        </p:nvSpPr>
        <p:spPr bwMode="auto">
          <a:xfrm>
            <a:off x="2286000" y="1143000"/>
            <a:ext cx="4572000" cy="4572000"/>
          </a:xfrm>
          <a:prstGeom prst="rect">
            <a:avLst/>
          </a:prstGeom>
          <a:noFill/>
        </p:spPr>
        <p:txBody>
          <a:bodyP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zoom/>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1026"/>
          <p:cNvSpPr>
            <a:spLocks noGrp="1" noChangeArrowheads="1"/>
          </p:cNvSpPr>
          <p:nvPr>
            <p:ph type="ctrTitle"/>
          </p:nvPr>
        </p:nvSpPr>
        <p:spPr bwMode="auto">
          <a:xfrm>
            <a:off x="533400" y="1295400"/>
            <a:ext cx="8077200" cy="1371600"/>
          </a:xfrm>
          <a:solidFill>
            <a:srgbClr val="FFFFFF"/>
          </a:solidFill>
          <a:ln>
            <a:miter lim="800000"/>
            <a:headEnd/>
            <a:tailEnd/>
          </a:ln>
        </p:spPr>
        <p:txBody>
          <a:bodyPr vert="horz" wrap="square" lIns="91440" tIns="45720" rIns="91440" bIns="45720" numCol="1" anchor="t" anchorCtr="0" compatLnSpc="1">
            <a:prstTxWarp prst="textNoShape">
              <a:avLst/>
            </a:prstTxWarp>
          </a:bodyPr>
          <a:lstStyle/>
          <a:p>
            <a:r>
              <a:rPr lang="en-US" sz="6000" dirty="0" err="1" smtClean="0">
                <a:solidFill>
                  <a:srgbClr val="0069B8"/>
                </a:solidFill>
                <a:effectLst>
                  <a:outerShdw blurRad="38100" dist="38100" dir="2700000" algn="tl">
                    <a:srgbClr val="C0C0C0"/>
                  </a:outerShdw>
                </a:effectLst>
              </a:rPr>
              <a:t>PepDriver</a:t>
            </a:r>
            <a:r>
              <a:rPr lang="en-US" sz="6000" dirty="0">
                <a:solidFill>
                  <a:srgbClr val="0069B8"/>
                </a:solidFill>
                <a:effectLst>
                  <a:outerShdw blurRad="38100" dist="38100" dir="2700000" algn="tl">
                    <a:srgbClr val="C0C0C0"/>
                  </a:outerShdw>
                </a:effectLst>
              </a:rPr>
              <a:t/>
            </a:r>
            <a:br>
              <a:rPr lang="en-US" sz="6000" dirty="0">
                <a:solidFill>
                  <a:srgbClr val="0069B8"/>
                </a:solidFill>
                <a:effectLst>
                  <a:outerShdw blurRad="38100" dist="38100" dir="2700000" algn="tl">
                    <a:srgbClr val="C0C0C0"/>
                  </a:outerShdw>
                </a:effectLst>
              </a:rPr>
            </a:br>
            <a:r>
              <a:rPr lang="en-US" sz="4000" dirty="0">
                <a:solidFill>
                  <a:srgbClr val="0069B8"/>
                </a:solidFill>
                <a:effectLst>
                  <a:outerShdw blurRad="38100" dist="38100" dir="2700000" algn="tl">
                    <a:srgbClr val="C0C0C0"/>
                  </a:outerShdw>
                </a:effectLst>
              </a:rPr>
              <a:t/>
            </a:r>
            <a:br>
              <a:rPr lang="en-US" sz="4000" dirty="0">
                <a:solidFill>
                  <a:srgbClr val="0069B8"/>
                </a:solidFill>
                <a:effectLst>
                  <a:outerShdw blurRad="38100" dist="38100" dir="2700000" algn="tl">
                    <a:srgbClr val="C0C0C0"/>
                  </a:outerShdw>
                </a:effectLst>
              </a:rPr>
            </a:br>
            <a:r>
              <a:rPr lang="en-US" sz="4000" dirty="0">
                <a:solidFill>
                  <a:srgbClr val="0069B8"/>
                </a:solidFill>
                <a:effectLst>
                  <a:outerShdw blurRad="38100" dist="38100" dir="2700000" algn="tl">
                    <a:srgbClr val="C0C0C0"/>
                  </a:outerShdw>
                </a:effectLst>
              </a:rPr>
              <a:t/>
            </a:r>
            <a:br>
              <a:rPr lang="en-US" sz="4000" dirty="0">
                <a:solidFill>
                  <a:srgbClr val="0069B8"/>
                </a:solidFill>
                <a:effectLst>
                  <a:outerShdw blurRad="38100" dist="38100" dir="2700000" algn="tl">
                    <a:srgbClr val="C0C0C0"/>
                  </a:outerShdw>
                </a:effectLst>
              </a:rPr>
            </a:br>
            <a:endParaRPr lang="en-US" sz="2800" dirty="0">
              <a:solidFill>
                <a:srgbClr val="0069B8"/>
              </a:solidFill>
              <a:effectLst>
                <a:outerShdw blurRad="38100" dist="38100" dir="2700000" algn="tl">
                  <a:srgbClr val="C0C0C0"/>
                </a:outerShdw>
              </a:effectLst>
            </a:endParaRPr>
          </a:p>
        </p:txBody>
      </p:sp>
      <p:sp>
        <p:nvSpPr>
          <p:cNvPr id="266243" name="Text Box 1027"/>
          <p:cNvSpPr txBox="1">
            <a:spLocks noChangeArrowheads="1"/>
          </p:cNvSpPr>
          <p:nvPr/>
        </p:nvSpPr>
        <p:spPr bwMode="auto">
          <a:xfrm>
            <a:off x="1600200" y="3505200"/>
            <a:ext cx="5829300" cy="579438"/>
          </a:xfrm>
          <a:prstGeom prst="rect">
            <a:avLst/>
          </a:prstGeom>
          <a:noFill/>
          <a:ln w="9525">
            <a:noFill/>
            <a:miter lim="800000"/>
            <a:headEnd/>
            <a:tailEnd/>
          </a:ln>
          <a:effectLst/>
        </p:spPr>
        <p:txBody>
          <a:bodyPr>
            <a:spAutoFit/>
          </a:bodyPr>
          <a:lstStyle/>
          <a:p>
            <a:pPr algn="ctr">
              <a:spcBef>
                <a:spcPct val="50000"/>
              </a:spcBef>
            </a:pPr>
            <a:r>
              <a:rPr lang="en-US" sz="3200" dirty="0" smtClean="0"/>
              <a:t>Controlling Liberty1</a:t>
            </a:r>
            <a:endParaRPr lang="en-US"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69B8"/>
                </a:solidFill>
              </a:rPr>
              <a:t>Calculator- Reagents</a:t>
            </a:r>
            <a:br>
              <a:rPr lang="en-US" dirty="0" smtClean="0">
                <a:solidFill>
                  <a:srgbClr val="0069B8"/>
                </a:solidFill>
              </a:rPr>
            </a:br>
            <a:r>
              <a:rPr lang="en-US" sz="3100" i="1" dirty="0" smtClean="0">
                <a:solidFill>
                  <a:schemeClr val="tx1"/>
                </a:solidFill>
                <a:latin typeface="Times New Roman" pitchFamily="18" charset="0"/>
                <a:cs typeface="Times New Roman" pitchFamily="18" charset="0"/>
              </a:rPr>
              <a:t>Bases</a:t>
            </a:r>
            <a:endParaRPr lang="en-US" sz="3100" i="1" dirty="0">
              <a:solidFill>
                <a:schemeClr val="tx1"/>
              </a:solidFill>
              <a:latin typeface="Times New Roman" pitchFamily="18" charset="0"/>
              <a:cs typeface="Times New Roman" pitchFamily="18" charset="0"/>
            </a:endParaRPr>
          </a:p>
        </p:txBody>
      </p:sp>
      <p:pic>
        <p:nvPicPr>
          <p:cNvPr id="6" name="Content Placeholder 3" descr="Liberty - Calculator"/>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74433" y="1417637"/>
            <a:ext cx="6231167" cy="4525963"/>
          </a:xfrm>
          <a:prstGeom prst="rect">
            <a:avLst/>
          </a:prstGeom>
        </p:spPr>
      </p:pic>
      <p:sp>
        <p:nvSpPr>
          <p:cNvPr id="8" name="TextBox 7"/>
          <p:cNvSpPr txBox="1"/>
          <p:nvPr/>
        </p:nvSpPr>
        <p:spPr>
          <a:xfrm>
            <a:off x="5029200" y="3733800"/>
            <a:ext cx="3657600" cy="1569660"/>
          </a:xfrm>
          <a:prstGeom prst="rect">
            <a:avLst/>
          </a:prstGeom>
          <a:solidFill>
            <a:schemeClr val="accent3"/>
          </a:solidFill>
          <a:ln>
            <a:solidFill>
              <a:srgbClr val="0069B8"/>
            </a:solidFill>
          </a:ln>
          <a:scene3d>
            <a:camera prst="orthographicFront"/>
            <a:lightRig rig="threePt" dir="t"/>
          </a:scene3d>
          <a:sp3d>
            <a:bevelT w="165100" prst="coolSlant"/>
          </a:sp3d>
        </p:spPr>
        <p:txBody>
          <a:bodyPr wrap="square" rtlCol="0" anchor="ctr">
            <a:spAutoFit/>
          </a:bodyPr>
          <a:lstStyle/>
          <a:p>
            <a:r>
              <a:rPr lang="en-US" dirty="0" smtClean="0"/>
              <a:t>The volume of the selected base required for a user defined final volume and concentration. </a:t>
            </a:r>
            <a:endParaRPr lang="en-US" dirty="0"/>
          </a:p>
        </p:txBody>
      </p:sp>
    </p:spTree>
    <p:extLst>
      <p:ext uri="{BB962C8B-B14F-4D97-AF65-F5344CB8AC3E}">
        <p14:creationId xmlns:p14="http://schemas.microsoft.com/office/powerpoint/2010/main" xmlns="" val="3845061269"/>
      </p:ext>
    </p:extLst>
  </p:cSld>
  <p:clrMapOvr>
    <a:masterClrMapping/>
  </p:clrMapOvr>
  <p:transition>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69B8"/>
                </a:solidFill>
              </a:rPr>
              <a:t>Calculator- Reagents</a:t>
            </a:r>
            <a:r>
              <a:rPr lang="en-US" dirty="0" smtClean="0"/>
              <a:t/>
            </a:r>
            <a:br>
              <a:rPr lang="en-US" dirty="0" smtClean="0"/>
            </a:br>
            <a:r>
              <a:rPr lang="en-US" sz="3100" i="1" dirty="0" err="1" smtClean="0">
                <a:solidFill>
                  <a:schemeClr val="tx1"/>
                </a:solidFill>
                <a:latin typeface="Times New Roman" pitchFamily="18" charset="0"/>
                <a:cs typeface="Times New Roman" pitchFamily="18" charset="0"/>
              </a:rPr>
              <a:t>Deprotectors</a:t>
            </a:r>
            <a:endParaRPr lang="en-US" sz="3100" dirty="0">
              <a:solidFill>
                <a:schemeClr val="tx1"/>
              </a:solidFill>
            </a:endParaRPr>
          </a:p>
        </p:txBody>
      </p:sp>
      <p:pic>
        <p:nvPicPr>
          <p:cNvPr id="6" name="Content Placeholder 3" descr="Liberty - Calculator"/>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57200" y="1417637"/>
            <a:ext cx="6231167" cy="4525963"/>
          </a:xfrm>
          <a:prstGeom prst="rect">
            <a:avLst/>
          </a:prstGeom>
        </p:spPr>
      </p:pic>
      <p:sp>
        <p:nvSpPr>
          <p:cNvPr id="8" name="TextBox 7"/>
          <p:cNvSpPr txBox="1"/>
          <p:nvPr/>
        </p:nvSpPr>
        <p:spPr>
          <a:xfrm>
            <a:off x="5029200" y="3733800"/>
            <a:ext cx="3657600" cy="1569660"/>
          </a:xfrm>
          <a:prstGeom prst="rect">
            <a:avLst/>
          </a:prstGeom>
          <a:solidFill>
            <a:schemeClr val="accent3"/>
          </a:solidFill>
          <a:ln>
            <a:solidFill>
              <a:srgbClr val="0069B8"/>
            </a:solidFill>
          </a:ln>
          <a:scene3d>
            <a:camera prst="orthographicFront"/>
            <a:lightRig rig="threePt" dir="t"/>
          </a:scene3d>
          <a:sp3d>
            <a:bevelT w="165100" prst="coolSlant"/>
          </a:sp3d>
        </p:spPr>
        <p:txBody>
          <a:bodyPr wrap="square" rtlCol="0" anchor="ctr">
            <a:spAutoFit/>
          </a:bodyPr>
          <a:lstStyle/>
          <a:p>
            <a:r>
              <a:rPr lang="en-US" dirty="0" smtClean="0"/>
              <a:t>The volume of the selected </a:t>
            </a:r>
            <a:r>
              <a:rPr lang="en-US" dirty="0" err="1" smtClean="0"/>
              <a:t>deprotector</a:t>
            </a:r>
            <a:r>
              <a:rPr lang="en-US" dirty="0" smtClean="0"/>
              <a:t> required for a user </a:t>
            </a:r>
            <a:r>
              <a:rPr lang="en-US" dirty="0" smtClean="0"/>
              <a:t>defined </a:t>
            </a:r>
            <a:r>
              <a:rPr lang="en-US" dirty="0" smtClean="0"/>
              <a:t>final volume and concentration</a:t>
            </a:r>
            <a:endParaRPr lang="en-US" dirty="0"/>
          </a:p>
        </p:txBody>
      </p:sp>
    </p:spTree>
    <p:extLst>
      <p:ext uri="{BB962C8B-B14F-4D97-AF65-F5344CB8AC3E}">
        <p14:creationId xmlns:p14="http://schemas.microsoft.com/office/powerpoint/2010/main" xmlns="" val="3582864314"/>
      </p:ext>
    </p:extLst>
  </p:cSld>
  <p:clrMapOvr>
    <a:masterClrMapping/>
  </p:clrMapOvr>
  <p:transition>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69B8"/>
                </a:solidFill>
              </a:rPr>
              <a:t>Calculator Reagents</a:t>
            </a:r>
            <a:r>
              <a:rPr lang="en-US" dirty="0" smtClean="0"/>
              <a:t/>
            </a:r>
            <a:br>
              <a:rPr lang="en-US" dirty="0" smtClean="0"/>
            </a:br>
            <a:r>
              <a:rPr lang="en-US" sz="3100" i="1" dirty="0" smtClean="0">
                <a:solidFill>
                  <a:schemeClr val="tx1"/>
                </a:solidFill>
                <a:latin typeface="Times New Roman" pitchFamily="18" charset="0"/>
                <a:cs typeface="Times New Roman" pitchFamily="18" charset="0"/>
              </a:rPr>
              <a:t>Activators</a:t>
            </a:r>
            <a:endParaRPr lang="en-US" sz="3100" i="1" dirty="0">
              <a:solidFill>
                <a:schemeClr val="tx1"/>
              </a:solidFill>
              <a:latin typeface="Times New Roman" pitchFamily="18" charset="0"/>
              <a:cs typeface="Times New Roman" pitchFamily="18" charset="0"/>
            </a:endParaRPr>
          </a:p>
        </p:txBody>
      </p:sp>
      <p:pic>
        <p:nvPicPr>
          <p:cNvPr id="6" name="Content Placeholder 3" descr="Liberty - Calculator"/>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57200" y="1417637"/>
            <a:ext cx="6231167" cy="4525963"/>
          </a:xfrm>
          <a:prstGeom prst="rect">
            <a:avLst/>
          </a:prstGeom>
        </p:spPr>
      </p:pic>
      <p:sp>
        <p:nvSpPr>
          <p:cNvPr id="8" name="TextBox 7"/>
          <p:cNvSpPr txBox="1"/>
          <p:nvPr/>
        </p:nvSpPr>
        <p:spPr>
          <a:xfrm>
            <a:off x="5029200" y="3918465"/>
            <a:ext cx="3657600" cy="1200329"/>
          </a:xfrm>
          <a:prstGeom prst="rect">
            <a:avLst/>
          </a:prstGeom>
          <a:solidFill>
            <a:schemeClr val="accent3"/>
          </a:solidFill>
          <a:ln>
            <a:solidFill>
              <a:srgbClr val="0069B8"/>
            </a:solidFill>
          </a:ln>
          <a:scene3d>
            <a:camera prst="orthographicFront"/>
            <a:lightRig rig="threePt" dir="t"/>
          </a:scene3d>
          <a:sp3d>
            <a:bevelT w="165100" prst="coolSlant"/>
          </a:sp3d>
        </p:spPr>
        <p:txBody>
          <a:bodyPr wrap="square" rtlCol="0" anchor="ctr">
            <a:spAutoFit/>
          </a:bodyPr>
          <a:lstStyle/>
          <a:p>
            <a:r>
              <a:rPr lang="en-US" dirty="0" smtClean="0"/>
              <a:t>The weight of the  activator required for a user defined volume and concentration.</a:t>
            </a:r>
            <a:endParaRPr lang="en-US" dirty="0"/>
          </a:p>
        </p:txBody>
      </p:sp>
    </p:spTree>
    <p:extLst>
      <p:ext uri="{BB962C8B-B14F-4D97-AF65-F5344CB8AC3E}">
        <p14:creationId xmlns:p14="http://schemas.microsoft.com/office/powerpoint/2010/main" xmlns="" val="2515771665"/>
      </p:ext>
    </p:extLst>
  </p:cSld>
  <p:clrMapOvr>
    <a:masterClrMapping/>
  </p:clrMapOvr>
  <p:transition>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69B8"/>
                </a:solidFill>
              </a:rPr>
              <a:t>Calculator - Reagents</a:t>
            </a:r>
            <a:r>
              <a:rPr lang="en-US" dirty="0" smtClean="0"/>
              <a:t/>
            </a:r>
            <a:br>
              <a:rPr lang="en-US" dirty="0" smtClean="0"/>
            </a:br>
            <a:r>
              <a:rPr lang="en-US" sz="3100" i="1" dirty="0" smtClean="0">
                <a:solidFill>
                  <a:schemeClr val="tx1"/>
                </a:solidFill>
                <a:latin typeface="Times New Roman" pitchFamily="18" charset="0"/>
                <a:cs typeface="Times New Roman" pitchFamily="18" charset="0"/>
              </a:rPr>
              <a:t>Resin</a:t>
            </a:r>
            <a:endParaRPr lang="en-US" sz="3100" i="1" dirty="0">
              <a:solidFill>
                <a:schemeClr val="tx1"/>
              </a:solidFill>
              <a:latin typeface="Times New Roman" pitchFamily="18" charset="0"/>
              <a:cs typeface="Times New Roman" pitchFamily="18" charset="0"/>
            </a:endParaRPr>
          </a:p>
        </p:txBody>
      </p:sp>
      <p:pic>
        <p:nvPicPr>
          <p:cNvPr id="6" name="Content Placeholder 3" descr="Liberty - Calculator"/>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57200" y="1417637"/>
            <a:ext cx="6231167" cy="4525963"/>
          </a:xfrm>
          <a:prstGeom prst="rect">
            <a:avLst/>
          </a:prstGeom>
        </p:spPr>
      </p:pic>
      <p:sp>
        <p:nvSpPr>
          <p:cNvPr id="8" name="TextBox 7"/>
          <p:cNvSpPr txBox="1"/>
          <p:nvPr/>
        </p:nvSpPr>
        <p:spPr>
          <a:xfrm>
            <a:off x="5029200" y="3918465"/>
            <a:ext cx="3657600" cy="1200329"/>
          </a:xfrm>
          <a:prstGeom prst="rect">
            <a:avLst/>
          </a:prstGeom>
          <a:solidFill>
            <a:schemeClr val="accent3"/>
          </a:solidFill>
          <a:ln>
            <a:solidFill>
              <a:srgbClr val="0069B8"/>
            </a:solidFill>
          </a:ln>
          <a:scene3d>
            <a:camera prst="orthographicFront"/>
            <a:lightRig rig="threePt" dir="t"/>
          </a:scene3d>
          <a:sp3d>
            <a:bevelT w="165100" prst="coolSlant"/>
          </a:sp3d>
        </p:spPr>
        <p:txBody>
          <a:bodyPr wrap="square" rtlCol="0" anchor="ctr">
            <a:spAutoFit/>
          </a:bodyPr>
          <a:lstStyle/>
          <a:p>
            <a:r>
              <a:rPr lang="en-US" dirty="0" smtClean="0"/>
              <a:t>Weight of resin required based upon sequence scale and the resin substitution. </a:t>
            </a:r>
            <a:endParaRPr lang="en-US" dirty="0"/>
          </a:p>
        </p:txBody>
      </p:sp>
    </p:spTree>
    <p:extLst>
      <p:ext uri="{BB962C8B-B14F-4D97-AF65-F5344CB8AC3E}">
        <p14:creationId xmlns:p14="http://schemas.microsoft.com/office/powerpoint/2010/main" xmlns="" val="526564274"/>
      </p:ext>
    </p:extLst>
  </p:cSld>
  <p:clrMapOvr>
    <a:masterClrMapping/>
  </p:clrMapOvr>
  <p:transition>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Usage Calculator"/>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a:xfrm>
            <a:off x="2438400" y="609600"/>
            <a:ext cx="4199105" cy="5638800"/>
          </a:xfrm>
        </p:spPr>
      </p:pic>
      <p:sp>
        <p:nvSpPr>
          <p:cNvPr id="6" name="TextBox 5"/>
          <p:cNvSpPr txBox="1"/>
          <p:nvPr/>
        </p:nvSpPr>
        <p:spPr>
          <a:xfrm>
            <a:off x="4038600" y="4103131"/>
            <a:ext cx="4648200" cy="830997"/>
          </a:xfrm>
          <a:prstGeom prst="rect">
            <a:avLst/>
          </a:prstGeom>
          <a:solidFill>
            <a:schemeClr val="accent3"/>
          </a:solidFill>
          <a:ln>
            <a:solidFill>
              <a:srgbClr val="0069B8"/>
            </a:solidFill>
          </a:ln>
          <a:scene3d>
            <a:camera prst="orthographicFront"/>
            <a:lightRig rig="threePt" dir="t"/>
          </a:scene3d>
          <a:sp3d>
            <a:bevelT w="165100" prst="coolSlant"/>
          </a:sp3d>
        </p:spPr>
        <p:txBody>
          <a:bodyPr wrap="square" rtlCol="0" anchor="ctr">
            <a:spAutoFit/>
          </a:bodyPr>
          <a:lstStyle/>
          <a:p>
            <a:r>
              <a:rPr lang="en-US" dirty="0" smtClean="0"/>
              <a:t>Determines the amount </a:t>
            </a:r>
            <a:r>
              <a:rPr lang="en-US" dirty="0" smtClean="0"/>
              <a:t>of each </a:t>
            </a:r>
            <a:r>
              <a:rPr lang="en-US" dirty="0" smtClean="0"/>
              <a:t>reagent needed for </a:t>
            </a:r>
            <a:r>
              <a:rPr lang="en-US" dirty="0" smtClean="0"/>
              <a:t>a given </a:t>
            </a:r>
            <a:r>
              <a:rPr lang="en-US" dirty="0" smtClean="0"/>
              <a:t>method.</a:t>
            </a:r>
            <a:endParaRPr lang="en-US" dirty="0"/>
          </a:p>
        </p:txBody>
      </p:sp>
      <p:sp>
        <p:nvSpPr>
          <p:cNvPr id="2" name="Title 1"/>
          <p:cNvSpPr>
            <a:spLocks noGrp="1"/>
          </p:cNvSpPr>
          <p:nvPr>
            <p:ph type="title"/>
          </p:nvPr>
        </p:nvSpPr>
        <p:spPr>
          <a:xfrm>
            <a:off x="457200" y="1447800"/>
            <a:ext cx="2362200" cy="1143000"/>
          </a:xfrm>
          <a:solidFill>
            <a:schemeClr val="bg1"/>
          </a:solidFill>
        </p:spPr>
        <p:txBody>
          <a:bodyPr/>
          <a:lstStyle/>
          <a:p>
            <a:pPr algn="l"/>
            <a:r>
              <a:rPr lang="en-US" sz="4000" dirty="0" smtClean="0">
                <a:solidFill>
                  <a:srgbClr val="0069B8"/>
                </a:solidFill>
              </a:rPr>
              <a:t>Calculator </a:t>
            </a:r>
            <a:r>
              <a:rPr lang="en-US" sz="4000" dirty="0" smtClean="0">
                <a:solidFill>
                  <a:srgbClr val="0069B8"/>
                </a:solidFill>
              </a:rPr>
              <a:t>Usage</a:t>
            </a:r>
            <a:endParaRPr lang="en-US" sz="4000" dirty="0">
              <a:solidFill>
                <a:srgbClr val="0069B8"/>
              </a:solidFill>
            </a:endParaRPr>
          </a:p>
        </p:txBody>
      </p:sp>
    </p:spTree>
    <p:extLst>
      <p:ext uri="{BB962C8B-B14F-4D97-AF65-F5344CB8AC3E}">
        <p14:creationId xmlns:p14="http://schemas.microsoft.com/office/powerpoint/2010/main" xmlns="" val="565787964"/>
      </p:ext>
    </p:extLst>
  </p:cSld>
  <p:clrMapOvr>
    <a:masterClrMapping/>
  </p:clrMapOvr>
  <p:transition>
    <p:zo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3" descr="Maintenance"/>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914400" y="609600"/>
            <a:ext cx="4419600" cy="5666347"/>
          </a:xfrm>
          <a:prstGeom prst="rect">
            <a:avLst/>
          </a:prstGeom>
        </p:spPr>
      </p:pic>
      <p:sp>
        <p:nvSpPr>
          <p:cNvPr id="5" name="TextBox 4"/>
          <p:cNvSpPr txBox="1"/>
          <p:nvPr/>
        </p:nvSpPr>
        <p:spPr>
          <a:xfrm>
            <a:off x="5334000" y="2514600"/>
            <a:ext cx="184731" cy="830997"/>
          </a:xfrm>
          <a:prstGeom prst="rect">
            <a:avLst/>
          </a:prstGeom>
          <a:noFill/>
        </p:spPr>
        <p:txBody>
          <a:bodyPr wrap="none" rtlCol="0">
            <a:spAutoFit/>
          </a:bodyPr>
          <a:lstStyle/>
          <a:p>
            <a:endParaRPr lang="en-US" sz="2400" i="1"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
        <p:nvSpPr>
          <p:cNvPr id="2" name="Title 1"/>
          <p:cNvSpPr>
            <a:spLocks noGrp="1"/>
          </p:cNvSpPr>
          <p:nvPr>
            <p:ph type="title"/>
          </p:nvPr>
        </p:nvSpPr>
        <p:spPr>
          <a:xfrm>
            <a:off x="3733800" y="381000"/>
            <a:ext cx="2590800" cy="685800"/>
          </a:xfrm>
          <a:solidFill>
            <a:schemeClr val="bg1"/>
          </a:solidFill>
        </p:spPr>
        <p:txBody>
          <a:bodyPr>
            <a:normAutofit fontScale="90000"/>
          </a:bodyPr>
          <a:lstStyle/>
          <a:p>
            <a:pPr algn="l"/>
            <a:r>
              <a:rPr lang="en-US" sz="4000" dirty="0" smtClean="0">
                <a:solidFill>
                  <a:srgbClr val="0069B8"/>
                </a:solidFill>
              </a:rPr>
              <a:t>Maintenance  </a:t>
            </a:r>
            <a:endParaRPr lang="en-US" sz="4000" dirty="0">
              <a:solidFill>
                <a:srgbClr val="0069B8"/>
              </a:solidFill>
            </a:endParaRPr>
          </a:p>
        </p:txBody>
      </p:sp>
      <p:sp>
        <p:nvSpPr>
          <p:cNvPr id="6" name="TextBox 5"/>
          <p:cNvSpPr txBox="1"/>
          <p:nvPr/>
        </p:nvSpPr>
        <p:spPr>
          <a:xfrm>
            <a:off x="4191000" y="3200400"/>
            <a:ext cx="3962400" cy="830997"/>
          </a:xfrm>
          <a:prstGeom prst="rect">
            <a:avLst/>
          </a:prstGeom>
          <a:solidFill>
            <a:schemeClr val="accent3"/>
          </a:solidFill>
          <a:ln>
            <a:solidFill>
              <a:srgbClr val="0069B8"/>
            </a:solidFill>
          </a:ln>
          <a:scene3d>
            <a:camera prst="orthographicFront"/>
            <a:lightRig rig="threePt" dir="t"/>
          </a:scene3d>
          <a:sp3d>
            <a:bevelT w="165100" prst="coolSlant"/>
          </a:sp3d>
        </p:spPr>
        <p:txBody>
          <a:bodyPr wrap="square" rtlCol="0" anchor="ctr">
            <a:spAutoFit/>
          </a:bodyPr>
          <a:lstStyle/>
          <a:p>
            <a:r>
              <a:rPr lang="en-US" dirty="0" smtClean="0">
                <a:cs typeface="Times New Roman" pitchFamily="18" charset="0"/>
              </a:rPr>
              <a:t>Walks you through the routine </a:t>
            </a:r>
          </a:p>
          <a:p>
            <a:r>
              <a:rPr lang="en-US" dirty="0" smtClean="0">
                <a:cs typeface="Times New Roman" pitchFamily="18" charset="0"/>
              </a:rPr>
              <a:t>maintenance procedures.</a:t>
            </a:r>
            <a:endParaRPr lang="en-US" dirty="0"/>
          </a:p>
        </p:txBody>
      </p:sp>
    </p:spTree>
    <p:extLst>
      <p:ext uri="{BB962C8B-B14F-4D97-AF65-F5344CB8AC3E}">
        <p14:creationId xmlns:p14="http://schemas.microsoft.com/office/powerpoint/2010/main" xmlns="" val="3221920831"/>
      </p:ext>
    </p:extLst>
  </p:cSld>
  <p:clrMapOvr>
    <a:masterClrMapping/>
  </p:clrMapOvr>
  <p:transition>
    <p:zo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sz="4000" dirty="0" smtClean="0">
                <a:solidFill>
                  <a:srgbClr val="0069B8"/>
                </a:solidFill>
              </a:rPr>
              <a:t>UV Monitor (Optional)</a:t>
            </a:r>
            <a:endParaRPr lang="en-US" sz="4000" dirty="0">
              <a:solidFill>
                <a:srgbClr val="0069B8"/>
              </a:solidFill>
            </a:endParaRPr>
          </a:p>
        </p:txBody>
      </p:sp>
      <p:pic>
        <p:nvPicPr>
          <p:cNvPr id="4" name="Content Placeholder 3" descr="PepDriver Options"/>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a:xfrm>
            <a:off x="381000" y="1103465"/>
            <a:ext cx="4648200" cy="5251105"/>
          </a:xfrm>
        </p:spPr>
      </p:pic>
      <p:sp>
        <p:nvSpPr>
          <p:cNvPr id="5" name="TextBox 4"/>
          <p:cNvSpPr txBox="1"/>
          <p:nvPr/>
        </p:nvSpPr>
        <p:spPr>
          <a:xfrm>
            <a:off x="3733800" y="2590800"/>
            <a:ext cx="5029200" cy="1200329"/>
          </a:xfrm>
          <a:prstGeom prst="rect">
            <a:avLst/>
          </a:prstGeom>
          <a:solidFill>
            <a:schemeClr val="accent3"/>
          </a:solidFill>
          <a:ln>
            <a:solidFill>
              <a:srgbClr val="0069B8"/>
            </a:solidFill>
          </a:ln>
          <a:scene3d>
            <a:camera prst="orthographicFront"/>
            <a:lightRig rig="threePt" dir="t"/>
          </a:scene3d>
          <a:sp3d>
            <a:bevelT w="165100" prst="coolSlant"/>
          </a:sp3d>
        </p:spPr>
        <p:txBody>
          <a:bodyPr wrap="square" rtlCol="0" anchor="ctr">
            <a:spAutoFit/>
          </a:bodyPr>
          <a:lstStyle/>
          <a:p>
            <a:r>
              <a:rPr lang="en-US" dirty="0" smtClean="0"/>
              <a:t>monitors the waste stream after the two </a:t>
            </a:r>
            <a:r>
              <a:rPr lang="en-US" dirty="0" err="1" smtClean="0"/>
              <a:t>deprotection</a:t>
            </a:r>
            <a:r>
              <a:rPr lang="en-US" dirty="0" smtClean="0"/>
              <a:t> steps to determine if the </a:t>
            </a:r>
            <a:r>
              <a:rPr lang="en-US" dirty="0" err="1" smtClean="0"/>
              <a:t>deprotection</a:t>
            </a:r>
            <a:r>
              <a:rPr lang="en-US" dirty="0" smtClean="0"/>
              <a:t> has gone to completion.</a:t>
            </a:r>
            <a:endParaRPr lang="en-US" dirty="0"/>
          </a:p>
        </p:txBody>
      </p:sp>
    </p:spTree>
    <p:extLst>
      <p:ext uri="{BB962C8B-B14F-4D97-AF65-F5344CB8AC3E}">
        <p14:creationId xmlns:p14="http://schemas.microsoft.com/office/powerpoint/2010/main" xmlns="" val="3473345463"/>
      </p:ext>
    </p:extLst>
  </p:cSld>
  <p:clrMapOvr>
    <a:masterClrMapping/>
  </p:clrMapOvr>
  <p:transition>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762000"/>
          </a:xfrm>
        </p:spPr>
        <p:txBody>
          <a:bodyPr/>
          <a:lstStyle/>
          <a:p>
            <a:r>
              <a:rPr lang="en-US" sz="4000" dirty="0" smtClean="0">
                <a:solidFill>
                  <a:srgbClr val="0069B8"/>
                </a:solidFill>
              </a:rPr>
              <a:t>Help!!</a:t>
            </a:r>
            <a:endParaRPr lang="en-US" sz="4000" dirty="0">
              <a:solidFill>
                <a:srgbClr val="0069B8"/>
              </a:solidFill>
            </a:endParaRPr>
          </a:p>
        </p:txBody>
      </p:sp>
      <p:sp>
        <p:nvSpPr>
          <p:cNvPr id="3" name="Content Placeholder 2"/>
          <p:cNvSpPr>
            <a:spLocks noGrp="1"/>
          </p:cNvSpPr>
          <p:nvPr>
            <p:ph idx="1"/>
          </p:nvPr>
        </p:nvSpPr>
        <p:spPr/>
        <p:txBody>
          <a:bodyPr/>
          <a:lstStyle/>
          <a:p>
            <a:pPr marL="0" indent="0">
              <a:buNone/>
            </a:pPr>
            <a:r>
              <a:rPr lang="en-US" dirty="0" smtClean="0"/>
              <a:t>The goal</a:t>
            </a:r>
            <a:endParaRPr lang="en-US" dirty="0"/>
          </a:p>
        </p:txBody>
      </p:sp>
      <p:pic>
        <p:nvPicPr>
          <p:cNvPr id="4" name="Picture 3" descr="Liberty1 Help - Windows Internet Explorer"/>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30754" y="1143000"/>
            <a:ext cx="7827446" cy="4728069"/>
          </a:xfrm>
          <a:prstGeom prst="rect">
            <a:avLst/>
          </a:prstGeom>
        </p:spPr>
      </p:pic>
      <p:sp>
        <p:nvSpPr>
          <p:cNvPr id="5" name="TextBox 4"/>
          <p:cNvSpPr txBox="1"/>
          <p:nvPr/>
        </p:nvSpPr>
        <p:spPr>
          <a:xfrm>
            <a:off x="4800600" y="4387334"/>
            <a:ext cx="3810000" cy="1200329"/>
          </a:xfrm>
          <a:prstGeom prst="rect">
            <a:avLst/>
          </a:prstGeom>
          <a:solidFill>
            <a:schemeClr val="accent3"/>
          </a:solidFill>
          <a:ln>
            <a:solidFill>
              <a:srgbClr val="0069B8"/>
            </a:solidFill>
          </a:ln>
          <a:scene3d>
            <a:camera prst="orthographicFront"/>
            <a:lightRig rig="threePt" dir="t"/>
          </a:scene3d>
          <a:sp3d>
            <a:bevelT w="165100" prst="coolSlant"/>
          </a:sp3d>
        </p:spPr>
        <p:txBody>
          <a:bodyPr wrap="square" rtlCol="0" anchor="ctr">
            <a:spAutoFit/>
          </a:bodyPr>
          <a:lstStyle/>
          <a:p>
            <a:r>
              <a:rPr lang="en-US" dirty="0" smtClean="0"/>
              <a:t>The Help tab will provide answers to all your questions on the use of </a:t>
            </a:r>
            <a:r>
              <a:rPr lang="en-US" dirty="0" err="1" smtClean="0"/>
              <a:t>PepDriver</a:t>
            </a:r>
            <a:r>
              <a:rPr lang="en-US" dirty="0" smtClean="0"/>
              <a:t>.</a:t>
            </a:r>
            <a:endParaRPr lang="en-US" dirty="0"/>
          </a:p>
        </p:txBody>
      </p:sp>
    </p:spTree>
    <p:extLst>
      <p:ext uri="{BB962C8B-B14F-4D97-AF65-F5344CB8AC3E}">
        <p14:creationId xmlns:p14="http://schemas.microsoft.com/office/powerpoint/2010/main" xmlns="" val="4242128889"/>
      </p:ext>
    </p:extLst>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PepDriver"/>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a:xfrm>
            <a:off x="533400" y="1219200"/>
            <a:ext cx="7948518" cy="4801202"/>
          </a:xfrm>
        </p:spPr>
      </p:pic>
      <p:sp>
        <p:nvSpPr>
          <p:cNvPr id="7" name="Title 1"/>
          <p:cNvSpPr>
            <a:spLocks noGrp="1"/>
          </p:cNvSpPr>
          <p:nvPr>
            <p:ph type="title"/>
          </p:nvPr>
        </p:nvSpPr>
        <p:spPr>
          <a:xfrm>
            <a:off x="457200" y="381000"/>
            <a:ext cx="8229600" cy="914400"/>
          </a:xfrm>
        </p:spPr>
        <p:txBody>
          <a:bodyPr>
            <a:normAutofit/>
          </a:bodyPr>
          <a:lstStyle/>
          <a:p>
            <a:r>
              <a:rPr lang="en-US" dirty="0" err="1" smtClean="0">
                <a:solidFill>
                  <a:srgbClr val="0069B8"/>
                </a:solidFill>
              </a:rPr>
              <a:t>PepDrive</a:t>
            </a:r>
            <a:endParaRPr lang="en-US" dirty="0">
              <a:solidFill>
                <a:srgbClr val="0069B8"/>
              </a:solidFill>
            </a:endParaRPr>
          </a:p>
        </p:txBody>
      </p:sp>
      <p:sp>
        <p:nvSpPr>
          <p:cNvPr id="8" name="TextBox 7"/>
          <p:cNvSpPr txBox="1"/>
          <p:nvPr/>
        </p:nvSpPr>
        <p:spPr>
          <a:xfrm>
            <a:off x="3124200" y="4343400"/>
            <a:ext cx="5638800" cy="1200329"/>
          </a:xfrm>
          <a:prstGeom prst="rect">
            <a:avLst/>
          </a:prstGeom>
          <a:solidFill>
            <a:schemeClr val="accent3"/>
          </a:solidFill>
          <a:ln>
            <a:solidFill>
              <a:srgbClr val="0069B8"/>
            </a:solidFill>
          </a:ln>
          <a:scene3d>
            <a:camera prst="orthographicFront"/>
            <a:lightRig rig="threePt" dir="t"/>
          </a:scene3d>
          <a:sp3d>
            <a:bevelT w="165100" prst="coolSlant"/>
          </a:sp3d>
        </p:spPr>
        <p:txBody>
          <a:bodyPr wrap="square" rtlCol="0" anchor="ctr">
            <a:spAutoFit/>
          </a:bodyPr>
          <a:lstStyle/>
          <a:p>
            <a:r>
              <a:rPr lang="en-US" dirty="0" smtClean="0"/>
              <a:t>The application software package is the user interface to the CEM Automated Microwave Peptide Synthesizer, Model Liberty1.</a:t>
            </a:r>
            <a:endParaRPr lang="en-US" dirty="0"/>
          </a:p>
        </p:txBody>
      </p:sp>
    </p:spTree>
    <p:extLst>
      <p:ext uri="{BB962C8B-B14F-4D97-AF65-F5344CB8AC3E}">
        <p14:creationId xmlns:p14="http://schemas.microsoft.com/office/powerpoint/2010/main" xmlns="" val="3820703224"/>
      </p:ext>
    </p:extLst>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a:normAutofit/>
          </a:bodyPr>
          <a:lstStyle/>
          <a:p>
            <a:r>
              <a:rPr lang="en-US" dirty="0" smtClean="0">
                <a:solidFill>
                  <a:srgbClr val="0069B8"/>
                </a:solidFill>
              </a:rPr>
              <a:t>Editors – </a:t>
            </a:r>
            <a:r>
              <a:rPr lang="en-US" dirty="0" smtClean="0">
                <a:solidFill>
                  <a:srgbClr val="0069B8"/>
                </a:solidFill>
              </a:rPr>
              <a:t>Liberty1 </a:t>
            </a:r>
            <a:r>
              <a:rPr lang="en-US" dirty="0" smtClean="0">
                <a:solidFill>
                  <a:srgbClr val="0069B8"/>
                </a:solidFill>
              </a:rPr>
              <a:t>Operation</a:t>
            </a:r>
            <a:endParaRPr lang="en-US" dirty="0">
              <a:solidFill>
                <a:srgbClr val="0069B8"/>
              </a:solidFill>
            </a:endParaRPr>
          </a:p>
        </p:txBody>
      </p:sp>
      <p:sp>
        <p:nvSpPr>
          <p:cNvPr id="3" name="Content Placeholder 2"/>
          <p:cNvSpPr>
            <a:spLocks noGrp="1"/>
          </p:cNvSpPr>
          <p:nvPr>
            <p:ph idx="1"/>
          </p:nvPr>
        </p:nvSpPr>
        <p:spPr>
          <a:xfrm>
            <a:off x="533400" y="1600200"/>
            <a:ext cx="7924800" cy="4525963"/>
          </a:xfrm>
        </p:spPr>
        <p:txBody>
          <a:bodyPr>
            <a:normAutofit/>
          </a:bodyPr>
          <a:lstStyle/>
          <a:p>
            <a:pPr marL="0" indent="0">
              <a:spcAft>
                <a:spcPts val="1200"/>
              </a:spcAft>
              <a:buNone/>
            </a:pPr>
            <a:r>
              <a:rPr lang="en-US" sz="2400" dirty="0"/>
              <a:t>The operation of the </a:t>
            </a:r>
            <a:r>
              <a:rPr lang="en-US" sz="2400" dirty="0" smtClean="0"/>
              <a:t>Liberty1 </a:t>
            </a:r>
            <a:r>
              <a:rPr lang="en-US" sz="2400" dirty="0"/>
              <a:t>is controlled by four (4) ‘editors’</a:t>
            </a:r>
          </a:p>
          <a:p>
            <a:pPr marL="287338" indent="-287338">
              <a:spcBef>
                <a:spcPts val="1800"/>
              </a:spcBef>
              <a:spcAft>
                <a:spcPts val="1200"/>
              </a:spcAft>
              <a:buFont typeface="+mj-lt"/>
              <a:buAutoNum type="arabicPeriod"/>
            </a:pPr>
            <a:r>
              <a:rPr lang="en-US" sz="1800" b="1" dirty="0">
                <a:solidFill>
                  <a:srgbClr val="0069B8"/>
                </a:solidFill>
              </a:rPr>
              <a:t>Microwave Editor </a:t>
            </a:r>
            <a:r>
              <a:rPr lang="en-US" sz="1800" dirty="0"/>
              <a:t>– Provides control for the microwave assisted </a:t>
            </a:r>
            <a:r>
              <a:rPr lang="en-US" sz="1800" dirty="0" err="1"/>
              <a:t>deprotection</a:t>
            </a:r>
            <a:r>
              <a:rPr lang="en-US" sz="1800" dirty="0"/>
              <a:t> and coupling steps of a cycle.</a:t>
            </a:r>
          </a:p>
          <a:p>
            <a:pPr marL="287338" indent="-287338">
              <a:spcBef>
                <a:spcPts val="1800"/>
              </a:spcBef>
              <a:spcAft>
                <a:spcPts val="1200"/>
              </a:spcAft>
              <a:buFont typeface="+mj-lt"/>
              <a:buAutoNum type="arabicPeriod"/>
            </a:pPr>
            <a:r>
              <a:rPr lang="en-US" sz="1800" b="1" dirty="0">
                <a:solidFill>
                  <a:srgbClr val="0069B8"/>
                </a:solidFill>
              </a:rPr>
              <a:t>Cycle Editor </a:t>
            </a:r>
            <a:r>
              <a:rPr lang="en-US" sz="1800" dirty="0"/>
              <a:t>– Provides control  and customization for any step in the residue addition cycle (</a:t>
            </a:r>
            <a:r>
              <a:rPr lang="en-US" sz="1800" dirty="0" err="1"/>
              <a:t>deprotection</a:t>
            </a:r>
            <a:r>
              <a:rPr lang="en-US" sz="1800" dirty="0"/>
              <a:t>, washing, coupling and washing steps). </a:t>
            </a:r>
            <a:endParaRPr lang="en-US" sz="1800" dirty="0" smtClean="0"/>
          </a:p>
          <a:p>
            <a:pPr marL="287338" indent="-287338">
              <a:spcBef>
                <a:spcPts val="1800"/>
              </a:spcBef>
              <a:spcAft>
                <a:spcPts val="1200"/>
              </a:spcAft>
              <a:buFont typeface="+mj-lt"/>
              <a:buAutoNum type="arabicPeriod"/>
            </a:pPr>
            <a:r>
              <a:rPr lang="en-US" sz="1800" b="1" dirty="0" smtClean="0">
                <a:solidFill>
                  <a:srgbClr val="0069B8"/>
                </a:solidFill>
              </a:rPr>
              <a:t>Sequence </a:t>
            </a:r>
            <a:r>
              <a:rPr lang="en-US" sz="1800" b="1" dirty="0">
                <a:solidFill>
                  <a:srgbClr val="0069B8"/>
                </a:solidFill>
              </a:rPr>
              <a:t>Editor </a:t>
            </a:r>
            <a:r>
              <a:rPr lang="en-US" sz="1800" dirty="0"/>
              <a:t>– Provides the ability to create sequences to be synthesized on the Liberty 1</a:t>
            </a:r>
          </a:p>
          <a:p>
            <a:pPr marL="287338" indent="-287338">
              <a:spcBef>
                <a:spcPts val="1800"/>
              </a:spcBef>
              <a:spcAft>
                <a:spcPts val="1200"/>
              </a:spcAft>
              <a:buFont typeface="+mj-lt"/>
              <a:buAutoNum type="arabicPeriod"/>
            </a:pPr>
            <a:r>
              <a:rPr lang="en-US" sz="1800" b="1" dirty="0">
                <a:solidFill>
                  <a:srgbClr val="0069B8"/>
                </a:solidFill>
              </a:rPr>
              <a:t>Method Editor </a:t>
            </a:r>
            <a:r>
              <a:rPr lang="en-US" sz="1800" dirty="0"/>
              <a:t>– Provides the ability to synthesize a defined sequence on the Liberty 1</a:t>
            </a:r>
          </a:p>
          <a:p>
            <a:pPr>
              <a:spcAft>
                <a:spcPts val="1200"/>
              </a:spcAft>
            </a:pPr>
            <a:endParaRPr lang="en-US" sz="2400" dirty="0"/>
          </a:p>
        </p:txBody>
      </p:sp>
    </p:spTree>
    <p:extLst>
      <p:ext uri="{BB962C8B-B14F-4D97-AF65-F5344CB8AC3E}">
        <p14:creationId xmlns:p14="http://schemas.microsoft.com/office/powerpoint/2010/main" xmlns="" val="3603008907"/>
      </p:ext>
    </p:extLst>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62200" y="304800"/>
            <a:ext cx="3932487" cy="707886"/>
          </a:xfrm>
          <a:prstGeom prst="rect">
            <a:avLst/>
          </a:prstGeom>
          <a:noFill/>
        </p:spPr>
        <p:txBody>
          <a:bodyPr wrap="none" rtlCol="0">
            <a:spAutoFit/>
          </a:bodyPr>
          <a:lstStyle/>
          <a:p>
            <a:pPr algn="ctr"/>
            <a:r>
              <a:rPr lang="en-US" sz="4000" dirty="0" smtClean="0">
                <a:solidFill>
                  <a:srgbClr val="0069B8"/>
                </a:solidFill>
                <a:latin typeface="+mj-lt"/>
              </a:rPr>
              <a:t>Microwave Editor</a:t>
            </a:r>
            <a:endParaRPr lang="en-US" sz="4000" dirty="0">
              <a:solidFill>
                <a:srgbClr val="0069B8"/>
              </a:solidFill>
              <a:latin typeface="+mj-lt"/>
            </a:endParaRPr>
          </a:p>
        </p:txBody>
      </p:sp>
      <p:pic>
        <p:nvPicPr>
          <p:cNvPr id="6" name="Picture 5" descr="Liberty - Microwave Editor"/>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04800" y="1066800"/>
            <a:ext cx="8305800" cy="5017012"/>
          </a:xfrm>
          <a:prstGeom prst="rect">
            <a:avLst/>
          </a:prstGeom>
        </p:spPr>
      </p:pic>
      <p:sp>
        <p:nvSpPr>
          <p:cNvPr id="5" name="TextBox 4"/>
          <p:cNvSpPr txBox="1"/>
          <p:nvPr/>
        </p:nvSpPr>
        <p:spPr>
          <a:xfrm>
            <a:off x="2895600" y="4085021"/>
            <a:ext cx="5791200" cy="830997"/>
          </a:xfrm>
          <a:prstGeom prst="rect">
            <a:avLst/>
          </a:prstGeom>
          <a:solidFill>
            <a:schemeClr val="accent3"/>
          </a:solidFill>
          <a:ln>
            <a:solidFill>
              <a:srgbClr val="0069B8"/>
            </a:solidFill>
          </a:ln>
          <a:scene3d>
            <a:camera prst="orthographicFront"/>
            <a:lightRig rig="threePt" dir="t"/>
          </a:scene3d>
          <a:sp3d>
            <a:bevelT w="165100" prst="coolSlant"/>
          </a:sp3d>
        </p:spPr>
        <p:txBody>
          <a:bodyPr wrap="square" rtlCol="0" anchor="ctr">
            <a:spAutoFit/>
          </a:bodyPr>
          <a:lstStyle/>
          <a:p>
            <a:r>
              <a:rPr lang="en-US" dirty="0"/>
              <a:t>Provides control for the microwave assisted </a:t>
            </a:r>
            <a:r>
              <a:rPr lang="en-US" dirty="0" err="1"/>
              <a:t>deprotection</a:t>
            </a:r>
            <a:r>
              <a:rPr lang="en-US" dirty="0"/>
              <a:t> and coupling steps of a </a:t>
            </a:r>
            <a:r>
              <a:rPr lang="en-US" dirty="0" smtClean="0"/>
              <a:t>cycle</a:t>
            </a:r>
            <a:r>
              <a:rPr lang="en-US" dirty="0" smtClean="0"/>
              <a:t>.</a:t>
            </a:r>
            <a:endParaRPr lang="en-US" dirty="0"/>
          </a:p>
        </p:txBody>
      </p:sp>
    </p:spTree>
    <p:extLst>
      <p:ext uri="{BB962C8B-B14F-4D97-AF65-F5344CB8AC3E}">
        <p14:creationId xmlns:p14="http://schemas.microsoft.com/office/powerpoint/2010/main" xmlns="" val="1624999619"/>
      </p:ext>
    </p:extLst>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838200"/>
          </a:xfrm>
        </p:spPr>
        <p:txBody>
          <a:bodyPr>
            <a:normAutofit/>
          </a:bodyPr>
          <a:lstStyle/>
          <a:p>
            <a:r>
              <a:rPr lang="en-US" sz="4000" dirty="0" smtClean="0">
                <a:solidFill>
                  <a:srgbClr val="0069B8"/>
                </a:solidFill>
              </a:rPr>
              <a:t>Cycle Editor</a:t>
            </a:r>
            <a:endParaRPr lang="en-US" sz="4000" dirty="0">
              <a:solidFill>
                <a:srgbClr val="0069B8"/>
              </a:solidFill>
            </a:endParaRPr>
          </a:p>
        </p:txBody>
      </p:sp>
      <p:pic>
        <p:nvPicPr>
          <p:cNvPr id="4" name="Content Placeholder 3" descr="Liberty - Cycle Editor"/>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a:xfrm>
            <a:off x="304800" y="1066800"/>
            <a:ext cx="8325975" cy="5029200"/>
          </a:xfrm>
        </p:spPr>
      </p:pic>
      <p:sp>
        <p:nvSpPr>
          <p:cNvPr id="6" name="TextBox 5"/>
          <p:cNvSpPr txBox="1"/>
          <p:nvPr/>
        </p:nvSpPr>
        <p:spPr>
          <a:xfrm>
            <a:off x="3124200" y="4223265"/>
            <a:ext cx="5638800" cy="1200329"/>
          </a:xfrm>
          <a:prstGeom prst="rect">
            <a:avLst/>
          </a:prstGeom>
          <a:solidFill>
            <a:schemeClr val="accent3"/>
          </a:solidFill>
          <a:ln>
            <a:solidFill>
              <a:srgbClr val="0069B8"/>
            </a:solidFill>
          </a:ln>
          <a:scene3d>
            <a:camera prst="orthographicFront"/>
            <a:lightRig rig="threePt" dir="t"/>
          </a:scene3d>
          <a:sp3d>
            <a:bevelT w="165100" prst="coolSlant"/>
          </a:sp3d>
        </p:spPr>
        <p:txBody>
          <a:bodyPr wrap="square" rtlCol="0" anchor="ctr">
            <a:spAutoFit/>
          </a:bodyPr>
          <a:lstStyle/>
          <a:p>
            <a:r>
              <a:rPr lang="en-US" dirty="0" smtClean="0"/>
              <a:t>Provides control  and customization for any step in the residue addition cycle </a:t>
            </a:r>
            <a:r>
              <a:rPr lang="en-US" dirty="0" smtClean="0"/>
              <a:t>and </a:t>
            </a:r>
            <a:r>
              <a:rPr lang="en-US" dirty="0" smtClean="0"/>
              <a:t>final </a:t>
            </a:r>
            <a:r>
              <a:rPr lang="en-US" dirty="0" err="1" smtClean="0"/>
              <a:t>deprotection</a:t>
            </a:r>
            <a:r>
              <a:rPr lang="en-US" dirty="0" smtClean="0"/>
              <a:t> step</a:t>
            </a:r>
            <a:r>
              <a:rPr lang="en-US" dirty="0" smtClean="0"/>
              <a:t>.</a:t>
            </a:r>
            <a:endParaRPr lang="en-US" dirty="0"/>
          </a:p>
        </p:txBody>
      </p:sp>
    </p:spTree>
    <p:extLst>
      <p:ext uri="{BB962C8B-B14F-4D97-AF65-F5344CB8AC3E}">
        <p14:creationId xmlns:p14="http://schemas.microsoft.com/office/powerpoint/2010/main" xmlns="" val="3703705120"/>
      </p:ext>
    </p:extLst>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36638"/>
          </a:xfrm>
        </p:spPr>
        <p:txBody>
          <a:bodyPr>
            <a:normAutofit/>
          </a:bodyPr>
          <a:lstStyle/>
          <a:p>
            <a:r>
              <a:rPr lang="en-US" sz="4000" dirty="0" smtClean="0">
                <a:solidFill>
                  <a:srgbClr val="0069B8"/>
                </a:solidFill>
              </a:rPr>
              <a:t>Sequence Editor</a:t>
            </a:r>
            <a:endParaRPr lang="en-US" sz="4000" dirty="0">
              <a:solidFill>
                <a:srgbClr val="0069B8"/>
              </a:solidFill>
            </a:endParaRPr>
          </a:p>
        </p:txBody>
      </p:sp>
      <p:pic>
        <p:nvPicPr>
          <p:cNvPr id="4" name="Content Placeholder 3" descr="Sequence Editor"/>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a:xfrm>
            <a:off x="381000" y="1143000"/>
            <a:ext cx="8077200" cy="4873956"/>
          </a:xfrm>
        </p:spPr>
      </p:pic>
      <p:sp>
        <p:nvSpPr>
          <p:cNvPr id="6" name="TextBox 5"/>
          <p:cNvSpPr txBox="1"/>
          <p:nvPr/>
        </p:nvSpPr>
        <p:spPr>
          <a:xfrm>
            <a:off x="2514600" y="4800600"/>
            <a:ext cx="6248400" cy="830997"/>
          </a:xfrm>
          <a:prstGeom prst="rect">
            <a:avLst/>
          </a:prstGeom>
          <a:solidFill>
            <a:schemeClr val="accent3"/>
          </a:solidFill>
          <a:ln>
            <a:solidFill>
              <a:srgbClr val="0069B8"/>
            </a:solidFill>
          </a:ln>
          <a:scene3d>
            <a:camera prst="orthographicFront"/>
            <a:lightRig rig="threePt" dir="t"/>
          </a:scene3d>
          <a:sp3d>
            <a:bevelT w="165100" prst="coolSlant"/>
          </a:sp3d>
        </p:spPr>
        <p:txBody>
          <a:bodyPr wrap="square" rtlCol="0" anchor="ctr">
            <a:spAutoFit/>
          </a:bodyPr>
          <a:lstStyle/>
          <a:p>
            <a:r>
              <a:rPr lang="en-US" dirty="0" smtClean="0"/>
              <a:t>The sequence editor provides the ability to create sequences to be synthesized on the </a:t>
            </a:r>
            <a:r>
              <a:rPr lang="en-US" dirty="0" smtClean="0"/>
              <a:t>Liberty1.</a:t>
            </a:r>
            <a:endParaRPr lang="en-US" dirty="0" smtClean="0"/>
          </a:p>
        </p:txBody>
      </p:sp>
    </p:spTree>
    <p:extLst>
      <p:ext uri="{BB962C8B-B14F-4D97-AF65-F5344CB8AC3E}">
        <p14:creationId xmlns:p14="http://schemas.microsoft.com/office/powerpoint/2010/main" xmlns="" val="4057367590"/>
      </p:ext>
    </p:extLst>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251" y="380999"/>
            <a:ext cx="8229600" cy="785037"/>
          </a:xfrm>
        </p:spPr>
        <p:txBody>
          <a:bodyPr>
            <a:normAutofit/>
          </a:bodyPr>
          <a:lstStyle/>
          <a:p>
            <a:r>
              <a:rPr lang="en-US" sz="4000" dirty="0" smtClean="0">
                <a:solidFill>
                  <a:srgbClr val="0069B8"/>
                </a:solidFill>
              </a:rPr>
              <a:t>Method Editor</a:t>
            </a:r>
            <a:endParaRPr lang="en-US" sz="4000" dirty="0">
              <a:solidFill>
                <a:srgbClr val="0069B8"/>
              </a:solidFill>
            </a:endParaRPr>
          </a:p>
        </p:txBody>
      </p:sp>
      <p:pic>
        <p:nvPicPr>
          <p:cNvPr id="6" name="Content Placeholder 5" descr="Method Editor"/>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a:xfrm>
            <a:off x="1600200" y="1066800"/>
            <a:ext cx="6110050" cy="4525963"/>
          </a:xfrm>
        </p:spPr>
      </p:pic>
      <p:sp>
        <p:nvSpPr>
          <p:cNvPr id="8" name="TextBox 7"/>
          <p:cNvSpPr txBox="1"/>
          <p:nvPr/>
        </p:nvSpPr>
        <p:spPr>
          <a:xfrm>
            <a:off x="4191000" y="4876800"/>
            <a:ext cx="4419600" cy="1200329"/>
          </a:xfrm>
          <a:prstGeom prst="rect">
            <a:avLst/>
          </a:prstGeom>
          <a:solidFill>
            <a:schemeClr val="accent3"/>
          </a:solidFill>
          <a:ln>
            <a:solidFill>
              <a:srgbClr val="0069B8"/>
            </a:solidFill>
          </a:ln>
          <a:scene3d>
            <a:camera prst="orthographicFront"/>
            <a:lightRig rig="threePt" dir="t"/>
          </a:scene3d>
          <a:sp3d>
            <a:bevelT w="165100" prst="coolSlant"/>
          </a:sp3d>
        </p:spPr>
        <p:txBody>
          <a:bodyPr wrap="square" rtlCol="0" anchor="ctr">
            <a:spAutoFit/>
          </a:bodyPr>
          <a:lstStyle/>
          <a:p>
            <a:pPr>
              <a:defRPr/>
            </a:pPr>
            <a:r>
              <a:rPr lang="en-US" dirty="0" smtClean="0"/>
              <a:t>Provides the specific conditions to synthesize a defined sequence on the </a:t>
            </a:r>
            <a:r>
              <a:rPr lang="en-US" dirty="0" smtClean="0"/>
              <a:t>Liberty1</a:t>
            </a:r>
            <a:r>
              <a:rPr lang="en-US" dirty="0" smtClean="0"/>
              <a:t>.</a:t>
            </a:r>
            <a:endParaRPr lang="en-US" dirty="0"/>
          </a:p>
        </p:txBody>
      </p:sp>
    </p:spTree>
    <p:extLst>
      <p:ext uri="{BB962C8B-B14F-4D97-AF65-F5344CB8AC3E}">
        <p14:creationId xmlns:p14="http://schemas.microsoft.com/office/powerpoint/2010/main" xmlns="" val="253132844"/>
      </p:ext>
    </p:extLst>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4000" dirty="0" smtClean="0">
                <a:solidFill>
                  <a:srgbClr val="0069B8"/>
                </a:solidFill>
              </a:rPr>
              <a:t>Calculators</a:t>
            </a:r>
            <a:endParaRPr lang="en-US" sz="4000" dirty="0">
              <a:solidFill>
                <a:srgbClr val="0069B8"/>
              </a:solidFill>
            </a:endParaRPr>
          </a:p>
        </p:txBody>
      </p:sp>
      <p:sp>
        <p:nvSpPr>
          <p:cNvPr id="3" name="Content Placeholder 2"/>
          <p:cNvSpPr>
            <a:spLocks noGrp="1"/>
          </p:cNvSpPr>
          <p:nvPr>
            <p:ph idx="1"/>
          </p:nvPr>
        </p:nvSpPr>
        <p:spPr>
          <a:xfrm>
            <a:off x="1143000" y="2057400"/>
            <a:ext cx="7315200" cy="4373563"/>
          </a:xfrm>
        </p:spPr>
        <p:txBody>
          <a:bodyPr/>
          <a:lstStyle/>
          <a:p>
            <a:pPr marL="0" indent="0">
              <a:buClr>
                <a:srgbClr val="0069B8"/>
              </a:buClr>
              <a:buNone/>
            </a:pPr>
            <a:r>
              <a:rPr lang="en-US" sz="2800" dirty="0" smtClean="0">
                <a:solidFill>
                  <a:srgbClr val="0069B8"/>
                </a:solidFill>
              </a:rPr>
              <a:t>Reagent</a:t>
            </a:r>
            <a:r>
              <a:rPr lang="en-US" sz="2800" dirty="0" smtClean="0"/>
              <a:t> - </a:t>
            </a:r>
            <a:r>
              <a:rPr lang="en-US" sz="2800" dirty="0"/>
              <a:t>how to prepare all reagents to be loaded on the system at the correct concentrations. </a:t>
            </a:r>
          </a:p>
          <a:p>
            <a:pPr marL="0" indent="0">
              <a:buClr>
                <a:srgbClr val="0069B8"/>
              </a:buClr>
              <a:buFont typeface="Wingdings" pitchFamily="2" charset="2"/>
              <a:buChar char="v"/>
            </a:pPr>
            <a:endParaRPr lang="en-US" sz="2800" dirty="0" smtClean="0"/>
          </a:p>
          <a:p>
            <a:pPr marL="0" indent="0">
              <a:buClr>
                <a:srgbClr val="0069B8"/>
              </a:buClr>
              <a:buNone/>
            </a:pPr>
            <a:r>
              <a:rPr lang="en-US" sz="2800" dirty="0" smtClean="0">
                <a:solidFill>
                  <a:srgbClr val="0069B8"/>
                </a:solidFill>
              </a:rPr>
              <a:t>Usage</a:t>
            </a:r>
            <a:r>
              <a:rPr lang="en-US" sz="2800" dirty="0" smtClean="0"/>
              <a:t> - </a:t>
            </a:r>
            <a:r>
              <a:rPr lang="en-US" sz="2800" dirty="0"/>
              <a:t>to determine the amount of each reagent needed for a given </a:t>
            </a:r>
            <a:r>
              <a:rPr lang="en-US" sz="2800" dirty="0" smtClean="0"/>
              <a:t>method.</a:t>
            </a:r>
            <a:endParaRPr lang="en-US" sz="2800" dirty="0"/>
          </a:p>
        </p:txBody>
      </p:sp>
    </p:spTree>
    <p:extLst>
      <p:ext uri="{BB962C8B-B14F-4D97-AF65-F5344CB8AC3E}">
        <p14:creationId xmlns:p14="http://schemas.microsoft.com/office/powerpoint/2010/main" xmlns="" val="4043600575"/>
      </p:ext>
    </p:extLst>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solidFill>
                  <a:srgbClr val="0069B8"/>
                </a:solidFill>
              </a:rPr>
              <a:t>Calculator – Reagents</a:t>
            </a:r>
            <a:r>
              <a:rPr lang="en-US" sz="3600" dirty="0" smtClean="0">
                <a:solidFill>
                  <a:srgbClr val="0069B8"/>
                </a:solidFill>
              </a:rPr>
              <a:t/>
            </a:r>
            <a:br>
              <a:rPr lang="en-US" sz="3600" dirty="0" smtClean="0">
                <a:solidFill>
                  <a:srgbClr val="0069B8"/>
                </a:solidFill>
              </a:rPr>
            </a:br>
            <a:r>
              <a:rPr lang="en-US" sz="2800" i="1" dirty="0" smtClean="0">
                <a:solidFill>
                  <a:schemeClr val="tx1"/>
                </a:solidFill>
                <a:cs typeface="Times New Roman" pitchFamily="18" charset="0"/>
              </a:rPr>
              <a:t>Amino Acids</a:t>
            </a:r>
            <a:endParaRPr lang="en-US" sz="3600" i="1" dirty="0">
              <a:solidFill>
                <a:schemeClr val="tx1"/>
              </a:solidFill>
              <a:cs typeface="Times New Roman" pitchFamily="18" charset="0"/>
            </a:endParaRPr>
          </a:p>
        </p:txBody>
      </p:sp>
      <p:pic>
        <p:nvPicPr>
          <p:cNvPr id="4" name="Content Placeholder 3" descr="Liberty - Calculator"/>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a:xfrm>
            <a:off x="457200" y="1447800"/>
            <a:ext cx="6231167" cy="4525963"/>
          </a:xfrm>
        </p:spPr>
      </p:pic>
      <p:sp>
        <p:nvSpPr>
          <p:cNvPr id="6" name="TextBox 5"/>
          <p:cNvSpPr txBox="1"/>
          <p:nvPr/>
        </p:nvSpPr>
        <p:spPr>
          <a:xfrm>
            <a:off x="5029200" y="3733800"/>
            <a:ext cx="3657600" cy="1569660"/>
          </a:xfrm>
          <a:prstGeom prst="rect">
            <a:avLst/>
          </a:prstGeom>
          <a:solidFill>
            <a:schemeClr val="accent3"/>
          </a:solidFill>
          <a:ln>
            <a:solidFill>
              <a:srgbClr val="0069B8"/>
            </a:solidFill>
          </a:ln>
          <a:scene3d>
            <a:camera prst="orthographicFront"/>
            <a:lightRig rig="threePt" dir="t"/>
          </a:scene3d>
          <a:sp3d>
            <a:bevelT w="165100" prst="coolSlant"/>
          </a:sp3d>
        </p:spPr>
        <p:txBody>
          <a:bodyPr wrap="square" rtlCol="0" anchor="ctr">
            <a:spAutoFit/>
          </a:bodyPr>
          <a:lstStyle/>
          <a:p>
            <a:r>
              <a:rPr lang="en-US" dirty="0" smtClean="0"/>
              <a:t>The weight of the </a:t>
            </a:r>
            <a:r>
              <a:rPr lang="en-US" dirty="0" err="1" smtClean="0"/>
              <a:t>Fmoc</a:t>
            </a:r>
            <a:r>
              <a:rPr lang="en-US" dirty="0" smtClean="0"/>
              <a:t> protected amino acid required for a </a:t>
            </a:r>
            <a:r>
              <a:rPr lang="en-US" dirty="0" smtClean="0"/>
              <a:t>user </a:t>
            </a:r>
            <a:r>
              <a:rPr lang="en-US" dirty="0" smtClean="0"/>
              <a:t>defined volume and concentration</a:t>
            </a:r>
            <a:endParaRPr lang="en-US" dirty="0"/>
          </a:p>
        </p:txBody>
      </p:sp>
    </p:spTree>
    <p:extLst>
      <p:ext uri="{BB962C8B-B14F-4D97-AF65-F5344CB8AC3E}">
        <p14:creationId xmlns:p14="http://schemas.microsoft.com/office/powerpoint/2010/main" xmlns="" val="1104580737"/>
      </p:ext>
    </p:extLst>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000000"/>
      </a:dk1>
      <a:lt1>
        <a:srgbClr val="FFFFFF"/>
      </a:lt1>
      <a:dk2>
        <a:srgbClr val="283A72"/>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5636</TotalTime>
  <Words>1561</Words>
  <Application>Microsoft Office PowerPoint</Application>
  <PresentationFormat>On-screen Show (4:3)</PresentationFormat>
  <Paragraphs>99</Paragraphs>
  <Slides>17</Slides>
  <Notes>15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Default Design</vt:lpstr>
      <vt:lpstr>PepDriver   </vt:lpstr>
      <vt:lpstr>PepDrive</vt:lpstr>
      <vt:lpstr>Editors – Liberty1 Operation</vt:lpstr>
      <vt:lpstr>Slide 4</vt:lpstr>
      <vt:lpstr>Cycle Editor</vt:lpstr>
      <vt:lpstr>Sequence Editor</vt:lpstr>
      <vt:lpstr>Method Editor</vt:lpstr>
      <vt:lpstr>Calculators</vt:lpstr>
      <vt:lpstr>Calculator – Reagents Amino Acids</vt:lpstr>
      <vt:lpstr>Calculator- Reagents Bases</vt:lpstr>
      <vt:lpstr>Calculator- Reagents Deprotectors</vt:lpstr>
      <vt:lpstr>Calculator Reagents Activators</vt:lpstr>
      <vt:lpstr>Calculator - Reagents Resin</vt:lpstr>
      <vt:lpstr>Calculator Usage</vt:lpstr>
      <vt:lpstr>Maintenance  </vt:lpstr>
      <vt:lpstr>UV Monitor (Optional)</vt:lpstr>
      <vt:lpstr>Help!!</vt:lpstr>
    </vt:vector>
  </TitlesOfParts>
  <Company>cem corp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Revenue Growth</dc:title>
  <dc:creator>bk130</dc:creator>
  <cp:lastModifiedBy>wg124</cp:lastModifiedBy>
  <cp:revision>167</cp:revision>
  <dcterms:created xsi:type="dcterms:W3CDTF">2004-10-05T18:33:36Z</dcterms:created>
  <dcterms:modified xsi:type="dcterms:W3CDTF">2011-08-31T14:49:03Z</dcterms:modified>
</cp:coreProperties>
</file>