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6" r:id="rId5"/>
    <p:sldId id="257"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3" d="100"/>
          <a:sy n="153" d="100"/>
        </p:scale>
        <p:origin x="-104" y="-10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t>7/22/14</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7/22/14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7/22/14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t>7/22/14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t>7/22/14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t>7/22/14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t>7/22/14</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t>7/22/14</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7/22/14</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t>7/22/14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t>7/22/14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t>7/22/14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www.iftf.org/iftf-you/programs/future-of-learning/" TargetMode="External"/><Relationship Id="rId4" Type="http://schemas.openxmlformats.org/officeDocument/2006/relationships/hyperlink" Target="http://www.nomaduniversity.com/" TargetMode="External"/><Relationship Id="rId5" Type="http://schemas.openxmlformats.org/officeDocument/2006/relationships/hyperlink" Target="http://www.hastac.org/future-higher-ed" TargetMode="External"/><Relationship Id="rId1" Type="http://schemas.openxmlformats.org/officeDocument/2006/relationships/slideLayout" Target="../slideLayouts/slideLayout7.xml"/><Relationship Id="rId2" Type="http://schemas.openxmlformats.org/officeDocument/2006/relationships/hyperlink" Target="http://www.openforumdavos.ch/en/higher-education-investment-or-waste.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565" y="111592"/>
            <a:ext cx="9009144" cy="1946846"/>
          </a:xfrm>
        </p:spPr>
        <p:txBody>
          <a:bodyPr/>
          <a:lstStyle/>
          <a:p>
            <a:endParaRPr lang="it-IT" dirty="0"/>
          </a:p>
        </p:txBody>
      </p:sp>
      <p:pic>
        <p:nvPicPr>
          <p:cNvPr id="4" name="Picture 3" descr="Screen Shot 2014-07-22 at 9.56.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512" y="150647"/>
            <a:ext cx="8781892" cy="1713620"/>
          </a:xfrm>
          <a:prstGeom prst="rect">
            <a:avLst/>
          </a:prstGeom>
        </p:spPr>
      </p:pic>
      <p:pic>
        <p:nvPicPr>
          <p:cNvPr id="5" name="Picture 4" descr="Screen Shot 2014-07-22 at 9.59.13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512" y="1941425"/>
            <a:ext cx="8591368" cy="4399892"/>
          </a:xfrm>
          <a:prstGeom prst="rect">
            <a:avLst/>
          </a:prstGeom>
        </p:spPr>
      </p:pic>
      <p:sp>
        <p:nvSpPr>
          <p:cNvPr id="6" name="TextBox 5"/>
          <p:cNvSpPr txBox="1"/>
          <p:nvPr/>
        </p:nvSpPr>
        <p:spPr>
          <a:xfrm>
            <a:off x="1253370" y="1178621"/>
            <a:ext cx="646331" cy="369332"/>
          </a:xfrm>
          <a:prstGeom prst="rect">
            <a:avLst/>
          </a:prstGeom>
          <a:noFill/>
        </p:spPr>
        <p:txBody>
          <a:bodyPr wrap="none" rtlCol="0">
            <a:spAutoFit/>
          </a:bodyPr>
          <a:lstStyle/>
          <a:p>
            <a:r>
              <a:rPr lang="it-IT" dirty="0" smtClean="0"/>
              <a:t>2012</a:t>
            </a:r>
            <a:endParaRPr lang="it-IT" dirty="0"/>
          </a:p>
        </p:txBody>
      </p:sp>
    </p:spTree>
    <p:extLst>
      <p:ext uri="{BB962C8B-B14F-4D97-AF65-F5344CB8AC3E}">
        <p14:creationId xmlns:p14="http://schemas.microsoft.com/office/powerpoint/2010/main" val="78341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7707" y="207504"/>
            <a:ext cx="8723789" cy="6186310"/>
          </a:xfrm>
          <a:prstGeom prst="rect">
            <a:avLst/>
          </a:prstGeom>
        </p:spPr>
        <p:txBody>
          <a:bodyPr wrap="square">
            <a:spAutoFit/>
          </a:bodyPr>
          <a:lstStyle/>
          <a:p>
            <a:r>
              <a:rPr lang="en-US" b="1" u="sng" dirty="0">
                <a:solidFill>
                  <a:srgbClr val="0000FF"/>
                </a:solidFill>
                <a:latin typeface="+mj-lt"/>
              </a:rPr>
              <a:t>WHAT DOES THIS MEAN FOR EMORY</a:t>
            </a:r>
            <a:r>
              <a:rPr lang="en-US" b="1" u="sng" dirty="0" smtClean="0">
                <a:solidFill>
                  <a:srgbClr val="0000FF"/>
                </a:solidFill>
                <a:latin typeface="+mj-lt"/>
              </a:rPr>
              <a:t>?</a:t>
            </a:r>
          </a:p>
          <a:p>
            <a:endParaRPr lang="en-US" dirty="0">
              <a:solidFill>
                <a:srgbClr val="000000"/>
              </a:solidFill>
              <a:latin typeface="+mj-lt"/>
            </a:endParaRPr>
          </a:p>
          <a:p>
            <a:pPr marL="342900" indent="-342900">
              <a:buAutoNum type="arabicParenR"/>
            </a:pPr>
            <a:r>
              <a:rPr lang="en-US" sz="1600" i="1" dirty="0" smtClean="0">
                <a:solidFill>
                  <a:srgbClr val="000000"/>
                </a:solidFill>
                <a:latin typeface="+mj-lt"/>
              </a:rPr>
              <a:t>Online </a:t>
            </a:r>
            <a:r>
              <a:rPr lang="en-US" sz="1600" i="1" dirty="0">
                <a:solidFill>
                  <a:srgbClr val="000000"/>
                </a:solidFill>
                <a:latin typeface="+mj-lt"/>
              </a:rPr>
              <a:t>Education changing the role of Higher Ed institutions: emerging options</a:t>
            </a:r>
            <a:r>
              <a:rPr lang="en-US" sz="1600" dirty="0">
                <a:solidFill>
                  <a:srgbClr val="000000"/>
                </a:solidFill>
                <a:latin typeface="+mj-lt"/>
              </a:rPr>
              <a:t> </a:t>
            </a:r>
            <a:endParaRPr lang="en-US" sz="1600" dirty="0" smtClean="0">
              <a:solidFill>
                <a:srgbClr val="000000"/>
              </a:solidFill>
              <a:latin typeface="+mj-lt"/>
            </a:endParaRPr>
          </a:p>
          <a:p>
            <a:pPr marL="342900" indent="-342900">
              <a:buAutoNum type="arabicParenR"/>
            </a:pPr>
            <a:endParaRPr lang="en-US" sz="1600" dirty="0" smtClean="0">
              <a:solidFill>
                <a:srgbClr val="000000"/>
              </a:solidFill>
              <a:latin typeface="+mj-lt"/>
            </a:endParaRPr>
          </a:p>
          <a:p>
            <a:r>
              <a:rPr lang="en-US" sz="1600" i="1" dirty="0">
                <a:solidFill>
                  <a:srgbClr val="000000"/>
                </a:solidFill>
                <a:latin typeface="+mj-lt"/>
                <a:ea typeface="ＭＳ 明朝"/>
                <a:cs typeface="Arial"/>
              </a:rPr>
              <a:t>2) Online Education creating a different interpretation of teaching and of student-faculty relation and </a:t>
            </a:r>
            <a:r>
              <a:rPr lang="en-US" sz="1600" i="1" dirty="0" smtClean="0">
                <a:solidFill>
                  <a:srgbClr val="000000"/>
                </a:solidFill>
                <a:latin typeface="+mj-lt"/>
                <a:ea typeface="ＭＳ 明朝"/>
                <a:cs typeface="Arial"/>
              </a:rPr>
              <a:t>dialogue</a:t>
            </a:r>
          </a:p>
          <a:p>
            <a:endParaRPr lang="en-US" sz="1600" i="1" dirty="0" smtClean="0">
              <a:solidFill>
                <a:srgbClr val="000000"/>
              </a:solidFill>
              <a:latin typeface="+mj-lt"/>
              <a:ea typeface="ＭＳ 明朝"/>
              <a:cs typeface="Arial"/>
            </a:endParaRPr>
          </a:p>
          <a:p>
            <a:r>
              <a:rPr lang="en-US" sz="1600" i="1" dirty="0">
                <a:solidFill>
                  <a:srgbClr val="000000"/>
                </a:solidFill>
                <a:latin typeface="+mj-lt"/>
                <a:ea typeface="ＭＳ 明朝"/>
                <a:cs typeface="Arial"/>
              </a:rPr>
              <a:t>3) Online Education creating a different interpretation of "campus", "academic calendar", "classroom", "academic time", physical or virtual presence on campus</a:t>
            </a:r>
            <a:r>
              <a:rPr lang="en-US" sz="1600" i="1" dirty="0" smtClean="0">
                <a:solidFill>
                  <a:srgbClr val="000000"/>
                </a:solidFill>
                <a:latin typeface="+mj-lt"/>
                <a:ea typeface="ＭＳ 明朝"/>
                <a:cs typeface="Arial"/>
              </a:rPr>
              <a:t>.</a:t>
            </a:r>
          </a:p>
          <a:p>
            <a:endParaRPr lang="en-US" sz="1600" dirty="0">
              <a:solidFill>
                <a:srgbClr val="000000"/>
              </a:solidFill>
              <a:latin typeface="+mj-lt"/>
              <a:ea typeface="ＭＳ 明朝"/>
              <a:cs typeface="Arial"/>
            </a:endParaRPr>
          </a:p>
          <a:p>
            <a:r>
              <a:rPr lang="en-US" sz="1600" i="1" dirty="0">
                <a:latin typeface="+mj-lt"/>
              </a:rPr>
              <a:t>4) Credentialing</a:t>
            </a:r>
            <a:r>
              <a:rPr lang="en-US" sz="1600" i="1" dirty="0" smtClean="0">
                <a:latin typeface="+mj-lt"/>
              </a:rPr>
              <a:t>: “</a:t>
            </a:r>
            <a:r>
              <a:rPr lang="en-US" sz="1600" dirty="0" smtClean="0">
                <a:latin typeface="+mj-lt"/>
              </a:rPr>
              <a:t>Credentialing</a:t>
            </a:r>
            <a:r>
              <a:rPr lang="en-US" sz="1600" i="1" dirty="0" smtClean="0">
                <a:latin typeface="+mj-lt"/>
              </a:rPr>
              <a:t> helps to pay some of the bills for </a:t>
            </a:r>
            <a:r>
              <a:rPr lang="en-US" sz="1600" dirty="0" smtClean="0">
                <a:latin typeface="+mj-lt"/>
              </a:rPr>
              <a:t>educating</a:t>
            </a:r>
            <a:r>
              <a:rPr lang="en-US" sz="1600" i="1" dirty="0" smtClean="0">
                <a:latin typeface="+mj-lt"/>
              </a:rPr>
              <a:t>… what MOOCs may force us to consider is whether a particular credential, a diploma, is necessary to demonstrate learning, as well as who gets to decide the relative value of the possible alternatives.</a:t>
            </a:r>
          </a:p>
          <a:p>
            <a:endParaRPr lang="en-US" sz="1600" dirty="0">
              <a:latin typeface="+mj-lt"/>
            </a:endParaRPr>
          </a:p>
          <a:p>
            <a:r>
              <a:rPr lang="en-US" sz="1600" i="1" dirty="0">
                <a:latin typeface="+mj-lt"/>
              </a:rPr>
              <a:t>5) Assessing Universities</a:t>
            </a:r>
            <a:endParaRPr lang="en-US" sz="1600" dirty="0">
              <a:latin typeface="+mj-lt"/>
            </a:endParaRPr>
          </a:p>
          <a:p>
            <a:r>
              <a:rPr lang="en-US" sz="1600" i="1" dirty="0">
                <a:latin typeface="+mj-lt"/>
              </a:rPr>
              <a:t>Traditionally, schools have been judged by how many prospective students they turn away, not by how many competent graduates they churn out.</a:t>
            </a:r>
            <a:r>
              <a:rPr lang="en-US" sz="1600" b="1" i="1" dirty="0">
                <a:latin typeface="+mj-lt"/>
              </a:rPr>
              <a:t> </a:t>
            </a:r>
            <a:r>
              <a:rPr lang="en-US" sz="1600" i="1" dirty="0">
                <a:latin typeface="+mj-lt"/>
              </a:rPr>
              <a:t>The Online Education changes</a:t>
            </a:r>
            <a:r>
              <a:rPr lang="en-US" sz="1600" b="1" i="1" dirty="0">
                <a:latin typeface="+mj-lt"/>
              </a:rPr>
              <a:t> </a:t>
            </a:r>
            <a:r>
              <a:rPr lang="en-US" sz="1600" i="1" dirty="0">
                <a:latin typeface="+mj-lt"/>
              </a:rPr>
              <a:t>will make it easier to measure what students actually learn. This  additional assessment access will "make universities more accountable for what they produce.</a:t>
            </a:r>
            <a:endParaRPr lang="en-US" sz="1600" dirty="0">
              <a:latin typeface="+mj-lt"/>
            </a:endParaRPr>
          </a:p>
          <a:p>
            <a:endParaRPr lang="en-US" dirty="0" smtClean="0">
              <a:latin typeface="+mj-lt"/>
              <a:ea typeface="ＭＳ 明朝"/>
              <a:cs typeface="Arial"/>
            </a:endParaRPr>
          </a:p>
          <a:p>
            <a:r>
              <a:rPr lang="en-US" sz="1600" i="1" dirty="0" smtClean="0">
                <a:latin typeface="+mj-lt"/>
                <a:ea typeface="ＭＳ 明朝"/>
                <a:cs typeface="Arial"/>
              </a:rPr>
              <a:t>6) Online Education, Intellectual Property and the Value of ‘free’ courses</a:t>
            </a:r>
            <a:endParaRPr lang="en-US" sz="1600" i="1" dirty="0">
              <a:latin typeface="+mj-lt"/>
              <a:ea typeface="ＭＳ 明朝"/>
              <a:cs typeface="Arial"/>
            </a:endParaRPr>
          </a:p>
          <a:p>
            <a:r>
              <a:rPr lang="en-US" sz="1600" i="1" dirty="0" smtClean="0">
                <a:latin typeface="+mj-lt"/>
              </a:rPr>
              <a:t>Who “owns” online content? Who is compensated?</a:t>
            </a:r>
          </a:p>
          <a:p>
            <a:pPr marL="342900" indent="-342900">
              <a:buAutoNum type="arabicParenR"/>
            </a:pPr>
            <a:endParaRPr lang="it-IT" dirty="0">
              <a:latin typeface="+mj-lt"/>
            </a:endParaRPr>
          </a:p>
        </p:txBody>
      </p:sp>
    </p:spTree>
    <p:extLst>
      <p:ext uri="{BB962C8B-B14F-4D97-AF65-F5344CB8AC3E}">
        <p14:creationId xmlns:p14="http://schemas.microsoft.com/office/powerpoint/2010/main" val="3403439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46252" y="3021255"/>
            <a:ext cx="7351392" cy="523220"/>
          </a:xfrm>
          <a:prstGeom prst="rect">
            <a:avLst/>
          </a:prstGeom>
          <a:noFill/>
        </p:spPr>
        <p:txBody>
          <a:bodyPr wrap="none" rtlCol="0">
            <a:spAutoFit/>
          </a:bodyPr>
          <a:lstStyle/>
          <a:p>
            <a:r>
              <a:rPr lang="it-IT" sz="2800" b="1" dirty="0" smtClean="0">
                <a:solidFill>
                  <a:srgbClr val="0000FF"/>
                </a:solidFill>
                <a:latin typeface="+mj-lt"/>
              </a:rPr>
              <a:t>How </a:t>
            </a:r>
            <a:r>
              <a:rPr lang="it-IT" sz="2800" b="1" dirty="0" err="1" smtClean="0">
                <a:solidFill>
                  <a:srgbClr val="0000FF"/>
                </a:solidFill>
                <a:latin typeface="+mj-lt"/>
              </a:rPr>
              <a:t>should</a:t>
            </a:r>
            <a:r>
              <a:rPr lang="it-IT" sz="2800" b="1" dirty="0" smtClean="0">
                <a:solidFill>
                  <a:srgbClr val="0000FF"/>
                </a:solidFill>
                <a:latin typeface="+mj-lt"/>
              </a:rPr>
              <a:t> </a:t>
            </a:r>
            <a:r>
              <a:rPr lang="it-IT" sz="2800" b="1" dirty="0" err="1" smtClean="0">
                <a:solidFill>
                  <a:srgbClr val="0000FF"/>
                </a:solidFill>
                <a:latin typeface="+mj-lt"/>
              </a:rPr>
              <a:t>Emory</a:t>
            </a:r>
            <a:r>
              <a:rPr lang="it-IT" sz="2800" b="1" dirty="0" smtClean="0">
                <a:solidFill>
                  <a:srgbClr val="0000FF"/>
                </a:solidFill>
                <a:latin typeface="+mj-lt"/>
              </a:rPr>
              <a:t> </a:t>
            </a:r>
            <a:r>
              <a:rPr lang="it-IT" sz="2800" b="1" dirty="0" err="1" smtClean="0">
                <a:solidFill>
                  <a:srgbClr val="0000FF"/>
                </a:solidFill>
                <a:latin typeface="+mj-lt"/>
              </a:rPr>
              <a:t>prepare</a:t>
            </a:r>
            <a:r>
              <a:rPr lang="it-IT" sz="2800" b="1" dirty="0" smtClean="0">
                <a:solidFill>
                  <a:srgbClr val="0000FF"/>
                </a:solidFill>
                <a:latin typeface="+mj-lt"/>
              </a:rPr>
              <a:t> for the future?</a:t>
            </a:r>
            <a:endParaRPr lang="it-IT" sz="2800" b="1" dirty="0">
              <a:solidFill>
                <a:srgbClr val="0000FF"/>
              </a:solidFill>
              <a:latin typeface="+mj-lt"/>
            </a:endParaRPr>
          </a:p>
        </p:txBody>
      </p:sp>
    </p:spTree>
    <p:extLst>
      <p:ext uri="{BB962C8B-B14F-4D97-AF65-F5344CB8AC3E}">
        <p14:creationId xmlns:p14="http://schemas.microsoft.com/office/powerpoint/2010/main" val="403028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7-22 at 9.16.0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25197"/>
            <a:ext cx="9144000" cy="4252148"/>
          </a:xfrm>
          <a:prstGeom prst="rect">
            <a:avLst/>
          </a:prstGeom>
        </p:spPr>
      </p:pic>
      <p:sp>
        <p:nvSpPr>
          <p:cNvPr id="3" name="TextBox 2"/>
          <p:cNvSpPr txBox="1"/>
          <p:nvPr/>
        </p:nvSpPr>
        <p:spPr>
          <a:xfrm>
            <a:off x="697239" y="921317"/>
            <a:ext cx="5445233" cy="369332"/>
          </a:xfrm>
          <a:prstGeom prst="rect">
            <a:avLst/>
          </a:prstGeom>
          <a:noFill/>
        </p:spPr>
        <p:txBody>
          <a:bodyPr wrap="none" rtlCol="0">
            <a:spAutoFit/>
          </a:bodyPr>
          <a:lstStyle/>
          <a:p>
            <a:r>
              <a:rPr lang="it-IT" dirty="0" smtClean="0">
                <a:latin typeface="+mj-lt"/>
              </a:rPr>
              <a:t>a Liberal </a:t>
            </a:r>
            <a:r>
              <a:rPr lang="it-IT" dirty="0" err="1">
                <a:latin typeface="+mj-lt"/>
              </a:rPr>
              <a:t>A</a:t>
            </a:r>
            <a:r>
              <a:rPr lang="it-IT" dirty="0" err="1" smtClean="0">
                <a:latin typeface="+mj-lt"/>
              </a:rPr>
              <a:t>rts</a:t>
            </a:r>
            <a:r>
              <a:rPr lang="it-IT" dirty="0" smtClean="0">
                <a:latin typeface="+mj-lt"/>
              </a:rPr>
              <a:t> </a:t>
            </a:r>
            <a:r>
              <a:rPr lang="it-IT" dirty="0" err="1" smtClean="0">
                <a:latin typeface="+mj-lt"/>
              </a:rPr>
              <a:t>degree</a:t>
            </a:r>
            <a:r>
              <a:rPr lang="it-IT" dirty="0" smtClean="0">
                <a:latin typeface="+mj-lt"/>
              </a:rPr>
              <a:t>….. </a:t>
            </a:r>
            <a:r>
              <a:rPr lang="it-IT" dirty="0" err="1" smtClean="0">
                <a:latin typeface="+mj-lt"/>
              </a:rPr>
              <a:t>is</a:t>
            </a:r>
            <a:r>
              <a:rPr lang="it-IT" dirty="0" smtClean="0">
                <a:latin typeface="+mj-lt"/>
              </a:rPr>
              <a:t> </a:t>
            </a:r>
            <a:r>
              <a:rPr lang="it-IT" dirty="0" err="1" smtClean="0">
                <a:latin typeface="+mj-lt"/>
              </a:rPr>
              <a:t>it</a:t>
            </a:r>
            <a:r>
              <a:rPr lang="it-IT" dirty="0" smtClean="0">
                <a:latin typeface="+mj-lt"/>
              </a:rPr>
              <a:t> </a:t>
            </a:r>
            <a:r>
              <a:rPr lang="it-IT" dirty="0" err="1" smtClean="0">
                <a:latin typeface="+mj-lt"/>
              </a:rPr>
              <a:t>worth</a:t>
            </a:r>
            <a:r>
              <a:rPr lang="it-IT" dirty="0" smtClean="0">
                <a:latin typeface="+mj-lt"/>
              </a:rPr>
              <a:t> </a:t>
            </a:r>
            <a:r>
              <a:rPr lang="it-IT" dirty="0" err="1" smtClean="0">
                <a:latin typeface="+mj-lt"/>
              </a:rPr>
              <a:t>defending</a:t>
            </a:r>
            <a:r>
              <a:rPr lang="it-IT" dirty="0" smtClean="0">
                <a:latin typeface="+mj-lt"/>
              </a:rPr>
              <a:t>??</a:t>
            </a:r>
            <a:endParaRPr lang="it-IT" dirty="0">
              <a:latin typeface="+mj-lt"/>
            </a:endParaRPr>
          </a:p>
        </p:txBody>
      </p:sp>
    </p:spTree>
    <p:extLst>
      <p:ext uri="{BB962C8B-B14F-4D97-AF65-F5344CB8AC3E}">
        <p14:creationId xmlns:p14="http://schemas.microsoft.com/office/powerpoint/2010/main" val="2679869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4-07-22 at 10.29.25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713" y="1628750"/>
            <a:ext cx="8633551" cy="3060835"/>
          </a:xfrm>
          <a:prstGeom prst="rect">
            <a:avLst/>
          </a:prstGeom>
        </p:spPr>
      </p:pic>
    </p:spTree>
    <p:extLst>
      <p:ext uri="{BB962C8B-B14F-4D97-AF65-F5344CB8AC3E}">
        <p14:creationId xmlns:p14="http://schemas.microsoft.com/office/powerpoint/2010/main" val="1567468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20122"/>
          </a:xfrm>
        </p:spPr>
        <p:txBody>
          <a:bodyPr/>
          <a:lstStyle/>
          <a:p>
            <a:r>
              <a:rPr lang="it-IT" sz="3600" dirty="0" smtClean="0"/>
              <a:t>Appeal of Online </a:t>
            </a:r>
            <a:r>
              <a:rPr lang="it-IT" sz="3600" dirty="0" err="1" smtClean="0"/>
              <a:t>Education</a:t>
            </a:r>
            <a:r>
              <a:rPr lang="it-IT" sz="3600" dirty="0" smtClean="0"/>
              <a:t>/</a:t>
            </a:r>
            <a:br>
              <a:rPr lang="it-IT" sz="3600" dirty="0" smtClean="0"/>
            </a:br>
            <a:r>
              <a:rPr lang="it-IT" sz="3600" dirty="0" smtClean="0"/>
              <a:t>Digital </a:t>
            </a:r>
            <a:r>
              <a:rPr lang="it-IT" sz="3600" dirty="0" err="1" smtClean="0"/>
              <a:t>Scholarship</a:t>
            </a:r>
            <a:endParaRPr lang="it-IT" sz="3600" dirty="0"/>
          </a:p>
        </p:txBody>
      </p:sp>
      <p:sp>
        <p:nvSpPr>
          <p:cNvPr id="3" name="Content Placeholder 2"/>
          <p:cNvSpPr>
            <a:spLocks noGrp="1"/>
          </p:cNvSpPr>
          <p:nvPr>
            <p:ph idx="1"/>
          </p:nvPr>
        </p:nvSpPr>
        <p:spPr/>
        <p:txBody>
          <a:bodyPr>
            <a:normAutofit fontScale="92500" lnSpcReduction="10000"/>
          </a:bodyPr>
          <a:lstStyle/>
          <a:p>
            <a:r>
              <a:rPr lang="en-US" dirty="0" smtClean="0"/>
              <a:t>as a means to harness and stay abreast of rapidly changing environment: technology relating to global connectivity, “global university”</a:t>
            </a:r>
          </a:p>
          <a:p>
            <a:endParaRPr lang="en-US" dirty="0" smtClean="0"/>
          </a:p>
          <a:p>
            <a:r>
              <a:rPr lang="en-US" dirty="0" smtClean="0"/>
              <a:t>as it gratifies the “calling “ of teaching, education as a right for all.</a:t>
            </a:r>
          </a:p>
          <a:p>
            <a:endParaRPr lang="en-US" dirty="0" smtClean="0"/>
          </a:p>
          <a:p>
            <a:r>
              <a:rPr lang="en-US" dirty="0" smtClean="0"/>
              <a:t>as it offers possible solutions to the increasingly vexing economics of education</a:t>
            </a:r>
          </a:p>
          <a:p>
            <a:endParaRPr lang="en-US" dirty="0"/>
          </a:p>
          <a:p>
            <a:r>
              <a:rPr lang="en-US" dirty="0" smtClean="0"/>
              <a:t>as it  challenges universities to remain relevant, creators and curators of ideas always in touch with students’ needs and “market” demands</a:t>
            </a:r>
            <a:endParaRPr lang="en-US" dirty="0"/>
          </a:p>
        </p:txBody>
      </p:sp>
    </p:spTree>
    <p:extLst>
      <p:ext uri="{BB962C8B-B14F-4D97-AF65-F5344CB8AC3E}">
        <p14:creationId xmlns:p14="http://schemas.microsoft.com/office/powerpoint/2010/main" val="435004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5418" y="489710"/>
            <a:ext cx="8371382" cy="5636454"/>
          </a:xfrm>
        </p:spPr>
        <p:txBody>
          <a:bodyPr/>
          <a:lstStyle/>
          <a:p>
            <a:pPr marL="0" indent="0">
              <a:buNone/>
            </a:pPr>
            <a:endParaRPr lang="it-IT" dirty="0"/>
          </a:p>
          <a:p>
            <a:pPr marL="0" indent="0">
              <a:buNone/>
            </a:pPr>
            <a:endParaRPr lang="it-IT" dirty="0" smtClean="0"/>
          </a:p>
          <a:p>
            <a:pPr marL="0" indent="0">
              <a:buNone/>
            </a:pPr>
            <a:r>
              <a:rPr lang="it-IT" dirty="0"/>
              <a:t>	</a:t>
            </a:r>
            <a:r>
              <a:rPr lang="it-IT" dirty="0" smtClean="0"/>
              <a:t>more </a:t>
            </a:r>
            <a:r>
              <a:rPr lang="it-IT" dirty="0" err="1" smtClean="0"/>
              <a:t>than</a:t>
            </a:r>
            <a:r>
              <a:rPr lang="it-IT" dirty="0" smtClean="0"/>
              <a:t> Esperanto </a:t>
            </a:r>
            <a:r>
              <a:rPr lang="it-IT" dirty="0" err="1" smtClean="0"/>
              <a:t>ever</a:t>
            </a:r>
            <a:r>
              <a:rPr lang="it-IT" dirty="0" smtClean="0"/>
              <a:t> </a:t>
            </a:r>
            <a:r>
              <a:rPr lang="it-IT" dirty="0" err="1" smtClean="0"/>
              <a:t>achieved</a:t>
            </a:r>
            <a:r>
              <a:rPr lang="it-IT" dirty="0" smtClean="0"/>
              <a:t>, </a:t>
            </a:r>
            <a:r>
              <a:rPr lang="it-IT" dirty="0" err="1" smtClean="0"/>
              <a:t>digital</a:t>
            </a:r>
            <a:r>
              <a:rPr lang="it-IT" dirty="0" smtClean="0"/>
              <a:t> </a:t>
            </a:r>
            <a:r>
              <a:rPr lang="it-IT" dirty="0" err="1" smtClean="0"/>
              <a:t>language</a:t>
            </a:r>
            <a:r>
              <a:rPr lang="it-IT" dirty="0" smtClean="0"/>
              <a:t> </a:t>
            </a:r>
            <a:r>
              <a:rPr lang="it-IT" dirty="0" err="1" smtClean="0"/>
              <a:t>is</a:t>
            </a:r>
            <a:r>
              <a:rPr lang="it-IT" dirty="0" smtClean="0"/>
              <a:t> the </a:t>
            </a:r>
            <a:r>
              <a:rPr lang="it-IT" dirty="0" err="1" smtClean="0"/>
              <a:t>one</a:t>
            </a:r>
            <a:r>
              <a:rPr lang="it-IT" dirty="0" smtClean="0"/>
              <a:t> </a:t>
            </a:r>
            <a:r>
              <a:rPr lang="it-IT" dirty="0" err="1" smtClean="0"/>
              <a:t>universal</a:t>
            </a:r>
            <a:r>
              <a:rPr lang="it-IT" dirty="0" smtClean="0"/>
              <a:t> </a:t>
            </a:r>
            <a:r>
              <a:rPr lang="it-IT" dirty="0" err="1" smtClean="0"/>
              <a:t>language</a:t>
            </a:r>
            <a:r>
              <a:rPr lang="it-IT" dirty="0" smtClean="0"/>
              <a:t>, a </a:t>
            </a:r>
            <a:r>
              <a:rPr lang="it-IT" dirty="0" err="1" smtClean="0"/>
              <a:t>successful</a:t>
            </a:r>
            <a:r>
              <a:rPr lang="it-IT" dirty="0" smtClean="0"/>
              <a:t> lingua franca,  </a:t>
            </a:r>
            <a:r>
              <a:rPr lang="it-IT" dirty="0" err="1" smtClean="0"/>
              <a:t>that</a:t>
            </a:r>
            <a:r>
              <a:rPr lang="it-IT" dirty="0" smtClean="0"/>
              <a:t> </a:t>
            </a:r>
            <a:r>
              <a:rPr lang="it-IT" dirty="0" err="1" smtClean="0"/>
              <a:t>we</a:t>
            </a:r>
            <a:r>
              <a:rPr lang="it-IT" dirty="0" smtClean="0"/>
              <a:t> </a:t>
            </a:r>
            <a:r>
              <a:rPr lang="it-IT" dirty="0" err="1" smtClean="0"/>
              <a:t>cannot</a:t>
            </a:r>
            <a:r>
              <a:rPr lang="it-IT" dirty="0" smtClean="0"/>
              <a:t> </a:t>
            </a:r>
            <a:r>
              <a:rPr lang="it-IT" dirty="0" err="1" smtClean="0"/>
              <a:t>afford</a:t>
            </a:r>
            <a:r>
              <a:rPr lang="it-IT" dirty="0" smtClean="0"/>
              <a:t> to </a:t>
            </a:r>
            <a:r>
              <a:rPr lang="it-IT" dirty="0" err="1" smtClean="0"/>
              <a:t>not</a:t>
            </a:r>
            <a:r>
              <a:rPr lang="it-IT" dirty="0" smtClean="0"/>
              <a:t> </a:t>
            </a:r>
            <a:r>
              <a:rPr lang="it-IT" dirty="0" err="1" smtClean="0"/>
              <a:t>learn</a:t>
            </a:r>
            <a:r>
              <a:rPr lang="it-IT" dirty="0" smtClean="0"/>
              <a:t>. </a:t>
            </a:r>
            <a:r>
              <a:rPr lang="it-IT" dirty="0" err="1" smtClean="0"/>
              <a:t>Current</a:t>
            </a:r>
            <a:r>
              <a:rPr lang="it-IT" dirty="0" smtClean="0"/>
              <a:t> </a:t>
            </a:r>
            <a:r>
              <a:rPr lang="it-IT" dirty="0" err="1" smtClean="0"/>
              <a:t>events</a:t>
            </a:r>
            <a:r>
              <a:rPr lang="it-IT" dirty="0" smtClean="0"/>
              <a:t> are </a:t>
            </a:r>
            <a:r>
              <a:rPr lang="it-IT" dirty="0" err="1" smtClean="0"/>
              <a:t>current</a:t>
            </a:r>
            <a:r>
              <a:rPr lang="it-IT" dirty="0" smtClean="0"/>
              <a:t>, and information </a:t>
            </a:r>
            <a:r>
              <a:rPr lang="it-IT" dirty="0" err="1" smtClean="0"/>
              <a:t>is</a:t>
            </a:r>
            <a:r>
              <a:rPr lang="it-IT" dirty="0" smtClean="0"/>
              <a:t> in real-time</a:t>
            </a:r>
          </a:p>
          <a:p>
            <a:pPr marL="0" indent="0">
              <a:buNone/>
            </a:pPr>
            <a:r>
              <a:rPr lang="it-IT" dirty="0"/>
              <a:t>	</a:t>
            </a:r>
            <a:r>
              <a:rPr lang="it-IT" dirty="0" smtClean="0"/>
              <a:t>- </a:t>
            </a:r>
            <a:r>
              <a:rPr lang="it-IT" dirty="0" err="1" smtClean="0"/>
              <a:t>effective</a:t>
            </a:r>
            <a:endParaRPr lang="it-IT" dirty="0" smtClean="0"/>
          </a:p>
          <a:p>
            <a:pPr marL="0" indent="0">
              <a:buNone/>
            </a:pPr>
            <a:r>
              <a:rPr lang="it-IT" dirty="0"/>
              <a:t>	</a:t>
            </a:r>
            <a:r>
              <a:rPr lang="it-IT" dirty="0" smtClean="0"/>
              <a:t>- </a:t>
            </a:r>
            <a:r>
              <a:rPr lang="it-IT" dirty="0" err="1" smtClean="0"/>
              <a:t>fun</a:t>
            </a:r>
            <a:r>
              <a:rPr lang="it-IT" dirty="0" smtClean="0"/>
              <a:t> to </a:t>
            </a:r>
            <a:r>
              <a:rPr lang="it-IT" dirty="0" err="1" smtClean="0"/>
              <a:t>learn</a:t>
            </a:r>
            <a:endParaRPr lang="it-IT" dirty="0" smtClean="0"/>
          </a:p>
          <a:p>
            <a:pPr marL="0" indent="0">
              <a:buNone/>
            </a:pPr>
            <a:r>
              <a:rPr lang="it-IT" dirty="0"/>
              <a:t>	</a:t>
            </a:r>
            <a:r>
              <a:rPr lang="it-IT" dirty="0" smtClean="0"/>
              <a:t>- come with </a:t>
            </a:r>
            <a:r>
              <a:rPr lang="it-IT" dirty="0" err="1" smtClean="0"/>
              <a:t>all</a:t>
            </a:r>
            <a:r>
              <a:rPr lang="it-IT" dirty="0" smtClean="0"/>
              <a:t> </a:t>
            </a:r>
            <a:r>
              <a:rPr lang="it-IT" dirty="0" err="1" smtClean="0"/>
              <a:t>sorts</a:t>
            </a:r>
            <a:r>
              <a:rPr lang="it-IT" dirty="0" smtClean="0"/>
              <a:t> of </a:t>
            </a:r>
            <a:r>
              <a:rPr lang="it-IT" dirty="0" err="1" smtClean="0"/>
              <a:t>fun</a:t>
            </a:r>
            <a:r>
              <a:rPr lang="it-IT" dirty="0" smtClean="0"/>
              <a:t> “</a:t>
            </a:r>
            <a:r>
              <a:rPr lang="it-IT" dirty="0" err="1" smtClean="0"/>
              <a:t>toys</a:t>
            </a:r>
            <a:r>
              <a:rPr lang="it-IT" dirty="0" smtClean="0"/>
              <a:t>”</a:t>
            </a:r>
          </a:p>
          <a:p>
            <a:pPr marL="0" indent="0">
              <a:buNone/>
            </a:pPr>
            <a:r>
              <a:rPr lang="it-IT" dirty="0"/>
              <a:t>	</a:t>
            </a:r>
            <a:r>
              <a:rPr lang="it-IT" dirty="0" smtClean="0"/>
              <a:t>- </a:t>
            </a:r>
            <a:r>
              <a:rPr lang="it-IT" dirty="0" err="1" smtClean="0"/>
              <a:t>renders</a:t>
            </a:r>
            <a:r>
              <a:rPr lang="it-IT" dirty="0" smtClean="0"/>
              <a:t> common </a:t>
            </a:r>
            <a:r>
              <a:rPr lang="it-IT" dirty="0" err="1" smtClean="0"/>
              <a:t>platforms</a:t>
            </a:r>
            <a:r>
              <a:rPr lang="it-IT" dirty="0" smtClean="0"/>
              <a:t> </a:t>
            </a:r>
            <a:r>
              <a:rPr lang="it-IT" dirty="0" err="1" smtClean="0"/>
              <a:t>through</a:t>
            </a:r>
            <a:r>
              <a:rPr lang="it-IT" dirty="0" smtClean="0"/>
              <a:t> </a:t>
            </a:r>
            <a:r>
              <a:rPr lang="it-IT" dirty="0" err="1" smtClean="0"/>
              <a:t>which</a:t>
            </a:r>
            <a:r>
              <a:rPr lang="it-IT" dirty="0" smtClean="0"/>
              <a:t> to share culture: music, art, film…….</a:t>
            </a:r>
            <a:endParaRPr lang="it-IT" dirty="0"/>
          </a:p>
        </p:txBody>
      </p:sp>
    </p:spTree>
    <p:extLst>
      <p:ext uri="{BB962C8B-B14F-4D97-AF65-F5344CB8AC3E}">
        <p14:creationId xmlns:p14="http://schemas.microsoft.com/office/powerpoint/2010/main" val="3979756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7-22 at 10.02.35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143"/>
            <a:ext cx="9144000" cy="1201739"/>
          </a:xfrm>
          <a:prstGeom prst="rect">
            <a:avLst/>
          </a:prstGeom>
        </p:spPr>
      </p:pic>
      <p:pic>
        <p:nvPicPr>
          <p:cNvPr id="3" name="Picture 2" descr="Screen Shot 2014-07-22 at 10.04.1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3614" y="1401035"/>
            <a:ext cx="5577612" cy="848306"/>
          </a:xfrm>
          <a:prstGeom prst="rect">
            <a:avLst/>
          </a:prstGeom>
        </p:spPr>
      </p:pic>
      <p:pic>
        <p:nvPicPr>
          <p:cNvPr id="4" name="Picture 3" descr="Screen Shot 2014-07-22 at 10.04.57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0713" y="2412673"/>
            <a:ext cx="8252288" cy="3804140"/>
          </a:xfrm>
          <a:prstGeom prst="rect">
            <a:avLst/>
          </a:prstGeom>
        </p:spPr>
      </p:pic>
    </p:spTree>
    <p:extLst>
      <p:ext uri="{BB962C8B-B14F-4D97-AF65-F5344CB8AC3E}">
        <p14:creationId xmlns:p14="http://schemas.microsoft.com/office/powerpoint/2010/main" val="1635040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005" y="506309"/>
            <a:ext cx="8995183" cy="646331"/>
          </a:xfrm>
          <a:prstGeom prst="rect">
            <a:avLst/>
          </a:prstGeom>
          <a:noFill/>
        </p:spPr>
        <p:txBody>
          <a:bodyPr wrap="none" rtlCol="0">
            <a:spAutoFit/>
          </a:bodyPr>
          <a:lstStyle/>
          <a:p>
            <a:r>
              <a:rPr lang="it-IT" dirty="0" smtClean="0">
                <a:latin typeface="+mj-lt"/>
              </a:rPr>
              <a:t>Daphne Koller, Co-</a:t>
            </a:r>
            <a:r>
              <a:rPr lang="it-IT" dirty="0" err="1" smtClean="0">
                <a:latin typeface="+mj-lt"/>
              </a:rPr>
              <a:t>Founder</a:t>
            </a:r>
            <a:r>
              <a:rPr lang="it-IT" dirty="0" smtClean="0">
                <a:latin typeface="+mj-lt"/>
              </a:rPr>
              <a:t> and Co-</a:t>
            </a:r>
            <a:r>
              <a:rPr lang="it-IT" dirty="0" err="1" smtClean="0">
                <a:latin typeface="+mj-lt"/>
              </a:rPr>
              <a:t>Chief</a:t>
            </a:r>
            <a:r>
              <a:rPr lang="it-IT" dirty="0" smtClean="0">
                <a:latin typeface="+mj-lt"/>
              </a:rPr>
              <a:t> Executive </a:t>
            </a:r>
            <a:r>
              <a:rPr lang="it-IT" dirty="0" err="1" smtClean="0">
                <a:latin typeface="+mj-lt"/>
              </a:rPr>
              <a:t>Officer</a:t>
            </a:r>
            <a:r>
              <a:rPr lang="it-IT" dirty="0" smtClean="0">
                <a:latin typeface="+mj-lt"/>
              </a:rPr>
              <a:t>, </a:t>
            </a:r>
            <a:r>
              <a:rPr lang="it-IT" dirty="0" err="1" smtClean="0">
                <a:latin typeface="+mj-lt"/>
              </a:rPr>
              <a:t>Coursera</a:t>
            </a:r>
            <a:r>
              <a:rPr lang="it-IT" dirty="0" smtClean="0">
                <a:latin typeface="+mj-lt"/>
              </a:rPr>
              <a:t>. Professor </a:t>
            </a:r>
          </a:p>
          <a:p>
            <a:r>
              <a:rPr lang="it-IT" dirty="0" smtClean="0">
                <a:latin typeface="+mj-lt"/>
              </a:rPr>
              <a:t>in </a:t>
            </a:r>
            <a:r>
              <a:rPr lang="it-IT" dirty="0" err="1" smtClean="0">
                <a:latin typeface="+mj-lt"/>
              </a:rPr>
              <a:t>Artificial</a:t>
            </a:r>
            <a:r>
              <a:rPr lang="it-IT" dirty="0" smtClean="0">
                <a:latin typeface="+mj-lt"/>
              </a:rPr>
              <a:t> Intelligence, Stanford </a:t>
            </a:r>
            <a:r>
              <a:rPr lang="it-IT" dirty="0" err="1" smtClean="0">
                <a:latin typeface="+mj-lt"/>
              </a:rPr>
              <a:t>University</a:t>
            </a:r>
            <a:r>
              <a:rPr lang="it-IT" dirty="0" smtClean="0">
                <a:latin typeface="+mj-lt"/>
              </a:rPr>
              <a:t>.</a:t>
            </a:r>
            <a:endParaRPr lang="it-IT" dirty="0">
              <a:latin typeface="+mj-lt"/>
            </a:endParaRPr>
          </a:p>
        </p:txBody>
      </p:sp>
      <p:sp>
        <p:nvSpPr>
          <p:cNvPr id="3" name="TextBox 2"/>
          <p:cNvSpPr txBox="1"/>
          <p:nvPr/>
        </p:nvSpPr>
        <p:spPr>
          <a:xfrm>
            <a:off x="1701423" y="1462398"/>
            <a:ext cx="6134216" cy="461665"/>
          </a:xfrm>
          <a:prstGeom prst="rect">
            <a:avLst/>
          </a:prstGeom>
          <a:noFill/>
        </p:spPr>
        <p:txBody>
          <a:bodyPr wrap="square" rtlCol="0">
            <a:spAutoFit/>
          </a:bodyPr>
          <a:lstStyle/>
          <a:p>
            <a:r>
              <a:rPr lang="it-IT" sz="1200" dirty="0">
                <a:latin typeface="+mj-lt"/>
                <a:hlinkClick r:id="rId2"/>
              </a:rPr>
              <a:t>http://www.openforumdavos.ch/en/higher-education-investment-or-</a:t>
            </a:r>
            <a:r>
              <a:rPr lang="it-IT" sz="1200" dirty="0" smtClean="0">
                <a:latin typeface="+mj-lt"/>
                <a:hlinkClick r:id="rId2"/>
              </a:rPr>
              <a:t>waste.html</a:t>
            </a:r>
            <a:endParaRPr lang="it-IT" sz="1200" dirty="0" smtClean="0">
              <a:latin typeface="+mj-lt"/>
            </a:endParaRPr>
          </a:p>
          <a:p>
            <a:endParaRPr lang="it-IT" sz="1200" dirty="0">
              <a:latin typeface="+mj-lt"/>
            </a:endParaRPr>
          </a:p>
        </p:txBody>
      </p:sp>
      <p:sp>
        <p:nvSpPr>
          <p:cNvPr id="4" name="TextBox 3"/>
          <p:cNvSpPr txBox="1"/>
          <p:nvPr/>
        </p:nvSpPr>
        <p:spPr>
          <a:xfrm>
            <a:off x="1802198" y="3107399"/>
            <a:ext cx="4343106" cy="461665"/>
          </a:xfrm>
          <a:prstGeom prst="rect">
            <a:avLst/>
          </a:prstGeom>
          <a:noFill/>
        </p:spPr>
        <p:txBody>
          <a:bodyPr wrap="none" rtlCol="0">
            <a:spAutoFit/>
          </a:bodyPr>
          <a:lstStyle/>
          <a:p>
            <a:r>
              <a:rPr lang="it-IT" sz="1200" dirty="0">
                <a:latin typeface="+mj-lt"/>
                <a:hlinkClick r:id="rId3"/>
              </a:rPr>
              <a:t>http://www.iftf.org/iftf-you/programs/future-of-learning</a:t>
            </a:r>
            <a:r>
              <a:rPr lang="it-IT" sz="1200" dirty="0" smtClean="0">
                <a:latin typeface="+mj-lt"/>
                <a:hlinkClick r:id="rId3"/>
              </a:rPr>
              <a:t>/</a:t>
            </a:r>
            <a:endParaRPr lang="it-IT" sz="1200" dirty="0" smtClean="0">
              <a:latin typeface="+mj-lt"/>
            </a:endParaRPr>
          </a:p>
          <a:p>
            <a:endParaRPr lang="it-IT" sz="1200" dirty="0">
              <a:latin typeface="+mj-lt"/>
            </a:endParaRPr>
          </a:p>
        </p:txBody>
      </p:sp>
      <p:sp>
        <p:nvSpPr>
          <p:cNvPr id="5" name="TextBox 4"/>
          <p:cNvSpPr txBox="1"/>
          <p:nvPr/>
        </p:nvSpPr>
        <p:spPr>
          <a:xfrm>
            <a:off x="224112" y="2332343"/>
            <a:ext cx="8516277" cy="369332"/>
          </a:xfrm>
          <a:prstGeom prst="rect">
            <a:avLst/>
          </a:prstGeom>
          <a:noFill/>
        </p:spPr>
        <p:txBody>
          <a:bodyPr wrap="square" rtlCol="0">
            <a:spAutoFit/>
          </a:bodyPr>
          <a:lstStyle/>
          <a:p>
            <a:r>
              <a:rPr lang="it-IT" dirty="0" smtClean="0">
                <a:latin typeface="+mj-lt"/>
              </a:rPr>
              <a:t>The </a:t>
            </a:r>
            <a:r>
              <a:rPr lang="it-IT" dirty="0" err="1" smtClean="0">
                <a:latin typeface="+mj-lt"/>
              </a:rPr>
              <a:t>university</a:t>
            </a:r>
            <a:r>
              <a:rPr lang="it-IT" dirty="0" smtClean="0">
                <a:latin typeface="+mj-lt"/>
              </a:rPr>
              <a:t> of the future? </a:t>
            </a:r>
            <a:r>
              <a:rPr lang="it-IT" dirty="0" err="1" smtClean="0">
                <a:latin typeface="+mj-lt"/>
              </a:rPr>
              <a:t>Socialstructing</a:t>
            </a:r>
            <a:r>
              <a:rPr lang="it-IT" dirty="0" smtClean="0">
                <a:latin typeface="+mj-lt"/>
              </a:rPr>
              <a:t> </a:t>
            </a:r>
            <a:r>
              <a:rPr lang="it-IT" dirty="0" err="1" smtClean="0">
                <a:latin typeface="+mj-lt"/>
              </a:rPr>
              <a:t>Higher</a:t>
            </a:r>
            <a:r>
              <a:rPr lang="it-IT" dirty="0" smtClean="0">
                <a:latin typeface="+mj-lt"/>
              </a:rPr>
              <a:t> Ed, “</a:t>
            </a:r>
            <a:r>
              <a:rPr lang="it-IT" dirty="0" err="1" smtClean="0">
                <a:latin typeface="+mj-lt"/>
              </a:rPr>
              <a:t>meet</a:t>
            </a:r>
            <a:r>
              <a:rPr lang="it-IT" dirty="0" smtClean="0">
                <a:latin typeface="+mj-lt"/>
              </a:rPr>
              <a:t> Andy…”</a:t>
            </a:r>
            <a:endParaRPr lang="it-IT" dirty="0">
              <a:latin typeface="+mj-lt"/>
            </a:endParaRPr>
          </a:p>
        </p:txBody>
      </p:sp>
      <p:sp>
        <p:nvSpPr>
          <p:cNvPr id="6" name="TextBox 5"/>
          <p:cNvSpPr txBox="1"/>
          <p:nvPr/>
        </p:nvSpPr>
        <p:spPr>
          <a:xfrm>
            <a:off x="365220" y="3959172"/>
            <a:ext cx="7794137" cy="369332"/>
          </a:xfrm>
          <a:prstGeom prst="rect">
            <a:avLst/>
          </a:prstGeom>
          <a:noFill/>
        </p:spPr>
        <p:txBody>
          <a:bodyPr wrap="square" rtlCol="0">
            <a:spAutoFit/>
          </a:bodyPr>
          <a:lstStyle/>
          <a:p>
            <a:r>
              <a:rPr lang="it-IT" dirty="0" err="1" smtClean="0">
                <a:latin typeface="+mj-lt"/>
              </a:rPr>
              <a:t>Nomad</a:t>
            </a:r>
            <a:r>
              <a:rPr lang="it-IT" dirty="0" smtClean="0">
                <a:latin typeface="+mj-lt"/>
              </a:rPr>
              <a:t> </a:t>
            </a:r>
            <a:r>
              <a:rPr lang="it-IT" dirty="0" err="1" smtClean="0">
                <a:latin typeface="+mj-lt"/>
              </a:rPr>
              <a:t>University</a:t>
            </a:r>
            <a:r>
              <a:rPr lang="it-IT" dirty="0" smtClean="0">
                <a:latin typeface="+mj-lt"/>
              </a:rPr>
              <a:t>, the college of </a:t>
            </a:r>
            <a:r>
              <a:rPr lang="it-IT" dirty="0" err="1" smtClean="0">
                <a:latin typeface="+mj-lt"/>
              </a:rPr>
              <a:t>your</a:t>
            </a:r>
            <a:r>
              <a:rPr lang="it-IT" dirty="0" smtClean="0">
                <a:latin typeface="+mj-lt"/>
              </a:rPr>
              <a:t> </a:t>
            </a:r>
            <a:r>
              <a:rPr lang="it-IT" dirty="0" err="1" smtClean="0">
                <a:latin typeface="+mj-lt"/>
              </a:rPr>
              <a:t>choice</a:t>
            </a:r>
            <a:endParaRPr lang="it-IT" dirty="0">
              <a:latin typeface="+mj-lt"/>
            </a:endParaRPr>
          </a:p>
        </p:txBody>
      </p:sp>
      <p:sp>
        <p:nvSpPr>
          <p:cNvPr id="7" name="TextBox 6"/>
          <p:cNvSpPr txBox="1"/>
          <p:nvPr/>
        </p:nvSpPr>
        <p:spPr>
          <a:xfrm>
            <a:off x="1934008" y="4639784"/>
            <a:ext cx="2770184" cy="461665"/>
          </a:xfrm>
          <a:prstGeom prst="rect">
            <a:avLst/>
          </a:prstGeom>
          <a:noFill/>
        </p:spPr>
        <p:txBody>
          <a:bodyPr wrap="none" rtlCol="0">
            <a:spAutoFit/>
          </a:bodyPr>
          <a:lstStyle/>
          <a:p>
            <a:r>
              <a:rPr lang="it-IT" sz="1200" dirty="0">
                <a:latin typeface="+mj-lt"/>
                <a:hlinkClick r:id="rId4"/>
              </a:rPr>
              <a:t>http://www.nomaduniversity.com</a:t>
            </a:r>
            <a:r>
              <a:rPr lang="it-IT" sz="1200" dirty="0" smtClean="0">
                <a:latin typeface="+mj-lt"/>
                <a:hlinkClick r:id="rId4"/>
              </a:rPr>
              <a:t>/</a:t>
            </a:r>
            <a:endParaRPr lang="it-IT" sz="1200" dirty="0" smtClean="0">
              <a:latin typeface="+mj-lt"/>
            </a:endParaRPr>
          </a:p>
          <a:p>
            <a:endParaRPr lang="it-IT" sz="1200" dirty="0">
              <a:latin typeface="+mj-lt"/>
            </a:endParaRPr>
          </a:p>
        </p:txBody>
      </p:sp>
      <p:sp>
        <p:nvSpPr>
          <p:cNvPr id="8" name="TextBox 7"/>
          <p:cNvSpPr txBox="1"/>
          <p:nvPr/>
        </p:nvSpPr>
        <p:spPr>
          <a:xfrm>
            <a:off x="152598" y="5391954"/>
            <a:ext cx="8840882" cy="923330"/>
          </a:xfrm>
          <a:prstGeom prst="rect">
            <a:avLst/>
          </a:prstGeom>
          <a:noFill/>
        </p:spPr>
        <p:txBody>
          <a:bodyPr wrap="none" rtlCol="0">
            <a:spAutoFit/>
          </a:bodyPr>
          <a:lstStyle/>
          <a:p>
            <a:r>
              <a:rPr lang="en-US" dirty="0">
                <a:latin typeface="+mj-lt"/>
              </a:rPr>
              <a:t>COURSERA: HISTORY AND FUTURE OF (MOSTLY) HIGHER EDUCATION</a:t>
            </a:r>
          </a:p>
          <a:p>
            <a:r>
              <a:rPr lang="en-US" dirty="0">
                <a:latin typeface="+mj-lt"/>
              </a:rPr>
              <a:t>	Spring 2014 course, taught by Prof. Cathy Davidson of Duke University</a:t>
            </a:r>
          </a:p>
          <a:p>
            <a:endParaRPr lang="it-IT" dirty="0">
              <a:latin typeface="+mj-lt"/>
            </a:endParaRPr>
          </a:p>
        </p:txBody>
      </p:sp>
      <p:sp>
        <p:nvSpPr>
          <p:cNvPr id="10" name="TextBox 9"/>
          <p:cNvSpPr txBox="1"/>
          <p:nvPr/>
        </p:nvSpPr>
        <p:spPr>
          <a:xfrm>
            <a:off x="2058515" y="6225114"/>
            <a:ext cx="3176546" cy="461665"/>
          </a:xfrm>
          <a:prstGeom prst="rect">
            <a:avLst/>
          </a:prstGeom>
          <a:noFill/>
        </p:spPr>
        <p:txBody>
          <a:bodyPr wrap="none" rtlCol="0">
            <a:spAutoFit/>
          </a:bodyPr>
          <a:lstStyle/>
          <a:p>
            <a:r>
              <a:rPr lang="it-IT" sz="1200" dirty="0">
                <a:latin typeface="+mj-lt"/>
                <a:hlinkClick r:id="rId5"/>
              </a:rPr>
              <a:t>http://www.hastac.org/future-higher-</a:t>
            </a:r>
            <a:r>
              <a:rPr lang="it-IT" sz="1200" dirty="0" smtClean="0">
                <a:latin typeface="+mj-lt"/>
                <a:hlinkClick r:id="rId5"/>
              </a:rPr>
              <a:t>ed</a:t>
            </a:r>
            <a:endParaRPr lang="it-IT" sz="1200" dirty="0" smtClean="0">
              <a:latin typeface="+mj-lt"/>
            </a:endParaRPr>
          </a:p>
          <a:p>
            <a:endParaRPr lang="it-IT" sz="1200" dirty="0">
              <a:latin typeface="+mj-lt"/>
            </a:endParaRPr>
          </a:p>
        </p:txBody>
      </p:sp>
    </p:spTree>
    <p:extLst>
      <p:ext uri="{BB962C8B-B14F-4D97-AF65-F5344CB8AC3E}">
        <p14:creationId xmlns:p14="http://schemas.microsoft.com/office/powerpoint/2010/main" val="164419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1427" y="356907"/>
            <a:ext cx="7451943" cy="369332"/>
          </a:xfrm>
          <a:prstGeom prst="rect">
            <a:avLst/>
          </a:prstGeom>
          <a:noFill/>
        </p:spPr>
        <p:txBody>
          <a:bodyPr wrap="none" rtlCol="0">
            <a:spAutoFit/>
          </a:bodyPr>
          <a:lstStyle/>
          <a:p>
            <a:r>
              <a:rPr lang="it-IT" b="1" dirty="0" smtClean="0">
                <a:solidFill>
                  <a:srgbClr val="0000FF"/>
                </a:solidFill>
                <a:latin typeface="+mj-lt"/>
              </a:rPr>
              <a:t>FACOE: </a:t>
            </a:r>
            <a:r>
              <a:rPr lang="it-IT" b="1" dirty="0" err="1" smtClean="0">
                <a:solidFill>
                  <a:srgbClr val="0000FF"/>
                </a:solidFill>
                <a:latin typeface="+mj-lt"/>
              </a:rPr>
              <a:t>faculty</a:t>
            </a:r>
            <a:r>
              <a:rPr lang="it-IT" b="1" dirty="0" smtClean="0">
                <a:solidFill>
                  <a:srgbClr val="0000FF"/>
                </a:solidFill>
                <a:latin typeface="+mj-lt"/>
              </a:rPr>
              <a:t> </a:t>
            </a:r>
            <a:r>
              <a:rPr lang="it-IT" b="1" dirty="0" err="1" smtClean="0">
                <a:solidFill>
                  <a:srgbClr val="0000FF"/>
                </a:solidFill>
                <a:latin typeface="+mj-lt"/>
              </a:rPr>
              <a:t>advisory</a:t>
            </a:r>
            <a:r>
              <a:rPr lang="it-IT" b="1" dirty="0" smtClean="0">
                <a:solidFill>
                  <a:srgbClr val="0000FF"/>
                </a:solidFill>
                <a:latin typeface="+mj-lt"/>
              </a:rPr>
              <a:t> </a:t>
            </a:r>
            <a:r>
              <a:rPr lang="it-IT" b="1" dirty="0" err="1" smtClean="0">
                <a:solidFill>
                  <a:srgbClr val="0000FF"/>
                </a:solidFill>
                <a:latin typeface="+mj-lt"/>
              </a:rPr>
              <a:t>committee</a:t>
            </a:r>
            <a:r>
              <a:rPr lang="it-IT" b="1" dirty="0" smtClean="0">
                <a:solidFill>
                  <a:srgbClr val="0000FF"/>
                </a:solidFill>
                <a:latin typeface="+mj-lt"/>
              </a:rPr>
              <a:t> on online </a:t>
            </a:r>
            <a:r>
              <a:rPr lang="it-IT" b="1" dirty="0" err="1" smtClean="0">
                <a:solidFill>
                  <a:srgbClr val="0000FF"/>
                </a:solidFill>
                <a:latin typeface="+mj-lt"/>
              </a:rPr>
              <a:t>education</a:t>
            </a:r>
            <a:r>
              <a:rPr lang="it-IT" b="1" dirty="0" smtClean="0">
                <a:solidFill>
                  <a:srgbClr val="0000FF"/>
                </a:solidFill>
                <a:latin typeface="+mj-lt"/>
              </a:rPr>
              <a:t>, 2013-14</a:t>
            </a:r>
            <a:endParaRPr lang="it-IT" b="1" dirty="0">
              <a:solidFill>
                <a:srgbClr val="0000FF"/>
              </a:solidFill>
            </a:endParaRPr>
          </a:p>
        </p:txBody>
      </p:sp>
      <p:sp>
        <p:nvSpPr>
          <p:cNvPr id="3" name="TextBox 2"/>
          <p:cNvSpPr txBox="1"/>
          <p:nvPr/>
        </p:nvSpPr>
        <p:spPr>
          <a:xfrm>
            <a:off x="107906" y="1253323"/>
            <a:ext cx="8848295" cy="4555094"/>
          </a:xfrm>
          <a:prstGeom prst="rect">
            <a:avLst/>
          </a:prstGeom>
          <a:noFill/>
        </p:spPr>
        <p:txBody>
          <a:bodyPr wrap="square" rtlCol="0">
            <a:spAutoFit/>
          </a:bodyPr>
          <a:lstStyle/>
          <a:p>
            <a:r>
              <a:rPr lang="it-IT" sz="1600" dirty="0" err="1">
                <a:latin typeface="+mj-lt"/>
              </a:rPr>
              <a:t>Charge</a:t>
            </a:r>
            <a:r>
              <a:rPr lang="it-IT" sz="1600" dirty="0">
                <a:latin typeface="+mj-lt"/>
              </a:rPr>
              <a:t> to </a:t>
            </a:r>
            <a:r>
              <a:rPr lang="it-IT" sz="1600" dirty="0" err="1">
                <a:latin typeface="+mj-lt"/>
              </a:rPr>
              <a:t>Faculty</a:t>
            </a:r>
            <a:r>
              <a:rPr lang="it-IT" sz="1600" dirty="0">
                <a:latin typeface="+mj-lt"/>
              </a:rPr>
              <a:t> </a:t>
            </a:r>
            <a:r>
              <a:rPr lang="it-IT" sz="1600" dirty="0" err="1">
                <a:latin typeface="+mj-lt"/>
              </a:rPr>
              <a:t>Advisory</a:t>
            </a:r>
            <a:r>
              <a:rPr lang="it-IT" sz="1600" dirty="0">
                <a:latin typeface="+mj-lt"/>
              </a:rPr>
              <a:t> </a:t>
            </a:r>
            <a:r>
              <a:rPr lang="it-IT" sz="1600" dirty="0" err="1">
                <a:latin typeface="+mj-lt"/>
              </a:rPr>
              <a:t>Committee</a:t>
            </a:r>
            <a:r>
              <a:rPr lang="it-IT" sz="1600" dirty="0">
                <a:latin typeface="+mj-lt"/>
              </a:rPr>
              <a:t> on Online </a:t>
            </a:r>
            <a:r>
              <a:rPr lang="it-IT" sz="1600" dirty="0" err="1">
                <a:latin typeface="+mj-lt"/>
              </a:rPr>
              <a:t>Education</a:t>
            </a:r>
            <a:r>
              <a:rPr lang="it-IT" sz="1600" dirty="0">
                <a:latin typeface="+mj-lt"/>
              </a:rPr>
              <a:t>:</a:t>
            </a:r>
          </a:p>
          <a:p>
            <a:endParaRPr lang="it-IT" sz="1600" dirty="0" smtClean="0">
              <a:latin typeface="+mj-lt"/>
            </a:endParaRPr>
          </a:p>
          <a:p>
            <a:r>
              <a:rPr lang="it-IT" sz="1600" dirty="0" smtClean="0">
                <a:latin typeface="+mj-lt"/>
              </a:rPr>
              <a:t>The </a:t>
            </a:r>
            <a:r>
              <a:rPr lang="it-IT" sz="1600" dirty="0" err="1">
                <a:latin typeface="+mj-lt"/>
              </a:rPr>
              <a:t>Faculty</a:t>
            </a:r>
            <a:r>
              <a:rPr lang="it-IT" sz="1600" dirty="0">
                <a:latin typeface="+mj-lt"/>
              </a:rPr>
              <a:t> </a:t>
            </a:r>
            <a:r>
              <a:rPr lang="it-IT" sz="1600" dirty="0" err="1">
                <a:latin typeface="+mj-lt"/>
              </a:rPr>
              <a:t>Advisory</a:t>
            </a:r>
            <a:r>
              <a:rPr lang="it-IT" sz="1600" dirty="0">
                <a:latin typeface="+mj-lt"/>
              </a:rPr>
              <a:t> </a:t>
            </a:r>
            <a:r>
              <a:rPr lang="it-IT" sz="1600" dirty="0" err="1">
                <a:latin typeface="+mj-lt"/>
              </a:rPr>
              <a:t>Committee</a:t>
            </a:r>
            <a:r>
              <a:rPr lang="it-IT" sz="1600" dirty="0">
                <a:latin typeface="+mj-lt"/>
              </a:rPr>
              <a:t> on Online </a:t>
            </a:r>
            <a:r>
              <a:rPr lang="it-IT" sz="1600" dirty="0" err="1">
                <a:latin typeface="+mj-lt"/>
              </a:rPr>
              <a:t>Education</a:t>
            </a:r>
            <a:r>
              <a:rPr lang="it-IT" sz="1600" dirty="0">
                <a:latin typeface="+mj-lt"/>
              </a:rPr>
              <a:t>, with </a:t>
            </a:r>
            <a:r>
              <a:rPr lang="it-IT" sz="1600" dirty="0" err="1">
                <a:latin typeface="+mj-lt"/>
              </a:rPr>
              <a:t>representation</a:t>
            </a:r>
            <a:r>
              <a:rPr lang="it-IT" sz="1600" dirty="0">
                <a:latin typeface="+mj-lt"/>
              </a:rPr>
              <a:t> from </a:t>
            </a:r>
            <a:r>
              <a:rPr lang="it-IT" sz="1600" dirty="0" err="1">
                <a:latin typeface="+mj-lt"/>
              </a:rPr>
              <a:t>across</a:t>
            </a:r>
            <a:r>
              <a:rPr lang="it-IT" sz="1600" dirty="0">
                <a:latin typeface="+mj-lt"/>
              </a:rPr>
              <a:t> the </a:t>
            </a:r>
            <a:r>
              <a:rPr lang="it-IT" sz="1600" dirty="0" err="1">
                <a:latin typeface="+mj-lt"/>
              </a:rPr>
              <a:t>university</a:t>
            </a:r>
            <a:r>
              <a:rPr lang="it-IT" sz="1600" dirty="0">
                <a:latin typeface="+mj-lt"/>
              </a:rPr>
              <a:t>, </a:t>
            </a:r>
            <a:r>
              <a:rPr lang="it-IT" sz="1600" dirty="0" err="1">
                <a:latin typeface="+mj-lt"/>
              </a:rPr>
              <a:t>will</a:t>
            </a:r>
            <a:r>
              <a:rPr lang="it-IT" sz="1600" dirty="0">
                <a:latin typeface="+mj-lt"/>
              </a:rPr>
              <a:t> be </a:t>
            </a:r>
            <a:r>
              <a:rPr lang="it-IT" sz="1600" dirty="0" err="1">
                <a:latin typeface="+mj-lt"/>
              </a:rPr>
              <a:t>responsible</a:t>
            </a:r>
            <a:r>
              <a:rPr lang="it-IT" sz="1600" dirty="0">
                <a:latin typeface="+mj-lt"/>
              </a:rPr>
              <a:t> for </a:t>
            </a:r>
            <a:r>
              <a:rPr lang="it-IT" sz="1600" dirty="0" err="1">
                <a:latin typeface="+mj-lt"/>
              </a:rPr>
              <a:t>advising</a:t>
            </a:r>
            <a:r>
              <a:rPr lang="it-IT" sz="1600" dirty="0">
                <a:latin typeface="+mj-lt"/>
              </a:rPr>
              <a:t> the </a:t>
            </a:r>
            <a:r>
              <a:rPr lang="it-IT" sz="1600" dirty="0" err="1">
                <a:latin typeface="+mj-lt"/>
              </a:rPr>
              <a:t>Provost</a:t>
            </a:r>
            <a:r>
              <a:rPr lang="it-IT" sz="1600" dirty="0">
                <a:latin typeface="+mj-lt"/>
              </a:rPr>
              <a:t> on </a:t>
            </a:r>
            <a:r>
              <a:rPr lang="it-IT" sz="1600" dirty="0" err="1">
                <a:latin typeface="+mj-lt"/>
              </a:rPr>
              <a:t>issues</a:t>
            </a:r>
            <a:r>
              <a:rPr lang="it-IT" sz="1600" dirty="0">
                <a:latin typeface="+mj-lt"/>
              </a:rPr>
              <a:t> </a:t>
            </a:r>
            <a:r>
              <a:rPr lang="it-IT" sz="1600" dirty="0" err="1">
                <a:latin typeface="+mj-lt"/>
              </a:rPr>
              <a:t>around</a:t>
            </a:r>
            <a:r>
              <a:rPr lang="it-IT" sz="1600" dirty="0">
                <a:latin typeface="+mj-lt"/>
              </a:rPr>
              <a:t> online </a:t>
            </a:r>
            <a:r>
              <a:rPr lang="it-IT" sz="1600" dirty="0" err="1">
                <a:latin typeface="+mj-lt"/>
              </a:rPr>
              <a:t>education</a:t>
            </a:r>
            <a:r>
              <a:rPr lang="it-IT" sz="1600" dirty="0">
                <a:latin typeface="+mj-lt"/>
              </a:rPr>
              <a:t>.</a:t>
            </a:r>
          </a:p>
          <a:p>
            <a:r>
              <a:rPr lang="it-IT" sz="1600" dirty="0">
                <a:latin typeface="+mj-lt"/>
              </a:rPr>
              <a:t>The </a:t>
            </a:r>
            <a:r>
              <a:rPr lang="it-IT" sz="1600" dirty="0" err="1">
                <a:latin typeface="+mj-lt"/>
              </a:rPr>
              <a:t>near</a:t>
            </a:r>
            <a:r>
              <a:rPr lang="it-IT" sz="1600" dirty="0">
                <a:latin typeface="+mj-lt"/>
              </a:rPr>
              <a:t> </a:t>
            </a:r>
            <a:r>
              <a:rPr lang="it-IT" sz="1600" dirty="0" err="1">
                <a:latin typeface="+mj-lt"/>
              </a:rPr>
              <a:t>term</a:t>
            </a:r>
            <a:r>
              <a:rPr lang="it-IT" sz="1600" dirty="0">
                <a:latin typeface="+mj-lt"/>
              </a:rPr>
              <a:t> </a:t>
            </a:r>
            <a:r>
              <a:rPr lang="it-IT" sz="1600" dirty="0" err="1">
                <a:latin typeface="+mj-lt"/>
              </a:rPr>
              <a:t>responsibilities</a:t>
            </a:r>
            <a:r>
              <a:rPr lang="it-IT" sz="1600" dirty="0">
                <a:latin typeface="+mj-lt"/>
              </a:rPr>
              <a:t> </a:t>
            </a:r>
            <a:r>
              <a:rPr lang="it-IT" sz="1600" dirty="0" err="1">
                <a:latin typeface="+mj-lt"/>
              </a:rPr>
              <a:t>will</a:t>
            </a:r>
            <a:r>
              <a:rPr lang="it-IT" sz="1600" dirty="0">
                <a:latin typeface="+mj-lt"/>
              </a:rPr>
              <a:t> </a:t>
            </a:r>
            <a:r>
              <a:rPr lang="it-IT" sz="1600" dirty="0" smtClean="0">
                <a:latin typeface="+mj-lt"/>
              </a:rPr>
              <a:t>include: </a:t>
            </a:r>
          </a:p>
          <a:p>
            <a:pPr marL="342900" indent="-342900">
              <a:buAutoNum type="arabicParenBoth"/>
            </a:pPr>
            <a:r>
              <a:rPr lang="it-IT" sz="1600" dirty="0" err="1" smtClean="0">
                <a:latin typeface="+mj-lt"/>
              </a:rPr>
              <a:t>establishing</a:t>
            </a:r>
            <a:r>
              <a:rPr lang="it-IT" sz="1600" dirty="0" smtClean="0">
                <a:latin typeface="+mj-lt"/>
              </a:rPr>
              <a:t> </a:t>
            </a:r>
            <a:r>
              <a:rPr lang="it-IT" sz="1600" dirty="0" err="1">
                <a:latin typeface="+mj-lt"/>
              </a:rPr>
              <a:t>standards</a:t>
            </a:r>
            <a:r>
              <a:rPr lang="it-IT" sz="1600" dirty="0">
                <a:latin typeface="+mj-lt"/>
              </a:rPr>
              <a:t> and </a:t>
            </a:r>
            <a:r>
              <a:rPr lang="it-IT" sz="1600" dirty="0" err="1">
                <a:latin typeface="+mj-lt"/>
              </a:rPr>
              <a:t>proposal</a:t>
            </a:r>
            <a:r>
              <a:rPr lang="it-IT" sz="1600" dirty="0">
                <a:latin typeface="+mj-lt"/>
              </a:rPr>
              <a:t> </a:t>
            </a:r>
            <a:r>
              <a:rPr lang="it-IT" sz="1600" dirty="0" err="1">
                <a:latin typeface="+mj-lt"/>
              </a:rPr>
              <a:t>guidelines</a:t>
            </a:r>
            <a:r>
              <a:rPr lang="it-IT" sz="1600" dirty="0">
                <a:latin typeface="+mj-lt"/>
              </a:rPr>
              <a:t> for </a:t>
            </a:r>
            <a:r>
              <a:rPr lang="it-IT" sz="1600" dirty="0" err="1">
                <a:latin typeface="+mj-lt"/>
              </a:rPr>
              <a:t>university</a:t>
            </a:r>
            <a:r>
              <a:rPr lang="it-IT" sz="1600" dirty="0">
                <a:latin typeface="+mj-lt"/>
              </a:rPr>
              <a:t>-wide online </a:t>
            </a:r>
            <a:r>
              <a:rPr lang="it-IT" sz="1600" dirty="0" err="1">
                <a:latin typeface="+mj-lt"/>
              </a:rPr>
              <a:t>course</a:t>
            </a:r>
            <a:r>
              <a:rPr lang="it-IT" sz="1600" dirty="0">
                <a:latin typeface="+mj-lt"/>
              </a:rPr>
              <a:t> </a:t>
            </a:r>
            <a:r>
              <a:rPr lang="it-IT" sz="1600" dirty="0" err="1">
                <a:latin typeface="+mj-lt"/>
              </a:rPr>
              <a:t>offerings</a:t>
            </a:r>
            <a:r>
              <a:rPr lang="it-IT" sz="1600" dirty="0">
                <a:latin typeface="+mj-lt"/>
              </a:rPr>
              <a:t> from </a:t>
            </a:r>
            <a:r>
              <a:rPr lang="it-IT" sz="1600" dirty="0" err="1">
                <a:latin typeface="+mj-lt"/>
              </a:rPr>
              <a:t>Emory</a:t>
            </a:r>
            <a:r>
              <a:rPr lang="it-IT" sz="1600" dirty="0">
                <a:latin typeface="+mj-lt"/>
              </a:rPr>
              <a:t>, </a:t>
            </a:r>
            <a:r>
              <a:rPr lang="it-IT" sz="1600" dirty="0" err="1">
                <a:latin typeface="+mj-lt"/>
              </a:rPr>
              <a:t>initially</a:t>
            </a:r>
            <a:r>
              <a:rPr lang="it-IT" sz="1600" dirty="0">
                <a:latin typeface="+mj-lt"/>
              </a:rPr>
              <a:t> </a:t>
            </a:r>
            <a:r>
              <a:rPr lang="it-IT" sz="1600" dirty="0" err="1">
                <a:latin typeface="+mj-lt"/>
              </a:rPr>
              <a:t>focused</a:t>
            </a:r>
            <a:r>
              <a:rPr lang="it-IT" sz="1600" dirty="0">
                <a:latin typeface="+mj-lt"/>
              </a:rPr>
              <a:t> on a </a:t>
            </a:r>
            <a:r>
              <a:rPr lang="it-IT" sz="1600" dirty="0" err="1">
                <a:latin typeface="+mj-lt"/>
              </a:rPr>
              <a:t>process</a:t>
            </a:r>
            <a:r>
              <a:rPr lang="it-IT" sz="1600" dirty="0">
                <a:latin typeface="+mj-lt"/>
              </a:rPr>
              <a:t> for future </a:t>
            </a:r>
            <a:r>
              <a:rPr lang="it-IT" sz="1600" dirty="0" err="1">
                <a:latin typeface="+mj-lt"/>
              </a:rPr>
              <a:t>Coursera</a:t>
            </a:r>
            <a:r>
              <a:rPr lang="it-IT" sz="1600" dirty="0">
                <a:latin typeface="+mj-lt"/>
              </a:rPr>
              <a:t> </a:t>
            </a:r>
            <a:r>
              <a:rPr lang="it-IT" sz="1600" dirty="0" err="1">
                <a:latin typeface="+mj-lt"/>
              </a:rPr>
              <a:t>courses</a:t>
            </a:r>
            <a:r>
              <a:rPr lang="it-IT" sz="1600" dirty="0">
                <a:latin typeface="+mj-lt"/>
              </a:rPr>
              <a:t>; and </a:t>
            </a:r>
            <a:endParaRPr lang="it-IT" sz="1600" dirty="0" smtClean="0">
              <a:latin typeface="+mj-lt"/>
            </a:endParaRPr>
          </a:p>
          <a:p>
            <a:endParaRPr lang="it-IT" sz="1600" dirty="0" smtClean="0">
              <a:latin typeface="+mj-lt"/>
            </a:endParaRPr>
          </a:p>
          <a:p>
            <a:r>
              <a:rPr lang="it-IT" sz="1600" dirty="0" smtClean="0">
                <a:latin typeface="+mj-lt"/>
              </a:rPr>
              <a:t>(</a:t>
            </a:r>
            <a:r>
              <a:rPr lang="it-IT" sz="1600" dirty="0">
                <a:latin typeface="+mj-lt"/>
              </a:rPr>
              <a:t>2) </a:t>
            </a:r>
            <a:r>
              <a:rPr lang="it-IT" sz="1600" dirty="0" err="1">
                <a:latin typeface="+mj-lt"/>
              </a:rPr>
              <a:t>reviewing</a:t>
            </a:r>
            <a:r>
              <a:rPr lang="it-IT" sz="1600" dirty="0">
                <a:latin typeface="+mj-lt"/>
              </a:rPr>
              <a:t> </a:t>
            </a:r>
            <a:r>
              <a:rPr lang="it-IT" sz="1600" dirty="0" err="1">
                <a:latin typeface="+mj-lt"/>
              </a:rPr>
              <a:t>course</a:t>
            </a:r>
            <a:r>
              <a:rPr lang="it-IT" sz="1600" dirty="0">
                <a:latin typeface="+mj-lt"/>
              </a:rPr>
              <a:t> </a:t>
            </a:r>
            <a:r>
              <a:rPr lang="it-IT" sz="1600" dirty="0" err="1">
                <a:latin typeface="+mj-lt"/>
              </a:rPr>
              <a:t>proposals</a:t>
            </a:r>
            <a:r>
              <a:rPr lang="it-IT" sz="1600" dirty="0">
                <a:latin typeface="+mj-lt"/>
              </a:rPr>
              <a:t> and </a:t>
            </a:r>
            <a:r>
              <a:rPr lang="it-IT" sz="1600" dirty="0" err="1">
                <a:latin typeface="+mj-lt"/>
              </a:rPr>
              <a:t>selecting</a:t>
            </a:r>
            <a:r>
              <a:rPr lang="it-IT" sz="1600" dirty="0">
                <a:latin typeface="+mj-lt"/>
              </a:rPr>
              <a:t> </a:t>
            </a:r>
            <a:r>
              <a:rPr lang="it-IT" sz="1600" dirty="0" err="1">
                <a:latin typeface="+mj-lt"/>
              </a:rPr>
              <a:t>courses</a:t>
            </a:r>
            <a:r>
              <a:rPr lang="it-IT" sz="1600" dirty="0">
                <a:latin typeface="+mj-lt"/>
              </a:rPr>
              <a:t> to be </a:t>
            </a:r>
            <a:r>
              <a:rPr lang="it-IT" sz="1600" dirty="0" err="1">
                <a:latin typeface="+mj-lt"/>
              </a:rPr>
              <a:t>developed</a:t>
            </a:r>
            <a:r>
              <a:rPr lang="it-IT" sz="1600" dirty="0">
                <a:latin typeface="+mj-lt"/>
              </a:rPr>
              <a:t> for </a:t>
            </a:r>
            <a:r>
              <a:rPr lang="it-IT" sz="1600" dirty="0" err="1">
                <a:latin typeface="+mj-lt"/>
              </a:rPr>
              <a:t>Coursera</a:t>
            </a:r>
            <a:r>
              <a:rPr lang="it-IT" sz="1600" dirty="0">
                <a:latin typeface="+mj-lt"/>
              </a:rPr>
              <a:t> for the </a:t>
            </a:r>
            <a:r>
              <a:rPr lang="it-IT" sz="1600" dirty="0" err="1">
                <a:latin typeface="+mj-lt"/>
              </a:rPr>
              <a:t>coming</a:t>
            </a:r>
            <a:r>
              <a:rPr lang="it-IT" sz="1600" dirty="0">
                <a:latin typeface="+mj-lt"/>
              </a:rPr>
              <a:t> </a:t>
            </a:r>
            <a:r>
              <a:rPr lang="it-IT" sz="1600" dirty="0" err="1">
                <a:latin typeface="+mj-lt"/>
              </a:rPr>
              <a:t>year</a:t>
            </a:r>
            <a:r>
              <a:rPr lang="it-IT" sz="1600" dirty="0">
                <a:latin typeface="+mj-lt"/>
              </a:rPr>
              <a:t>.</a:t>
            </a:r>
          </a:p>
          <a:p>
            <a:endParaRPr lang="it-IT" sz="1600" dirty="0" smtClean="0">
              <a:latin typeface="+mj-lt"/>
            </a:endParaRPr>
          </a:p>
          <a:p>
            <a:r>
              <a:rPr lang="it-IT" sz="1600" dirty="0" smtClean="0">
                <a:latin typeface="+mj-lt"/>
              </a:rPr>
              <a:t>The </a:t>
            </a:r>
            <a:r>
              <a:rPr lang="it-IT" sz="1600" dirty="0" err="1">
                <a:latin typeface="+mj-lt"/>
              </a:rPr>
              <a:t>longer</a:t>
            </a:r>
            <a:r>
              <a:rPr lang="it-IT" sz="1600" dirty="0">
                <a:latin typeface="+mj-lt"/>
              </a:rPr>
              <a:t> </a:t>
            </a:r>
            <a:r>
              <a:rPr lang="it-IT" sz="1600" dirty="0" err="1">
                <a:latin typeface="+mj-lt"/>
              </a:rPr>
              <a:t>term</a:t>
            </a:r>
            <a:r>
              <a:rPr lang="it-IT" sz="1600" dirty="0">
                <a:latin typeface="+mj-lt"/>
              </a:rPr>
              <a:t> </a:t>
            </a:r>
            <a:r>
              <a:rPr lang="it-IT" sz="1600" dirty="0" err="1">
                <a:latin typeface="+mj-lt"/>
              </a:rPr>
              <a:t>responsibilities</a:t>
            </a:r>
            <a:r>
              <a:rPr lang="it-IT" sz="1600" dirty="0">
                <a:latin typeface="+mj-lt"/>
              </a:rPr>
              <a:t>, to be </a:t>
            </a:r>
            <a:r>
              <a:rPr lang="it-IT" sz="1600" dirty="0" err="1">
                <a:latin typeface="+mj-lt"/>
              </a:rPr>
              <a:t>addressed</a:t>
            </a:r>
            <a:r>
              <a:rPr lang="it-IT" sz="1600" dirty="0">
                <a:latin typeface="+mj-lt"/>
              </a:rPr>
              <a:t> in Fall/Spring 2013/2014, </a:t>
            </a:r>
            <a:r>
              <a:rPr lang="it-IT" sz="1600" dirty="0" smtClean="0">
                <a:latin typeface="+mj-lt"/>
              </a:rPr>
              <a:t>include:</a:t>
            </a:r>
          </a:p>
          <a:p>
            <a:endParaRPr lang="it-IT" sz="1600" dirty="0" smtClean="0">
              <a:latin typeface="+mj-lt"/>
            </a:endParaRPr>
          </a:p>
          <a:p>
            <a:r>
              <a:rPr lang="it-IT" sz="1600" dirty="0" smtClean="0">
                <a:latin typeface="+mj-lt"/>
              </a:rPr>
              <a:t>(</a:t>
            </a:r>
            <a:r>
              <a:rPr lang="it-IT" sz="1600" dirty="0">
                <a:latin typeface="+mj-lt"/>
              </a:rPr>
              <a:t>3) </a:t>
            </a:r>
            <a:r>
              <a:rPr lang="it-IT" sz="1600" dirty="0" err="1">
                <a:latin typeface="+mj-lt"/>
              </a:rPr>
              <a:t>considering</a:t>
            </a:r>
            <a:r>
              <a:rPr lang="it-IT" sz="1600" dirty="0">
                <a:latin typeface="+mj-lt"/>
              </a:rPr>
              <a:t> policy </a:t>
            </a:r>
            <a:r>
              <a:rPr lang="it-IT" sz="1600" dirty="0" err="1">
                <a:latin typeface="+mj-lt"/>
              </a:rPr>
              <a:t>issues</a:t>
            </a:r>
            <a:r>
              <a:rPr lang="it-IT" sz="1600" dirty="0">
                <a:latin typeface="+mj-lt"/>
              </a:rPr>
              <a:t> </a:t>
            </a:r>
            <a:r>
              <a:rPr lang="it-IT" sz="1600" dirty="0" err="1">
                <a:latin typeface="+mj-lt"/>
              </a:rPr>
              <a:t>such</a:t>
            </a:r>
            <a:r>
              <a:rPr lang="it-IT" sz="1600" dirty="0">
                <a:latin typeface="+mj-lt"/>
              </a:rPr>
              <a:t> </a:t>
            </a:r>
            <a:r>
              <a:rPr lang="it-IT" sz="1600" dirty="0" err="1">
                <a:latin typeface="+mj-lt"/>
              </a:rPr>
              <a:t>as</a:t>
            </a:r>
            <a:r>
              <a:rPr lang="it-IT" sz="1600" dirty="0">
                <a:latin typeface="+mj-lt"/>
              </a:rPr>
              <a:t> </a:t>
            </a:r>
            <a:r>
              <a:rPr lang="it-IT" sz="1600" dirty="0" err="1">
                <a:latin typeface="+mj-lt"/>
              </a:rPr>
              <a:t>licensing</a:t>
            </a:r>
            <a:r>
              <a:rPr lang="it-IT" sz="1600" dirty="0">
                <a:latin typeface="+mj-lt"/>
              </a:rPr>
              <a:t>, </a:t>
            </a:r>
            <a:r>
              <a:rPr lang="it-IT" sz="1600" dirty="0" err="1">
                <a:latin typeface="+mj-lt"/>
              </a:rPr>
              <a:t>intellectual</a:t>
            </a:r>
            <a:r>
              <a:rPr lang="it-IT" sz="1600" dirty="0">
                <a:latin typeface="+mj-lt"/>
              </a:rPr>
              <a:t> </a:t>
            </a:r>
            <a:r>
              <a:rPr lang="it-IT" sz="1600" dirty="0" err="1">
                <a:latin typeface="+mj-lt"/>
              </a:rPr>
              <a:t>property</a:t>
            </a:r>
            <a:r>
              <a:rPr lang="it-IT" sz="1600" dirty="0">
                <a:latin typeface="+mj-lt"/>
              </a:rPr>
              <a:t>, </a:t>
            </a:r>
            <a:r>
              <a:rPr lang="it-IT" sz="1600" dirty="0" err="1">
                <a:latin typeface="+mj-lt"/>
              </a:rPr>
              <a:t>faculty</a:t>
            </a:r>
            <a:r>
              <a:rPr lang="it-IT" sz="1600" dirty="0">
                <a:latin typeface="+mj-lt"/>
              </a:rPr>
              <a:t> </a:t>
            </a:r>
            <a:r>
              <a:rPr lang="it-IT" sz="1600" dirty="0" err="1">
                <a:latin typeface="+mj-lt"/>
              </a:rPr>
              <a:t>workload</a:t>
            </a:r>
            <a:r>
              <a:rPr lang="it-IT" sz="1600" dirty="0">
                <a:latin typeface="+mj-lt"/>
              </a:rPr>
              <a:t> and </a:t>
            </a:r>
            <a:r>
              <a:rPr lang="it-IT" sz="1600" dirty="0" err="1">
                <a:latin typeface="+mj-lt"/>
              </a:rPr>
              <a:t>compensation</a:t>
            </a:r>
            <a:r>
              <a:rPr lang="it-IT" sz="1600" dirty="0">
                <a:latin typeface="+mj-lt"/>
              </a:rPr>
              <a:t> </a:t>
            </a:r>
            <a:r>
              <a:rPr lang="it-IT" sz="1600" dirty="0" err="1">
                <a:latin typeface="+mj-lt"/>
              </a:rPr>
              <a:t>issues</a:t>
            </a:r>
            <a:r>
              <a:rPr lang="it-IT" sz="1600" dirty="0">
                <a:latin typeface="+mj-lt"/>
              </a:rPr>
              <a:t>; </a:t>
            </a:r>
            <a:endParaRPr lang="it-IT" sz="1600" dirty="0" smtClean="0">
              <a:latin typeface="+mj-lt"/>
            </a:endParaRPr>
          </a:p>
          <a:p>
            <a:endParaRPr lang="it-IT" sz="1600" dirty="0" smtClean="0">
              <a:latin typeface="+mj-lt"/>
            </a:endParaRPr>
          </a:p>
          <a:p>
            <a:r>
              <a:rPr lang="it-IT" sz="1600" dirty="0" smtClean="0">
                <a:latin typeface="+mj-lt"/>
              </a:rPr>
              <a:t>(</a:t>
            </a:r>
            <a:r>
              <a:rPr lang="it-IT" sz="1600" dirty="0">
                <a:latin typeface="+mj-lt"/>
              </a:rPr>
              <a:t>4) </a:t>
            </a:r>
            <a:r>
              <a:rPr lang="it-IT" sz="1600" dirty="0" err="1">
                <a:latin typeface="+mj-lt"/>
              </a:rPr>
              <a:t>shaping</a:t>
            </a:r>
            <a:r>
              <a:rPr lang="it-IT" sz="1600" dirty="0">
                <a:latin typeface="+mj-lt"/>
              </a:rPr>
              <a:t> </a:t>
            </a:r>
            <a:r>
              <a:rPr lang="it-IT" sz="1600" dirty="0" err="1">
                <a:latin typeface="+mj-lt"/>
              </a:rPr>
              <a:t>Emory’s</a:t>
            </a:r>
            <a:r>
              <a:rPr lang="it-IT" sz="1600" dirty="0">
                <a:latin typeface="+mj-lt"/>
              </a:rPr>
              <a:t> short and long </a:t>
            </a:r>
            <a:r>
              <a:rPr lang="it-IT" sz="1600" dirty="0" err="1">
                <a:latin typeface="+mj-lt"/>
              </a:rPr>
              <a:t>term</a:t>
            </a:r>
            <a:r>
              <a:rPr lang="it-IT" sz="1600" dirty="0">
                <a:latin typeface="+mj-lt"/>
              </a:rPr>
              <a:t> </a:t>
            </a:r>
            <a:r>
              <a:rPr lang="it-IT" sz="1600" dirty="0" err="1">
                <a:latin typeface="+mj-lt"/>
              </a:rPr>
              <a:t>goals</a:t>
            </a:r>
            <a:r>
              <a:rPr lang="it-IT" sz="1600" dirty="0">
                <a:latin typeface="+mj-lt"/>
              </a:rPr>
              <a:t> and </a:t>
            </a:r>
            <a:r>
              <a:rPr lang="it-IT" sz="1600" dirty="0" err="1">
                <a:latin typeface="+mj-lt"/>
              </a:rPr>
              <a:t>vision</a:t>
            </a:r>
            <a:r>
              <a:rPr lang="it-IT" sz="1600" dirty="0">
                <a:latin typeface="+mj-lt"/>
              </a:rPr>
              <a:t> for online </a:t>
            </a:r>
            <a:r>
              <a:rPr lang="it-IT" sz="1600" dirty="0" err="1">
                <a:latin typeface="+mj-lt"/>
              </a:rPr>
              <a:t>education</a:t>
            </a:r>
            <a:r>
              <a:rPr lang="it-IT" dirty="0">
                <a:latin typeface="+mj-lt"/>
              </a:rPr>
              <a:t>.</a:t>
            </a:r>
          </a:p>
        </p:txBody>
      </p:sp>
    </p:spTree>
    <p:extLst>
      <p:ext uri="{BB962C8B-B14F-4D97-AF65-F5344CB8AC3E}">
        <p14:creationId xmlns:p14="http://schemas.microsoft.com/office/powerpoint/2010/main" val="1250035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4-07-22 at 10.54.01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432" y="753757"/>
            <a:ext cx="7391400" cy="4800600"/>
          </a:xfrm>
          <a:prstGeom prst="rect">
            <a:avLst/>
          </a:prstGeom>
        </p:spPr>
      </p:pic>
    </p:spTree>
    <p:extLst>
      <p:ext uri="{BB962C8B-B14F-4D97-AF65-F5344CB8AC3E}">
        <p14:creationId xmlns:p14="http://schemas.microsoft.com/office/powerpoint/2010/main" val="272025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304" y="240703"/>
            <a:ext cx="8881499" cy="6370973"/>
          </a:xfrm>
          <a:prstGeom prst="rect">
            <a:avLst/>
          </a:prstGeom>
          <a:noFill/>
        </p:spPr>
        <p:txBody>
          <a:bodyPr wrap="square" rtlCol="0">
            <a:spAutoFit/>
          </a:bodyPr>
          <a:lstStyle/>
          <a:p>
            <a:r>
              <a:rPr lang="en-US" sz="1200" b="1" u="sng" dirty="0" smtClean="0">
                <a:solidFill>
                  <a:srgbClr val="0000FF"/>
                </a:solidFill>
                <a:latin typeface="+mj-lt"/>
              </a:rPr>
              <a:t>KEY </a:t>
            </a:r>
            <a:r>
              <a:rPr lang="en-US" sz="1200" b="1" u="sng" dirty="0">
                <a:solidFill>
                  <a:srgbClr val="0000FF"/>
                </a:solidFill>
                <a:latin typeface="+mj-lt"/>
              </a:rPr>
              <a:t>DRIVERS OF CHANGE</a:t>
            </a:r>
            <a:endParaRPr lang="en-US" sz="1200" dirty="0">
              <a:solidFill>
                <a:srgbClr val="0000FF"/>
              </a:solidFill>
              <a:latin typeface="+mj-lt"/>
            </a:endParaRPr>
          </a:p>
          <a:p>
            <a:r>
              <a:rPr lang="en-US" sz="1200" i="1" dirty="0">
                <a:latin typeface="+mj-lt"/>
              </a:rPr>
              <a:t>What do we believe are the key drivers of change in higher education?  Is it simply technology that is driving the change or are there other demographic/cultural shifts that are perhaps complementary to the technology change that together drive changes in higher </a:t>
            </a:r>
            <a:r>
              <a:rPr lang="en-US" sz="1200" i="1" dirty="0" err="1">
                <a:latin typeface="+mj-lt"/>
              </a:rPr>
              <a:t>ed</a:t>
            </a:r>
            <a:r>
              <a:rPr lang="en-US" sz="1200" i="1" dirty="0">
                <a:latin typeface="+mj-lt"/>
              </a:rPr>
              <a:t>?</a:t>
            </a:r>
            <a:endParaRPr lang="en-US" sz="1200" dirty="0">
              <a:latin typeface="+mj-lt"/>
            </a:endParaRPr>
          </a:p>
          <a:p>
            <a:r>
              <a:rPr lang="en-US" sz="1200" dirty="0">
                <a:latin typeface="+mj-lt"/>
              </a:rPr>
              <a:t>	</a:t>
            </a:r>
            <a:r>
              <a:rPr lang="en-US" sz="1200" b="1" i="1" dirty="0">
                <a:solidFill>
                  <a:srgbClr val="0000FF"/>
                </a:solidFill>
                <a:latin typeface="+mj-lt"/>
              </a:rPr>
              <a:t>There is no question that technology has created very significant possibilities for the delivery of higher education</a:t>
            </a:r>
            <a:r>
              <a:rPr lang="en-US" sz="1200" dirty="0">
                <a:latin typeface="+mj-lt"/>
              </a:rPr>
              <a:t>.  It is also important to recognize that this is not the first time that has been considerable hype surrounding the effects that new technology will have on higher education.  Correspondence courses in the nineteenth century, radio and television in the twentieth, and, most recently, the first wave of online technology during the </a:t>
            </a:r>
            <a:r>
              <a:rPr lang="en-US" sz="1200" dirty="0" err="1">
                <a:latin typeface="+mj-lt"/>
              </a:rPr>
              <a:t>dot.com</a:t>
            </a:r>
            <a:r>
              <a:rPr lang="en-US" sz="1200" dirty="0">
                <a:latin typeface="+mj-lt"/>
              </a:rPr>
              <a:t> bubble were all accompanied by predictions of radical change in higher education that were not realized.  Nevertheless, it would be foolish to ignore the ways in which the ever-increasing capacity of hardware, software, and </a:t>
            </a:r>
            <a:r>
              <a:rPr lang="en-US" sz="1200" dirty="0" err="1">
                <a:latin typeface="+mj-lt"/>
              </a:rPr>
              <a:t>wifi</a:t>
            </a:r>
            <a:r>
              <a:rPr lang="en-US" sz="1200" dirty="0">
                <a:latin typeface="+mj-lt"/>
              </a:rPr>
              <a:t> infrastructure have the potential to change higher education.</a:t>
            </a:r>
          </a:p>
          <a:p>
            <a:r>
              <a:rPr lang="en-US" sz="1200" dirty="0">
                <a:latin typeface="+mj-lt"/>
              </a:rPr>
              <a:t>	In addition to technological factors, however, it is important to recognize</a:t>
            </a:r>
            <a:r>
              <a:rPr lang="en-US" sz="1200" b="1" i="1" dirty="0">
                <a:solidFill>
                  <a:srgbClr val="0000FF"/>
                </a:solidFill>
                <a:latin typeface="+mj-lt"/>
              </a:rPr>
              <a:t> larger structural changes that affect higher education.  </a:t>
            </a:r>
            <a:r>
              <a:rPr lang="en-US" sz="1200" dirty="0">
                <a:latin typeface="+mj-lt"/>
              </a:rPr>
              <a:t>In the immediate postwar era, it was possible to earn a significant portion of one’s tuition and expenses even for private colleges through summer employment; public universities were even less financially taxing while also providing quality education (especially in flagship programs like the UC system).  An undergraduate degree was virtually a guarantee of a job capable of sustaining a middle-class lifestyle (at least for white men).</a:t>
            </a:r>
          </a:p>
          <a:p>
            <a:r>
              <a:rPr lang="en-US" sz="1200" dirty="0">
                <a:latin typeface="+mj-lt"/>
              </a:rPr>
              <a:t>The landscape of higher education has changed drastically.  Even public institutions are now far too costly for students to be able to work their way through college, while the total year-to-year cost of attending elite private schools can exceed the median annual U.S. household income.  It is therefore increasingly (indeed, save for the very wealthy, almost universally) necessary for students to resort to loans to fund their education, leading to ever-rising levels of student debt upon graduation.  </a:t>
            </a:r>
            <a:r>
              <a:rPr lang="en-US" sz="1200" b="1" i="1" dirty="0">
                <a:solidFill>
                  <a:srgbClr val="0000FF"/>
                </a:solidFill>
                <a:latin typeface="+mj-lt"/>
              </a:rPr>
              <a:t>Furthermore, while median income still varies directly with educational attainment, a bachelor’s degree is no longer perceived as guaranteeing a stable career.  </a:t>
            </a:r>
          </a:p>
          <a:p>
            <a:r>
              <a:rPr lang="en-US" sz="1200" dirty="0">
                <a:latin typeface="+mj-lt"/>
              </a:rPr>
              <a:t>	Two factors can be identified as influencing this last fact.  </a:t>
            </a:r>
            <a:r>
              <a:rPr lang="en-US" sz="1200" b="1" i="1" dirty="0">
                <a:solidFill>
                  <a:srgbClr val="0000FF"/>
                </a:solidFill>
                <a:latin typeface="+mj-lt"/>
              </a:rPr>
              <a:t>First, the structure of corporate life is no longer one that facilitates the kind of smooth career path within a single organization that was common in decades past.  Second, there has emerged within higher education a sharp stratification of institutions quite different from the traditional split between state and private schools. </a:t>
            </a:r>
            <a:r>
              <a:rPr lang="en-US" sz="1200" dirty="0">
                <a:latin typeface="+mj-lt"/>
              </a:rPr>
              <a:t> For-profit schools have emerged as a significant factor in what had been an almost exclusively non-profit universe.  And within the non-profit sphere the gap between elite institutions (including top-tier private institutions as well as leading public research universities) on the one hand, and less prestigious schools (small, underfunded private schools, and state and community colleges) on the other has widened significantly.  This stratification has created quite different profiles within higher education that make it difficult to speak generically of “undergraduate education” or “the baccalaureate degree,” since at the lower end of the scale schools (including the for-profit sector) have shaped their degree programs away from the liberal arts and sciences toward narrowly defined vocational degrees, while the schools at the other end have tended to maintain a more traditional profile.</a:t>
            </a:r>
          </a:p>
        </p:txBody>
      </p:sp>
    </p:spTree>
    <p:extLst>
      <p:ext uri="{BB962C8B-B14F-4D97-AF65-F5344CB8AC3E}">
        <p14:creationId xmlns:p14="http://schemas.microsoft.com/office/powerpoint/2010/main" val="30719537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592</TotalTime>
  <Words>627</Words>
  <Application>Microsoft Macintosh PowerPoint</Application>
  <PresentationFormat>On-screen Show (4:3)</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Executive</vt:lpstr>
      <vt:lpstr>PowerPoint Presentation</vt:lpstr>
      <vt:lpstr>PowerPoint Presentation</vt:lpstr>
      <vt:lpstr>Appeal of Online Education/ Digital Scholarship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Judy Moore</dc:creator>
  <cp:lastModifiedBy>Judy Moore</cp:lastModifiedBy>
  <cp:revision>13</cp:revision>
  <dcterms:created xsi:type="dcterms:W3CDTF">2014-07-22T13:53:50Z</dcterms:created>
  <dcterms:modified xsi:type="dcterms:W3CDTF">2014-07-22T23:48:37Z</dcterms:modified>
</cp:coreProperties>
</file>