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sldIdLst>
    <p:sldId id="256" r:id="rId5"/>
    <p:sldId id="295" r:id="rId6"/>
    <p:sldId id="257" r:id="rId7"/>
    <p:sldId id="288" r:id="rId8"/>
    <p:sldId id="271" r:id="rId9"/>
    <p:sldId id="293" r:id="rId10"/>
    <p:sldId id="273" r:id="rId11"/>
    <p:sldId id="264" r:id="rId12"/>
    <p:sldId id="296" r:id="rId13"/>
    <p:sldId id="294" r:id="rId14"/>
    <p:sldId id="29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tty, Anil N." initials="SAN" lastIdx="10" clrIdx="0">
    <p:extLst>
      <p:ext uri="{19B8F6BF-5375-455C-9EA6-DF929625EA0E}">
        <p15:presenceInfo xmlns:p15="http://schemas.microsoft.com/office/powerpoint/2012/main" userId="S-1-5-21-4279633407-28481931-2677731258-394184" providerId="AD"/>
      </p:ext>
    </p:extLst>
  </p:cmAuthor>
  <p:cmAuthor id="2" name="Molee, Kim" initials="MK" lastIdx="1" clrIdx="1">
    <p:extLst>
      <p:ext uri="{19B8F6BF-5375-455C-9EA6-DF929625EA0E}">
        <p15:presenceInfo xmlns:p15="http://schemas.microsoft.com/office/powerpoint/2012/main" userId="S-1-5-21-4279633407-28481931-2677731258-411258" providerId="AD"/>
      </p:ext>
    </p:extLst>
  </p:cmAuthor>
  <p:cmAuthor id="3" name="Shetty, Anil N." initials="SAN [2]" lastIdx="9" clrIdx="2">
    <p:extLst>
      <p:ext uri="{19B8F6BF-5375-455C-9EA6-DF929625EA0E}">
        <p15:presenceInfo xmlns:p15="http://schemas.microsoft.com/office/powerpoint/2012/main" userId="S::ASHETT7@emory.edu::62a0e172-1fc2-44fb-9aa0-669737409a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94587" autoAdjust="0"/>
  </p:normalViewPr>
  <p:slideViewPr>
    <p:cSldViewPr snapToGrid="0">
      <p:cViewPr varScale="1">
        <p:scale>
          <a:sx n="107" d="100"/>
          <a:sy n="107"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ee, Kim" userId="e0041e54-50b0-4ee9-a80a-4609089ec517" providerId="ADAL" clId="{7113CB94-F030-4412-8D7D-4C35797010F6}"/>
    <pc:docChg chg="undo custSel modSld">
      <pc:chgData name="Molee, Kim" userId="e0041e54-50b0-4ee9-a80a-4609089ec517" providerId="ADAL" clId="{7113CB94-F030-4412-8D7D-4C35797010F6}" dt="2024-03-13T16:31:45.664" v="11" actId="20577"/>
      <pc:docMkLst>
        <pc:docMk/>
      </pc:docMkLst>
      <pc:sldChg chg="modSp mod">
        <pc:chgData name="Molee, Kim" userId="e0041e54-50b0-4ee9-a80a-4609089ec517" providerId="ADAL" clId="{7113CB94-F030-4412-8D7D-4C35797010F6}" dt="2024-03-13T16:30:40.421" v="2" actId="20577"/>
        <pc:sldMkLst>
          <pc:docMk/>
          <pc:sldMk cId="2894252405" sldId="294"/>
        </pc:sldMkLst>
        <pc:spChg chg="mod">
          <ac:chgData name="Molee, Kim" userId="e0041e54-50b0-4ee9-a80a-4609089ec517" providerId="ADAL" clId="{7113CB94-F030-4412-8D7D-4C35797010F6}" dt="2024-03-13T16:30:40.421" v="2" actId="20577"/>
          <ac:spMkLst>
            <pc:docMk/>
            <pc:sldMk cId="2894252405" sldId="294"/>
            <ac:spMk id="5" creationId="{7F82F18F-FA7F-0835-7E8E-935FAE2C9F71}"/>
          </ac:spMkLst>
        </pc:spChg>
      </pc:sldChg>
      <pc:sldChg chg="modSp mod">
        <pc:chgData name="Molee, Kim" userId="e0041e54-50b0-4ee9-a80a-4609089ec517" providerId="ADAL" clId="{7113CB94-F030-4412-8D7D-4C35797010F6}" dt="2024-03-13T16:31:45.664" v="11" actId="20577"/>
        <pc:sldMkLst>
          <pc:docMk/>
          <pc:sldMk cId="3342297797" sldId="295"/>
        </pc:sldMkLst>
        <pc:spChg chg="mod">
          <ac:chgData name="Molee, Kim" userId="e0041e54-50b0-4ee9-a80a-4609089ec517" providerId="ADAL" clId="{7113CB94-F030-4412-8D7D-4C35797010F6}" dt="2024-03-13T16:31:45.664" v="11" actId="20577"/>
          <ac:spMkLst>
            <pc:docMk/>
            <pc:sldMk cId="3342297797" sldId="295"/>
            <ac:spMk id="7" creationId="{98AAD564-95E9-C01A-30FB-01059E20A41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D366C-0A9E-44EC-8941-8FD8DD1B29F8}"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11F1842-D72E-4F6A-ADB0-9B90E24FCF56}">
      <dgm:prSet/>
      <dgm:spPr/>
      <dgm:t>
        <a:bodyPr/>
        <a:lstStyle/>
        <a:p>
          <a:r>
            <a:rPr lang="en-US"/>
            <a:t>Academics</a:t>
          </a:r>
        </a:p>
      </dgm:t>
    </dgm:pt>
    <dgm:pt modelId="{EEEFB255-EBB7-4AEB-B8C4-BF26C3817DBA}" type="parTrans" cxnId="{2AD84C2C-F24C-44DE-A69C-2B2867ABCAC9}">
      <dgm:prSet/>
      <dgm:spPr/>
      <dgm:t>
        <a:bodyPr/>
        <a:lstStyle/>
        <a:p>
          <a:endParaRPr lang="en-US"/>
        </a:p>
      </dgm:t>
    </dgm:pt>
    <dgm:pt modelId="{88B78DBE-1F2B-4F19-BEA7-3B85B2DCFAE1}" type="sibTrans" cxnId="{2AD84C2C-F24C-44DE-A69C-2B2867ABCAC9}">
      <dgm:prSet/>
      <dgm:spPr/>
      <dgm:t>
        <a:bodyPr/>
        <a:lstStyle/>
        <a:p>
          <a:endParaRPr lang="en-US"/>
        </a:p>
      </dgm:t>
    </dgm:pt>
    <dgm:pt modelId="{FCC05B1D-E777-4AFD-906B-E74961A18020}">
      <dgm:prSet/>
      <dgm:spPr/>
      <dgm:t>
        <a:bodyPr/>
        <a:lstStyle/>
        <a:p>
          <a:r>
            <a:rPr lang="en-US"/>
            <a:t>Community Service</a:t>
          </a:r>
        </a:p>
      </dgm:t>
    </dgm:pt>
    <dgm:pt modelId="{62758F56-0489-4B1E-8969-E2A5EA2FEC32}" type="parTrans" cxnId="{0C68A5BB-7A10-4E3C-BC87-B9987EF45A04}">
      <dgm:prSet/>
      <dgm:spPr/>
      <dgm:t>
        <a:bodyPr/>
        <a:lstStyle/>
        <a:p>
          <a:endParaRPr lang="en-US"/>
        </a:p>
      </dgm:t>
    </dgm:pt>
    <dgm:pt modelId="{65000BC0-FB2C-45FB-A948-B14CBB5F89E0}" type="sibTrans" cxnId="{0C68A5BB-7A10-4E3C-BC87-B9987EF45A04}">
      <dgm:prSet/>
      <dgm:spPr/>
      <dgm:t>
        <a:bodyPr/>
        <a:lstStyle/>
        <a:p>
          <a:endParaRPr lang="en-US"/>
        </a:p>
      </dgm:t>
    </dgm:pt>
    <dgm:pt modelId="{DEE2B667-5BCE-416B-B211-0B17BE9FD2ED}">
      <dgm:prSet/>
      <dgm:spPr/>
      <dgm:t>
        <a:bodyPr/>
        <a:lstStyle/>
        <a:p>
          <a:r>
            <a:rPr lang="en-US"/>
            <a:t>Leadership</a:t>
          </a:r>
        </a:p>
      </dgm:t>
    </dgm:pt>
    <dgm:pt modelId="{0183CD15-3838-433C-ADEA-3906A677D796}" type="parTrans" cxnId="{DEFF5C39-57F2-453A-9C53-2B4A4A6599A6}">
      <dgm:prSet/>
      <dgm:spPr/>
      <dgm:t>
        <a:bodyPr/>
        <a:lstStyle/>
        <a:p>
          <a:endParaRPr lang="en-US"/>
        </a:p>
      </dgm:t>
    </dgm:pt>
    <dgm:pt modelId="{C6E9CB42-E612-42ED-B1A9-09AA06589C1F}" type="sibTrans" cxnId="{DEFF5C39-57F2-453A-9C53-2B4A4A6599A6}">
      <dgm:prSet/>
      <dgm:spPr/>
      <dgm:t>
        <a:bodyPr/>
        <a:lstStyle/>
        <a:p>
          <a:endParaRPr lang="en-US"/>
        </a:p>
      </dgm:t>
    </dgm:pt>
    <dgm:pt modelId="{B153D391-7B04-431F-838B-B0C40118F341}">
      <dgm:prSet/>
      <dgm:spPr/>
      <dgm:t>
        <a:bodyPr/>
        <a:lstStyle/>
        <a:p>
          <a:r>
            <a:rPr lang="en-US"/>
            <a:t>Clinical</a:t>
          </a:r>
        </a:p>
      </dgm:t>
    </dgm:pt>
    <dgm:pt modelId="{1A62E500-4536-4CE0-B1CE-86ECBC7EE01D}" type="parTrans" cxnId="{2E9A9779-D66B-462C-859D-A8A8F89FEDF9}">
      <dgm:prSet/>
      <dgm:spPr/>
      <dgm:t>
        <a:bodyPr/>
        <a:lstStyle/>
        <a:p>
          <a:endParaRPr lang="en-US"/>
        </a:p>
      </dgm:t>
    </dgm:pt>
    <dgm:pt modelId="{DE63F38D-4CB5-4DC0-8B66-130D5A2FB275}" type="sibTrans" cxnId="{2E9A9779-D66B-462C-859D-A8A8F89FEDF9}">
      <dgm:prSet/>
      <dgm:spPr/>
      <dgm:t>
        <a:bodyPr/>
        <a:lstStyle/>
        <a:p>
          <a:endParaRPr lang="en-US"/>
        </a:p>
      </dgm:t>
    </dgm:pt>
    <dgm:pt modelId="{4996E4F1-0356-4669-BF91-A393343271E0}">
      <dgm:prSet/>
      <dgm:spPr/>
      <dgm:t>
        <a:bodyPr/>
        <a:lstStyle/>
        <a:p>
          <a:r>
            <a:rPr lang="en-US"/>
            <a:t>Research</a:t>
          </a:r>
        </a:p>
      </dgm:t>
    </dgm:pt>
    <dgm:pt modelId="{DDB642A7-5DAB-40AC-8A45-1D0B66E054D9}" type="parTrans" cxnId="{AE5BA1B7-FC4C-427F-83AB-25102CC691CB}">
      <dgm:prSet/>
      <dgm:spPr/>
      <dgm:t>
        <a:bodyPr/>
        <a:lstStyle/>
        <a:p>
          <a:endParaRPr lang="en-US"/>
        </a:p>
      </dgm:t>
    </dgm:pt>
    <dgm:pt modelId="{391CA710-EE0D-4755-9A4C-D61293F6346F}" type="sibTrans" cxnId="{AE5BA1B7-FC4C-427F-83AB-25102CC691CB}">
      <dgm:prSet/>
      <dgm:spPr/>
      <dgm:t>
        <a:bodyPr/>
        <a:lstStyle/>
        <a:p>
          <a:endParaRPr lang="en-US"/>
        </a:p>
      </dgm:t>
    </dgm:pt>
    <dgm:pt modelId="{A2D61F46-01B1-488F-AB03-2F27CCBBAEEB}">
      <dgm:prSet/>
      <dgm:spPr/>
      <dgm:t>
        <a:bodyPr/>
        <a:lstStyle/>
        <a:p>
          <a:r>
            <a:rPr lang="en-US"/>
            <a:t>Other</a:t>
          </a:r>
        </a:p>
      </dgm:t>
    </dgm:pt>
    <dgm:pt modelId="{11158C01-1A83-4B66-BABE-B0E24C176D9A}" type="parTrans" cxnId="{628DB92D-0B48-4EDE-B845-24E4F1FE82B9}">
      <dgm:prSet/>
      <dgm:spPr/>
      <dgm:t>
        <a:bodyPr/>
        <a:lstStyle/>
        <a:p>
          <a:endParaRPr lang="en-US"/>
        </a:p>
      </dgm:t>
    </dgm:pt>
    <dgm:pt modelId="{05874AB9-4544-4AE2-9B7D-65E658EAB7A1}" type="sibTrans" cxnId="{628DB92D-0B48-4EDE-B845-24E4F1FE82B9}">
      <dgm:prSet/>
      <dgm:spPr/>
      <dgm:t>
        <a:bodyPr/>
        <a:lstStyle/>
        <a:p>
          <a:endParaRPr lang="en-US"/>
        </a:p>
      </dgm:t>
    </dgm:pt>
    <dgm:pt modelId="{CFFAA607-06EE-C541-999F-3CFFB9365C6B}" type="pres">
      <dgm:prSet presAssocID="{B0CD366C-0A9E-44EC-8941-8FD8DD1B29F8}" presName="diagram" presStyleCnt="0">
        <dgm:presLayoutVars>
          <dgm:dir/>
          <dgm:resizeHandles val="exact"/>
        </dgm:presLayoutVars>
      </dgm:prSet>
      <dgm:spPr/>
    </dgm:pt>
    <dgm:pt modelId="{A880F90C-3068-4942-8B5F-BBE2FCA7F64D}" type="pres">
      <dgm:prSet presAssocID="{E11F1842-D72E-4F6A-ADB0-9B90E24FCF56}" presName="node" presStyleLbl="node1" presStyleIdx="0" presStyleCnt="6">
        <dgm:presLayoutVars>
          <dgm:bulletEnabled val="1"/>
        </dgm:presLayoutVars>
      </dgm:prSet>
      <dgm:spPr/>
    </dgm:pt>
    <dgm:pt modelId="{27F85C79-E786-5340-A370-4A1A34BA1DB5}" type="pres">
      <dgm:prSet presAssocID="{88B78DBE-1F2B-4F19-BEA7-3B85B2DCFAE1}" presName="sibTrans" presStyleCnt="0"/>
      <dgm:spPr/>
    </dgm:pt>
    <dgm:pt modelId="{862F10C2-5B25-5C42-AA0C-1229C9227C5E}" type="pres">
      <dgm:prSet presAssocID="{FCC05B1D-E777-4AFD-906B-E74961A18020}" presName="node" presStyleLbl="node1" presStyleIdx="1" presStyleCnt="6">
        <dgm:presLayoutVars>
          <dgm:bulletEnabled val="1"/>
        </dgm:presLayoutVars>
      </dgm:prSet>
      <dgm:spPr/>
    </dgm:pt>
    <dgm:pt modelId="{54D71394-2CCC-534F-BE3A-1783EBEA1AB6}" type="pres">
      <dgm:prSet presAssocID="{65000BC0-FB2C-45FB-A948-B14CBB5F89E0}" presName="sibTrans" presStyleCnt="0"/>
      <dgm:spPr/>
    </dgm:pt>
    <dgm:pt modelId="{F56D69E2-2069-1D43-9A76-AB2482DCEB51}" type="pres">
      <dgm:prSet presAssocID="{DEE2B667-5BCE-416B-B211-0B17BE9FD2ED}" presName="node" presStyleLbl="node1" presStyleIdx="2" presStyleCnt="6">
        <dgm:presLayoutVars>
          <dgm:bulletEnabled val="1"/>
        </dgm:presLayoutVars>
      </dgm:prSet>
      <dgm:spPr/>
    </dgm:pt>
    <dgm:pt modelId="{C9E9E192-393D-A04B-9B81-FE6DC5CDA0E6}" type="pres">
      <dgm:prSet presAssocID="{C6E9CB42-E612-42ED-B1A9-09AA06589C1F}" presName="sibTrans" presStyleCnt="0"/>
      <dgm:spPr/>
    </dgm:pt>
    <dgm:pt modelId="{1C626895-E3FF-9F42-A66A-232C10B2132C}" type="pres">
      <dgm:prSet presAssocID="{B153D391-7B04-431F-838B-B0C40118F341}" presName="node" presStyleLbl="node1" presStyleIdx="3" presStyleCnt="6">
        <dgm:presLayoutVars>
          <dgm:bulletEnabled val="1"/>
        </dgm:presLayoutVars>
      </dgm:prSet>
      <dgm:spPr/>
    </dgm:pt>
    <dgm:pt modelId="{A0BADDB5-24CE-2B4C-9044-D4C67E2490AE}" type="pres">
      <dgm:prSet presAssocID="{DE63F38D-4CB5-4DC0-8B66-130D5A2FB275}" presName="sibTrans" presStyleCnt="0"/>
      <dgm:spPr/>
    </dgm:pt>
    <dgm:pt modelId="{CFB94AB1-0E70-444A-B7F6-F0FFA12AE691}" type="pres">
      <dgm:prSet presAssocID="{4996E4F1-0356-4669-BF91-A393343271E0}" presName="node" presStyleLbl="node1" presStyleIdx="4" presStyleCnt="6">
        <dgm:presLayoutVars>
          <dgm:bulletEnabled val="1"/>
        </dgm:presLayoutVars>
      </dgm:prSet>
      <dgm:spPr/>
    </dgm:pt>
    <dgm:pt modelId="{21D85AC4-5BFD-AF49-B162-789DF78381DF}" type="pres">
      <dgm:prSet presAssocID="{391CA710-EE0D-4755-9A4C-D61293F6346F}" presName="sibTrans" presStyleCnt="0"/>
      <dgm:spPr/>
    </dgm:pt>
    <dgm:pt modelId="{9BFA5385-2950-FD40-9A47-F89834D971D3}" type="pres">
      <dgm:prSet presAssocID="{A2D61F46-01B1-488F-AB03-2F27CCBBAEEB}" presName="node" presStyleLbl="node1" presStyleIdx="5" presStyleCnt="6">
        <dgm:presLayoutVars>
          <dgm:bulletEnabled val="1"/>
        </dgm:presLayoutVars>
      </dgm:prSet>
      <dgm:spPr/>
    </dgm:pt>
  </dgm:ptLst>
  <dgm:cxnLst>
    <dgm:cxn modelId="{3151F20A-DA98-B04A-8FA9-9CDA9A859910}" type="presOf" srcId="{4996E4F1-0356-4669-BF91-A393343271E0}" destId="{CFB94AB1-0E70-444A-B7F6-F0FFA12AE691}" srcOrd="0" destOrd="0" presId="urn:microsoft.com/office/officeart/2005/8/layout/default"/>
    <dgm:cxn modelId="{22FB0014-CF1B-4E42-B69B-9E0EE1D20563}" type="presOf" srcId="{B153D391-7B04-431F-838B-B0C40118F341}" destId="{1C626895-E3FF-9F42-A66A-232C10B2132C}" srcOrd="0" destOrd="0" presId="urn:microsoft.com/office/officeart/2005/8/layout/default"/>
    <dgm:cxn modelId="{2AD84C2C-F24C-44DE-A69C-2B2867ABCAC9}" srcId="{B0CD366C-0A9E-44EC-8941-8FD8DD1B29F8}" destId="{E11F1842-D72E-4F6A-ADB0-9B90E24FCF56}" srcOrd="0" destOrd="0" parTransId="{EEEFB255-EBB7-4AEB-B8C4-BF26C3817DBA}" sibTransId="{88B78DBE-1F2B-4F19-BEA7-3B85B2DCFAE1}"/>
    <dgm:cxn modelId="{628DB92D-0B48-4EDE-B845-24E4F1FE82B9}" srcId="{B0CD366C-0A9E-44EC-8941-8FD8DD1B29F8}" destId="{A2D61F46-01B1-488F-AB03-2F27CCBBAEEB}" srcOrd="5" destOrd="0" parTransId="{11158C01-1A83-4B66-BABE-B0E24C176D9A}" sibTransId="{05874AB9-4544-4AE2-9B7D-65E658EAB7A1}"/>
    <dgm:cxn modelId="{DEFF5C39-57F2-453A-9C53-2B4A4A6599A6}" srcId="{B0CD366C-0A9E-44EC-8941-8FD8DD1B29F8}" destId="{DEE2B667-5BCE-416B-B211-0B17BE9FD2ED}" srcOrd="2" destOrd="0" parTransId="{0183CD15-3838-433C-ADEA-3906A677D796}" sibTransId="{C6E9CB42-E612-42ED-B1A9-09AA06589C1F}"/>
    <dgm:cxn modelId="{6E78AD51-9498-7446-8F9D-E9CF8B911A65}" type="presOf" srcId="{FCC05B1D-E777-4AFD-906B-E74961A18020}" destId="{862F10C2-5B25-5C42-AA0C-1229C9227C5E}" srcOrd="0" destOrd="0" presId="urn:microsoft.com/office/officeart/2005/8/layout/default"/>
    <dgm:cxn modelId="{85AF1B52-78EB-D445-8B2B-53FA60C52EEB}" type="presOf" srcId="{B0CD366C-0A9E-44EC-8941-8FD8DD1B29F8}" destId="{CFFAA607-06EE-C541-999F-3CFFB9365C6B}" srcOrd="0" destOrd="0" presId="urn:microsoft.com/office/officeart/2005/8/layout/default"/>
    <dgm:cxn modelId="{2E9A9779-D66B-462C-859D-A8A8F89FEDF9}" srcId="{B0CD366C-0A9E-44EC-8941-8FD8DD1B29F8}" destId="{B153D391-7B04-431F-838B-B0C40118F341}" srcOrd="3" destOrd="0" parTransId="{1A62E500-4536-4CE0-B1CE-86ECBC7EE01D}" sibTransId="{DE63F38D-4CB5-4DC0-8B66-130D5A2FB275}"/>
    <dgm:cxn modelId="{C31F8881-9DAF-5748-87C8-A2112805257D}" type="presOf" srcId="{E11F1842-D72E-4F6A-ADB0-9B90E24FCF56}" destId="{A880F90C-3068-4942-8B5F-BBE2FCA7F64D}" srcOrd="0" destOrd="0" presId="urn:microsoft.com/office/officeart/2005/8/layout/default"/>
    <dgm:cxn modelId="{B4965A8E-8995-994B-B0DA-B5E8D238944E}" type="presOf" srcId="{DEE2B667-5BCE-416B-B211-0B17BE9FD2ED}" destId="{F56D69E2-2069-1D43-9A76-AB2482DCEB51}" srcOrd="0" destOrd="0" presId="urn:microsoft.com/office/officeart/2005/8/layout/default"/>
    <dgm:cxn modelId="{B41E6BA7-FCDA-2844-8657-408B11C88636}" type="presOf" srcId="{A2D61F46-01B1-488F-AB03-2F27CCBBAEEB}" destId="{9BFA5385-2950-FD40-9A47-F89834D971D3}" srcOrd="0" destOrd="0" presId="urn:microsoft.com/office/officeart/2005/8/layout/default"/>
    <dgm:cxn modelId="{AE5BA1B7-FC4C-427F-83AB-25102CC691CB}" srcId="{B0CD366C-0A9E-44EC-8941-8FD8DD1B29F8}" destId="{4996E4F1-0356-4669-BF91-A393343271E0}" srcOrd="4" destOrd="0" parTransId="{DDB642A7-5DAB-40AC-8A45-1D0B66E054D9}" sibTransId="{391CA710-EE0D-4755-9A4C-D61293F6346F}"/>
    <dgm:cxn modelId="{0C68A5BB-7A10-4E3C-BC87-B9987EF45A04}" srcId="{B0CD366C-0A9E-44EC-8941-8FD8DD1B29F8}" destId="{FCC05B1D-E777-4AFD-906B-E74961A18020}" srcOrd="1" destOrd="0" parTransId="{62758F56-0489-4B1E-8969-E2A5EA2FEC32}" sibTransId="{65000BC0-FB2C-45FB-A948-B14CBB5F89E0}"/>
    <dgm:cxn modelId="{7623DBA4-49A1-8D41-BFE9-11D386455F3E}" type="presParOf" srcId="{CFFAA607-06EE-C541-999F-3CFFB9365C6B}" destId="{A880F90C-3068-4942-8B5F-BBE2FCA7F64D}" srcOrd="0" destOrd="0" presId="urn:microsoft.com/office/officeart/2005/8/layout/default"/>
    <dgm:cxn modelId="{D436340E-2B04-AD47-A102-EB28629B5378}" type="presParOf" srcId="{CFFAA607-06EE-C541-999F-3CFFB9365C6B}" destId="{27F85C79-E786-5340-A370-4A1A34BA1DB5}" srcOrd="1" destOrd="0" presId="urn:microsoft.com/office/officeart/2005/8/layout/default"/>
    <dgm:cxn modelId="{BCF8C9E6-BDC4-F94A-A3BF-B8A5BBD1F5E5}" type="presParOf" srcId="{CFFAA607-06EE-C541-999F-3CFFB9365C6B}" destId="{862F10C2-5B25-5C42-AA0C-1229C9227C5E}" srcOrd="2" destOrd="0" presId="urn:microsoft.com/office/officeart/2005/8/layout/default"/>
    <dgm:cxn modelId="{631466B8-AA39-764B-9D9D-DEDEF192643D}" type="presParOf" srcId="{CFFAA607-06EE-C541-999F-3CFFB9365C6B}" destId="{54D71394-2CCC-534F-BE3A-1783EBEA1AB6}" srcOrd="3" destOrd="0" presId="urn:microsoft.com/office/officeart/2005/8/layout/default"/>
    <dgm:cxn modelId="{52DB2EBE-673E-0541-B9B2-CDEFC88F4A7F}" type="presParOf" srcId="{CFFAA607-06EE-C541-999F-3CFFB9365C6B}" destId="{F56D69E2-2069-1D43-9A76-AB2482DCEB51}" srcOrd="4" destOrd="0" presId="urn:microsoft.com/office/officeart/2005/8/layout/default"/>
    <dgm:cxn modelId="{69D96E99-3121-CE43-A0EC-D15076A37538}" type="presParOf" srcId="{CFFAA607-06EE-C541-999F-3CFFB9365C6B}" destId="{C9E9E192-393D-A04B-9B81-FE6DC5CDA0E6}" srcOrd="5" destOrd="0" presId="urn:microsoft.com/office/officeart/2005/8/layout/default"/>
    <dgm:cxn modelId="{F64171EF-D181-8940-BB80-C75AC11F23A0}" type="presParOf" srcId="{CFFAA607-06EE-C541-999F-3CFFB9365C6B}" destId="{1C626895-E3FF-9F42-A66A-232C10B2132C}" srcOrd="6" destOrd="0" presId="urn:microsoft.com/office/officeart/2005/8/layout/default"/>
    <dgm:cxn modelId="{063E8EE2-C327-DE49-96DC-285953B9E97B}" type="presParOf" srcId="{CFFAA607-06EE-C541-999F-3CFFB9365C6B}" destId="{A0BADDB5-24CE-2B4C-9044-D4C67E2490AE}" srcOrd="7" destOrd="0" presId="urn:microsoft.com/office/officeart/2005/8/layout/default"/>
    <dgm:cxn modelId="{7BDB0343-F724-DF44-A317-F480D47707B4}" type="presParOf" srcId="{CFFAA607-06EE-C541-999F-3CFFB9365C6B}" destId="{CFB94AB1-0E70-444A-B7F6-F0FFA12AE691}" srcOrd="8" destOrd="0" presId="urn:microsoft.com/office/officeart/2005/8/layout/default"/>
    <dgm:cxn modelId="{B3F5D3D8-1A10-5643-8F87-1992192EB497}" type="presParOf" srcId="{CFFAA607-06EE-C541-999F-3CFFB9365C6B}" destId="{21D85AC4-5BFD-AF49-B162-789DF78381DF}" srcOrd="9" destOrd="0" presId="urn:microsoft.com/office/officeart/2005/8/layout/default"/>
    <dgm:cxn modelId="{11D4A26F-5B64-CC47-B89C-A9409B341A7C}" type="presParOf" srcId="{CFFAA607-06EE-C541-999F-3CFFB9365C6B}" destId="{9BFA5385-2950-FD40-9A47-F89834D971D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0F90C-3068-4942-8B5F-BBE2FCA7F64D}">
      <dsp:nvSpPr>
        <dsp:cNvPr id="0" name=""/>
        <dsp:cNvSpPr/>
      </dsp:nvSpPr>
      <dsp:spPr>
        <a:xfrm>
          <a:off x="0" y="787888"/>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Academics</a:t>
          </a:r>
        </a:p>
      </dsp:txBody>
      <dsp:txXfrm>
        <a:off x="0" y="787888"/>
        <a:ext cx="2303495" cy="1382097"/>
      </dsp:txXfrm>
    </dsp:sp>
    <dsp:sp modelId="{862F10C2-5B25-5C42-AA0C-1229C9227C5E}">
      <dsp:nvSpPr>
        <dsp:cNvPr id="0" name=""/>
        <dsp:cNvSpPr/>
      </dsp:nvSpPr>
      <dsp:spPr>
        <a:xfrm>
          <a:off x="2533844" y="787888"/>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Community Service</a:t>
          </a:r>
        </a:p>
      </dsp:txBody>
      <dsp:txXfrm>
        <a:off x="2533844" y="787888"/>
        <a:ext cx="2303495" cy="1382097"/>
      </dsp:txXfrm>
    </dsp:sp>
    <dsp:sp modelId="{F56D69E2-2069-1D43-9A76-AB2482DCEB51}">
      <dsp:nvSpPr>
        <dsp:cNvPr id="0" name=""/>
        <dsp:cNvSpPr/>
      </dsp:nvSpPr>
      <dsp:spPr>
        <a:xfrm>
          <a:off x="5067689" y="787888"/>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Leadership</a:t>
          </a:r>
        </a:p>
      </dsp:txBody>
      <dsp:txXfrm>
        <a:off x="5067689" y="787888"/>
        <a:ext cx="2303495" cy="1382097"/>
      </dsp:txXfrm>
    </dsp:sp>
    <dsp:sp modelId="{1C626895-E3FF-9F42-A66A-232C10B2132C}">
      <dsp:nvSpPr>
        <dsp:cNvPr id="0" name=""/>
        <dsp:cNvSpPr/>
      </dsp:nvSpPr>
      <dsp:spPr>
        <a:xfrm>
          <a:off x="0" y="2400334"/>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Clinical</a:t>
          </a:r>
        </a:p>
      </dsp:txBody>
      <dsp:txXfrm>
        <a:off x="0" y="2400334"/>
        <a:ext cx="2303495" cy="1382097"/>
      </dsp:txXfrm>
    </dsp:sp>
    <dsp:sp modelId="{CFB94AB1-0E70-444A-B7F6-F0FFA12AE691}">
      <dsp:nvSpPr>
        <dsp:cNvPr id="0" name=""/>
        <dsp:cNvSpPr/>
      </dsp:nvSpPr>
      <dsp:spPr>
        <a:xfrm>
          <a:off x="2533844" y="2400334"/>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Research</a:t>
          </a:r>
        </a:p>
      </dsp:txBody>
      <dsp:txXfrm>
        <a:off x="2533844" y="2400334"/>
        <a:ext cx="2303495" cy="1382097"/>
      </dsp:txXfrm>
    </dsp:sp>
    <dsp:sp modelId="{9BFA5385-2950-FD40-9A47-F89834D971D3}">
      <dsp:nvSpPr>
        <dsp:cNvPr id="0" name=""/>
        <dsp:cNvSpPr/>
      </dsp:nvSpPr>
      <dsp:spPr>
        <a:xfrm>
          <a:off x="5067689" y="2400334"/>
          <a:ext cx="2303495" cy="13820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a:t>Other</a:t>
          </a:r>
        </a:p>
      </dsp:txBody>
      <dsp:txXfrm>
        <a:off x="5067689" y="2400334"/>
        <a:ext cx="2303495" cy="138209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35002-AD8A-48B2-87CE-EDCD2523CD89}" type="datetimeFigureOut">
              <a:rPr lang="en-US" smtClean="0"/>
              <a:t>3/13/2024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D6821-1373-4505-8B7A-1086C613EE7D}" type="slidenum">
              <a:rPr lang="en-US" smtClean="0"/>
              <a:t>‹#›</a:t>
            </a:fld>
            <a:endParaRPr lang="en-US"/>
          </a:p>
        </p:txBody>
      </p:sp>
    </p:spTree>
    <p:extLst>
      <p:ext uri="{BB962C8B-B14F-4D97-AF65-F5344CB8AC3E}">
        <p14:creationId xmlns:p14="http://schemas.microsoft.com/office/powerpoint/2010/main" val="851716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DANI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should hopefully not be the first time you are seeing this term holistic development, and these are the categories which encompass you and your unique individual experiences and make up your full picture, of who you 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categories are the overarching umbrella of your experiences as an undergraduate student and everyone’s experiences in these categories are different and that’s ok, they should be unique to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experiences SHOW how you informed your decision, developed various skill and competencies that will make you a successful applicant and healthcare professional.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Kim is going to talk through each category in a little more depth in a few minutes, you might have more than you think! Students often ask how many hours do I need and is this # of shadowing hours enough? This is where the reflection piece comes in…you could have 20 hours or you could have 200 hours, but can you tell us what you learned about the profession</a:t>
            </a:r>
            <a:r>
              <a:rPr lang="en-US"/>
              <a:t>/yourself…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your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Consider your readiness in the holistic development categories, consider feedback from your MCU 1:1 Follow-Up. You have heard about these holistic development categories from the beginning. The </a:t>
            </a:r>
            <a:r>
              <a:rPr lang="en-US" dirty="0"/>
              <a:t>thread continues from your MCU to the Composite Letter, and we take your experiences in all of these categories to put together your CL and tell your story.</a:t>
            </a:r>
          </a:p>
          <a:p>
            <a:pPr marL="342900" marR="0" lvl="0" indent="-342900">
              <a:spcBef>
                <a:spcPts val="0"/>
              </a:spcBef>
              <a:spcAft>
                <a:spcPts val="0"/>
              </a:spcAft>
              <a:buFont typeface="Calibri" panose="020F0502020204030204" pitchFamily="34" charset="0"/>
              <a:buChar char="-"/>
            </a:pPr>
            <a:endParaRPr lang="en-US" dirty="0"/>
          </a:p>
        </p:txBody>
      </p:sp>
      <p:sp>
        <p:nvSpPr>
          <p:cNvPr id="4" name="Slide Number Placeholder 3"/>
          <p:cNvSpPr>
            <a:spLocks noGrp="1"/>
          </p:cNvSpPr>
          <p:nvPr>
            <p:ph type="sldNum" sz="quarter" idx="5"/>
          </p:nvPr>
        </p:nvSpPr>
        <p:spPr/>
        <p:txBody>
          <a:bodyPr/>
          <a:lstStyle/>
          <a:p>
            <a:fld id="{B10D6821-1373-4505-8B7A-1086C613EE7D}" type="slidenum">
              <a:rPr lang="en-US" smtClean="0"/>
              <a:t>4</a:t>
            </a:fld>
            <a:endParaRPr lang="en-US"/>
          </a:p>
        </p:txBody>
      </p:sp>
    </p:spTree>
    <p:extLst>
      <p:ext uri="{BB962C8B-B14F-4D97-AF65-F5344CB8AC3E}">
        <p14:creationId xmlns:p14="http://schemas.microsoft.com/office/powerpoint/2010/main" val="574357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DANI</a:t>
            </a:r>
          </a:p>
          <a:p>
            <a:endParaRPr lang="en-US"/>
          </a:p>
          <a:p>
            <a:r>
              <a:rPr lang="en-US"/>
              <a:t>Another component to testing and communicating your why, is taking these competencies, set forth by the Association for American Medical Colleges, as key competencies to being a successful healthcare professionals (while it’s from AAMC—applicable to all). Take the time to reflect on how you have developed and demonstrated these skills through your experiences. </a:t>
            </a:r>
          </a:p>
          <a:p>
            <a:endParaRPr lang="en-US"/>
          </a:p>
          <a:p>
            <a:r>
              <a:rPr lang="en-US"/>
              <a:t>In the QR code at the end, we will share some resources that will help you reflect on these competencies including various worksheets from the AAMC and the University of MD, that help you list out your experiences and how you have demonstrated these! </a:t>
            </a:r>
          </a:p>
          <a:p>
            <a:endParaRPr lang="en-US"/>
          </a:p>
          <a:p>
            <a:r>
              <a:rPr lang="en-US"/>
              <a:t>Our Director, Kim Molee, is also presenting on competencies in our next Am I Ready presentation as part of this series. </a:t>
            </a:r>
          </a:p>
        </p:txBody>
      </p:sp>
      <p:sp>
        <p:nvSpPr>
          <p:cNvPr id="4" name="Slide Number Placeholder 3"/>
          <p:cNvSpPr>
            <a:spLocks noGrp="1"/>
          </p:cNvSpPr>
          <p:nvPr>
            <p:ph type="sldNum" sz="quarter" idx="5"/>
          </p:nvPr>
        </p:nvSpPr>
        <p:spPr/>
        <p:txBody>
          <a:bodyPr/>
          <a:lstStyle/>
          <a:p>
            <a:fld id="{B10D6821-1373-4505-8B7A-1086C613EE7D}" type="slidenum">
              <a:rPr lang="en-US" smtClean="0"/>
              <a:t>6</a:t>
            </a:fld>
            <a:endParaRPr lang="en-US"/>
          </a:p>
        </p:txBody>
      </p:sp>
    </p:spTree>
    <p:extLst>
      <p:ext uri="{BB962C8B-B14F-4D97-AF65-F5344CB8AC3E}">
        <p14:creationId xmlns:p14="http://schemas.microsoft.com/office/powerpoint/2010/main" val="3884685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1216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12ED8-70B4-5942-9906-4C814B682A11}"/>
              </a:ext>
            </a:extLst>
          </p:cNvPr>
          <p:cNvSpPr>
            <a:spLocks noGrp="1"/>
          </p:cNvSpPr>
          <p:nvPr>
            <p:ph type="ctrTitle"/>
          </p:nvPr>
        </p:nvSpPr>
        <p:spPr>
          <a:xfrm>
            <a:off x="1056736" y="2462845"/>
            <a:ext cx="9144000" cy="2086725"/>
          </a:xfrm>
        </p:spPr>
        <p:txBody>
          <a:bodyPr wrap="square">
            <a:spAutoFit/>
          </a:bodyPr>
          <a:lstStyle>
            <a:lvl1pPr>
              <a:defRPr lang="en-US" sz="7200" b="1" dirty="0">
                <a:solidFill>
                  <a:schemeClr val="bg1"/>
                </a:solidFill>
                <a:latin typeface="Mercury Display" pitchFamily="2" charset="0"/>
                <a:ea typeface="+mn-ea"/>
                <a:cs typeface="+mn-cs"/>
              </a:defRPr>
            </a:lvl1pPr>
          </a:lstStyle>
          <a:p>
            <a:pPr marL="0" lvl="0"/>
            <a:r>
              <a:rPr lang="en-US" dirty="0"/>
              <a:t>Click to edit Master title style</a:t>
            </a:r>
          </a:p>
        </p:txBody>
      </p:sp>
      <p:sp>
        <p:nvSpPr>
          <p:cNvPr id="4" name="Date Placeholder 3">
            <a:extLst>
              <a:ext uri="{FF2B5EF4-FFF2-40B4-BE49-F238E27FC236}">
                <a16:creationId xmlns:a16="http://schemas.microsoft.com/office/drawing/2014/main" id="{E1A32766-74D5-0447-9D7A-57ED8E14CD9F}"/>
              </a:ext>
            </a:extLst>
          </p:cNvPr>
          <p:cNvSpPr>
            <a:spLocks noGrp="1"/>
          </p:cNvSpPr>
          <p:nvPr>
            <p:ph type="dt" sz="half" idx="10"/>
          </p:nvPr>
        </p:nvSpPr>
        <p:spPr>
          <a:xfrm>
            <a:off x="838200" y="6356350"/>
            <a:ext cx="2743200" cy="365125"/>
          </a:xfrm>
          <a:prstGeom prst="rect">
            <a:avLst/>
          </a:prstGeom>
        </p:spPr>
        <p:txBody>
          <a:bodyPr/>
          <a:lstStyle/>
          <a:p>
            <a:fld id="{1EFABB23-C471-3F45-AFA7-23AE30ABCA21}" type="datetimeFigureOut">
              <a:rPr lang="en-US" smtClean="0"/>
              <a:t>3/13/2024</a:t>
            </a:fld>
            <a:endParaRPr lang="en-US"/>
          </a:p>
        </p:txBody>
      </p:sp>
      <p:sp>
        <p:nvSpPr>
          <p:cNvPr id="5" name="Footer Placeholder 4">
            <a:extLst>
              <a:ext uri="{FF2B5EF4-FFF2-40B4-BE49-F238E27FC236}">
                <a16:creationId xmlns:a16="http://schemas.microsoft.com/office/drawing/2014/main" id="{A65D2DD2-8B06-3B44-B7B6-AD35A21180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0E8ED3-7756-0241-823E-93552E41ACCD}"/>
              </a:ext>
            </a:extLst>
          </p:cNvPr>
          <p:cNvSpPr>
            <a:spLocks noGrp="1"/>
          </p:cNvSpPr>
          <p:nvPr>
            <p:ph type="sldNum" sz="quarter" idx="12"/>
          </p:nvPr>
        </p:nvSpPr>
        <p:spPr>
          <a:xfrm>
            <a:off x="8610600" y="6356350"/>
            <a:ext cx="2743200" cy="365125"/>
          </a:xfrm>
          <a:prstGeom prst="rect">
            <a:avLst/>
          </a:prstGeom>
        </p:spPr>
        <p:txBody>
          <a:bodyPr/>
          <a:lstStyle/>
          <a:p>
            <a:fld id="{6FA7B5FD-48CA-F542-8F79-C8FCDF5B9B43}" type="slidenum">
              <a:rPr lang="en-US" smtClean="0"/>
              <a:t>‹#›</a:t>
            </a:fld>
            <a:endParaRPr lang="en-US"/>
          </a:p>
        </p:txBody>
      </p:sp>
      <p:sp>
        <p:nvSpPr>
          <p:cNvPr id="7" name="Rectangle 6">
            <a:extLst>
              <a:ext uri="{FF2B5EF4-FFF2-40B4-BE49-F238E27FC236}">
                <a16:creationId xmlns:a16="http://schemas.microsoft.com/office/drawing/2014/main" id="{53C7DB4F-AB39-494C-BB33-3FE11307AC48}"/>
              </a:ext>
            </a:extLst>
          </p:cNvPr>
          <p:cNvSpPr/>
          <p:nvPr userDrawn="1"/>
        </p:nvSpPr>
        <p:spPr>
          <a:xfrm>
            <a:off x="0" y="5481479"/>
            <a:ext cx="12192000" cy="1376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88EBCB-2AC4-8547-BCBA-29853E7E6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6736" y="5851966"/>
            <a:ext cx="1997015" cy="549179"/>
          </a:xfrm>
          <a:prstGeom prst="rect">
            <a:avLst/>
          </a:prstGeom>
        </p:spPr>
      </p:pic>
      <p:pic>
        <p:nvPicPr>
          <p:cNvPr id="9" name="Picture 8">
            <a:extLst>
              <a:ext uri="{FF2B5EF4-FFF2-40B4-BE49-F238E27FC236}">
                <a16:creationId xmlns:a16="http://schemas.microsoft.com/office/drawing/2014/main" id="{A55785DC-5EA5-944B-81AE-93D807018646}"/>
              </a:ext>
            </a:extLst>
          </p:cNvPr>
          <p:cNvPicPr>
            <a:picLocks noChangeAspect="1"/>
          </p:cNvPicPr>
          <p:nvPr userDrawn="1"/>
        </p:nvPicPr>
        <p:blipFill>
          <a:blip r:embed="rId3"/>
          <a:stretch>
            <a:fillRect/>
          </a:stretch>
        </p:blipFill>
        <p:spPr>
          <a:xfrm>
            <a:off x="8757100" y="0"/>
            <a:ext cx="3434900" cy="5481479"/>
          </a:xfrm>
          <a:prstGeom prst="rect">
            <a:avLst/>
          </a:prstGeom>
        </p:spPr>
      </p:pic>
    </p:spTree>
    <p:extLst>
      <p:ext uri="{BB962C8B-B14F-4D97-AF65-F5344CB8AC3E}">
        <p14:creationId xmlns:p14="http://schemas.microsoft.com/office/powerpoint/2010/main" val="3252512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2A9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72EB3-AE21-F949-A4F6-8D759D731065}"/>
              </a:ext>
            </a:extLst>
          </p:cNvPr>
          <p:cNvSpPr/>
          <p:nvPr userDrawn="1"/>
        </p:nvSpPr>
        <p:spPr>
          <a:xfrm>
            <a:off x="1346200" y="1107024"/>
            <a:ext cx="9423400" cy="4961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F32E0-8041-1246-BC16-28CBF9D3939A}"/>
              </a:ext>
            </a:extLst>
          </p:cNvPr>
          <p:cNvSpPr/>
          <p:nvPr userDrawn="1"/>
        </p:nvSpPr>
        <p:spPr>
          <a:xfrm>
            <a:off x="1346200" y="1002931"/>
            <a:ext cx="9423400" cy="16192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939637" y="1356982"/>
            <a:ext cx="8205932" cy="1033530"/>
          </a:xfrm>
        </p:spPr>
        <p:txBody>
          <a:bodyPr>
            <a:normAutofit/>
          </a:bodyPr>
          <a:lstStyle>
            <a:lvl1pPr>
              <a:defRPr sz="3200">
                <a:solidFill>
                  <a:schemeClr val="tx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4BB5A530-79C9-5847-BF2E-EAE5BECF9CC5}"/>
              </a:ext>
            </a:extLst>
          </p:cNvPr>
          <p:cNvSpPr>
            <a:spLocks noGrp="1"/>
          </p:cNvSpPr>
          <p:nvPr>
            <p:ph sz="half" idx="1"/>
          </p:nvPr>
        </p:nvSpPr>
        <p:spPr>
          <a:xfrm>
            <a:off x="1939637" y="2574163"/>
            <a:ext cx="8205932" cy="31562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9590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2A9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4D2868-9FBD-DF49-9D1E-686A27BC77B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16" b="880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01172EB3-AE21-F949-A4F6-8D759D731065}"/>
              </a:ext>
            </a:extLst>
          </p:cNvPr>
          <p:cNvSpPr/>
          <p:nvPr userDrawn="1"/>
        </p:nvSpPr>
        <p:spPr>
          <a:xfrm>
            <a:off x="1346200" y="1107024"/>
            <a:ext cx="9423400" cy="4961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F32E0-8041-1246-BC16-28CBF9D3939A}"/>
              </a:ext>
            </a:extLst>
          </p:cNvPr>
          <p:cNvSpPr/>
          <p:nvPr userDrawn="1"/>
        </p:nvSpPr>
        <p:spPr>
          <a:xfrm>
            <a:off x="1346200" y="1002931"/>
            <a:ext cx="9423400" cy="161925"/>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939637" y="1578653"/>
            <a:ext cx="8205932" cy="1131457"/>
          </a:xfrm>
        </p:spPr>
        <p:txBody>
          <a:bodyPr>
            <a:normAutofit/>
          </a:bodyPr>
          <a:lstStyle>
            <a:lvl1pPr>
              <a:defRPr sz="3200">
                <a:solidFill>
                  <a:schemeClr val="tx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4BB5A530-79C9-5847-BF2E-EAE5BECF9CC5}"/>
              </a:ext>
            </a:extLst>
          </p:cNvPr>
          <p:cNvSpPr>
            <a:spLocks noGrp="1"/>
          </p:cNvSpPr>
          <p:nvPr>
            <p:ph sz="half" idx="1"/>
          </p:nvPr>
        </p:nvSpPr>
        <p:spPr>
          <a:xfrm>
            <a:off x="1939637" y="2826327"/>
            <a:ext cx="8205932" cy="2904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366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C174E6-B00A-5E48-BA6C-BDD00D51F9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44" b="1078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F0A5620B-B3AA-9F4F-84B2-FC855CFF9A9E}"/>
              </a:ext>
            </a:extLst>
          </p:cNvPr>
          <p:cNvSpPr/>
          <p:nvPr userDrawn="1"/>
        </p:nvSpPr>
        <p:spPr>
          <a:xfrm>
            <a:off x="1524000" y="1203324"/>
            <a:ext cx="9423400" cy="461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60450F3-8E67-C348-A336-36F497A9EBBD}"/>
              </a:ext>
            </a:extLst>
          </p:cNvPr>
          <p:cNvSpPr/>
          <p:nvPr userDrawn="1"/>
        </p:nvSpPr>
        <p:spPr>
          <a:xfrm>
            <a:off x="1524000" y="1041400"/>
            <a:ext cx="9423400" cy="161925"/>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2150533" y="1948942"/>
            <a:ext cx="8129541" cy="73883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2150533" y="2881746"/>
            <a:ext cx="8129541" cy="23829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BC08DBF-62B6-5142-BC12-C66D1794CB79}"/>
              </a:ext>
            </a:extLst>
          </p:cNvPr>
          <p:cNvSpPr>
            <a:spLocks noGrp="1"/>
          </p:cNvSpPr>
          <p:nvPr>
            <p:ph type="dt" sz="half" idx="10"/>
          </p:nvPr>
        </p:nvSpPr>
        <p:spPr>
          <a:xfrm>
            <a:off x="838200" y="6356350"/>
            <a:ext cx="2743200" cy="365125"/>
          </a:xfrm>
          <a:prstGeom prst="rect">
            <a:avLst/>
          </a:prstGeom>
        </p:spPr>
        <p:txBody>
          <a:bodyPr/>
          <a:lstStyle/>
          <a:p>
            <a:fld id="{1EFABB23-C471-3F45-AFA7-23AE30ABCA21}" type="datetimeFigureOut">
              <a:rPr lang="en-US" smtClean="0"/>
              <a:t>3/13/2024</a:t>
            </a:fld>
            <a:endParaRPr lang="en-US"/>
          </a:p>
        </p:txBody>
      </p:sp>
      <p:sp>
        <p:nvSpPr>
          <p:cNvPr id="5" name="Footer Placeholder 4">
            <a:extLst>
              <a:ext uri="{FF2B5EF4-FFF2-40B4-BE49-F238E27FC236}">
                <a16:creationId xmlns:a16="http://schemas.microsoft.com/office/drawing/2014/main" id="{E1F8A0BA-7167-1B49-AE1B-248D11B8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85E4AC-32EF-AB40-91F7-6E335FD67A6C}"/>
              </a:ext>
            </a:extLst>
          </p:cNvPr>
          <p:cNvSpPr>
            <a:spLocks noGrp="1"/>
          </p:cNvSpPr>
          <p:nvPr>
            <p:ph type="sldNum" sz="quarter" idx="12"/>
          </p:nvPr>
        </p:nvSpPr>
        <p:spPr>
          <a:xfrm>
            <a:off x="8610600" y="6356350"/>
            <a:ext cx="2743200" cy="365125"/>
          </a:xfrm>
          <a:prstGeom prst="rect">
            <a:avLst/>
          </a:prstGeom>
        </p:spPr>
        <p:txBody>
          <a:bodyPr/>
          <a:lstStyle/>
          <a:p>
            <a:fld id="{6FA7B5FD-48CA-F542-8F79-C8FCDF5B9B43}" type="slidenum">
              <a:rPr lang="en-US" smtClean="0"/>
              <a:t>‹#›</a:t>
            </a:fld>
            <a:endParaRPr lang="en-US"/>
          </a:p>
        </p:txBody>
      </p:sp>
    </p:spTree>
    <p:extLst>
      <p:ext uri="{BB962C8B-B14F-4D97-AF65-F5344CB8AC3E}">
        <p14:creationId xmlns:p14="http://schemas.microsoft.com/office/powerpoint/2010/main" val="2681777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01216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12192000" cy="68580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2022762" y="2050473"/>
            <a:ext cx="8395855" cy="1136073"/>
          </a:xfrm>
        </p:spPr>
        <p:txBody>
          <a:bodyPr anchor="t">
            <a:normAutofit/>
          </a:bodyPr>
          <a:lstStyle>
            <a:lvl1pPr algn="l">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2022764" y="3451164"/>
            <a:ext cx="8395854" cy="239545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6" name="Group 5">
            <a:extLst>
              <a:ext uri="{FF2B5EF4-FFF2-40B4-BE49-F238E27FC236}">
                <a16:creationId xmlns:a16="http://schemas.microsoft.com/office/drawing/2014/main" id="{A4868342-8552-9F42-8E42-9EBE8ABD83C8}"/>
              </a:ext>
            </a:extLst>
          </p:cNvPr>
          <p:cNvGrpSpPr/>
          <p:nvPr userDrawn="1"/>
        </p:nvGrpSpPr>
        <p:grpSpPr>
          <a:xfrm>
            <a:off x="0" y="0"/>
            <a:ext cx="12192000" cy="1231278"/>
            <a:chOff x="1271704" y="0"/>
            <a:chExt cx="10920296" cy="1102848"/>
          </a:xfrm>
        </p:grpSpPr>
        <p:pic>
          <p:nvPicPr>
            <p:cNvPr id="8" name="Picture 7">
              <a:extLst>
                <a:ext uri="{FF2B5EF4-FFF2-40B4-BE49-F238E27FC236}">
                  <a16:creationId xmlns:a16="http://schemas.microsoft.com/office/drawing/2014/main" id="{D298580D-CE98-9940-8AD8-7F2C445D3778}"/>
                </a:ext>
              </a:extLst>
            </p:cNvPr>
            <p:cNvPicPr>
              <a:picLocks noChangeAspect="1"/>
            </p:cNvPicPr>
            <p:nvPr/>
          </p:nvPicPr>
          <p:blipFill>
            <a:blip r:embed="rId2"/>
            <a:stretch>
              <a:fillRect/>
            </a:stretch>
          </p:blipFill>
          <p:spPr>
            <a:xfrm>
              <a:off x="6725502" y="0"/>
              <a:ext cx="5466498" cy="1102848"/>
            </a:xfrm>
            <a:prstGeom prst="rect">
              <a:avLst/>
            </a:prstGeom>
          </p:spPr>
        </p:pic>
        <p:pic>
          <p:nvPicPr>
            <p:cNvPr id="9" name="Picture 8">
              <a:extLst>
                <a:ext uri="{FF2B5EF4-FFF2-40B4-BE49-F238E27FC236}">
                  <a16:creationId xmlns:a16="http://schemas.microsoft.com/office/drawing/2014/main" id="{60BF8AB1-B954-BC43-97B3-5E89BC1BC540}"/>
                </a:ext>
              </a:extLst>
            </p:cNvPr>
            <p:cNvPicPr>
              <a:picLocks noChangeAspect="1"/>
            </p:cNvPicPr>
            <p:nvPr/>
          </p:nvPicPr>
          <p:blipFill>
            <a:blip r:embed="rId2"/>
            <a:stretch>
              <a:fillRect/>
            </a:stretch>
          </p:blipFill>
          <p:spPr>
            <a:xfrm>
              <a:off x="1271704" y="0"/>
              <a:ext cx="5466498" cy="1102848"/>
            </a:xfrm>
            <a:prstGeom prst="rect">
              <a:avLst/>
            </a:prstGeom>
          </p:spPr>
        </p:pic>
      </p:grpSp>
    </p:spTree>
    <p:extLst>
      <p:ext uri="{BB962C8B-B14F-4D97-AF65-F5344CB8AC3E}">
        <p14:creationId xmlns:p14="http://schemas.microsoft.com/office/powerpoint/2010/main" val="1150056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8D5E43-7C29-4E86-A40E-D9DA760294FA}"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9A7B4E-2ABD-4F85-B48A-3E276E2D7D70}" type="slidenum">
              <a:rPr lang="en-US" smtClean="0"/>
              <a:t>‹#›</a:t>
            </a:fld>
            <a:endParaRPr lang="en-US"/>
          </a:p>
        </p:txBody>
      </p:sp>
    </p:spTree>
    <p:extLst>
      <p:ext uri="{BB962C8B-B14F-4D97-AF65-F5344CB8AC3E}">
        <p14:creationId xmlns:p14="http://schemas.microsoft.com/office/powerpoint/2010/main" val="619366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8D5E43-7C29-4E86-A40E-D9DA760294FA}" type="datetimeFigureOut">
              <a:rPr lang="en-US" smtClean="0"/>
              <a:t>3/13/2024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9A7B4E-2ABD-4F85-B48A-3E276E2D7D70}" type="slidenum">
              <a:rPr lang="en-US" smtClean="0"/>
              <a:t>‹#›</a:t>
            </a:fld>
            <a:endParaRPr lang="en-US"/>
          </a:p>
        </p:txBody>
      </p:sp>
    </p:spTree>
    <p:extLst>
      <p:ext uri="{BB962C8B-B14F-4D97-AF65-F5344CB8AC3E}">
        <p14:creationId xmlns:p14="http://schemas.microsoft.com/office/powerpoint/2010/main" val="72504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216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F44853-BD69-9E41-B2CB-810EA9E331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193" t="33627" b="10044"/>
          <a:stretch/>
        </p:blipFill>
        <p:spPr>
          <a:xfrm>
            <a:off x="0" y="0"/>
            <a:ext cx="12192000" cy="5041900"/>
          </a:xfrm>
          <a:prstGeom prst="rect">
            <a:avLst/>
          </a:prstGeom>
        </p:spPr>
      </p:pic>
      <p:grpSp>
        <p:nvGrpSpPr>
          <p:cNvPr id="9" name="Group 8">
            <a:extLst>
              <a:ext uri="{FF2B5EF4-FFF2-40B4-BE49-F238E27FC236}">
                <a16:creationId xmlns:a16="http://schemas.microsoft.com/office/drawing/2014/main" id="{BB170900-59E7-DB4C-80E6-4ED615E55720}"/>
              </a:ext>
            </a:extLst>
          </p:cNvPr>
          <p:cNvGrpSpPr/>
          <p:nvPr/>
        </p:nvGrpSpPr>
        <p:grpSpPr>
          <a:xfrm>
            <a:off x="1346047" y="2177675"/>
            <a:ext cx="9791853" cy="4048500"/>
            <a:chOff x="13004" y="1806130"/>
            <a:chExt cx="12380401" cy="3057938"/>
          </a:xfrm>
        </p:grpSpPr>
        <p:sp>
          <p:nvSpPr>
            <p:cNvPr id="12" name="Rectangle 11">
              <a:extLst>
                <a:ext uri="{FF2B5EF4-FFF2-40B4-BE49-F238E27FC236}">
                  <a16:creationId xmlns:a16="http://schemas.microsoft.com/office/drawing/2014/main" id="{FA8BD822-E787-AF40-9EEC-D2FBA3E4D95C}"/>
                </a:ext>
              </a:extLst>
            </p:cNvPr>
            <p:cNvSpPr/>
            <p:nvPr/>
          </p:nvSpPr>
          <p:spPr>
            <a:xfrm>
              <a:off x="29254" y="1868765"/>
              <a:ext cx="12364151" cy="299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4A8F4DD-B3B3-B848-9909-C1F3724AF92D}"/>
                </a:ext>
              </a:extLst>
            </p:cNvPr>
            <p:cNvSpPr/>
            <p:nvPr/>
          </p:nvSpPr>
          <p:spPr>
            <a:xfrm>
              <a:off x="13004" y="1806130"/>
              <a:ext cx="12364151" cy="241084"/>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6">
            <a:extLst>
              <a:ext uri="{FF2B5EF4-FFF2-40B4-BE49-F238E27FC236}">
                <a16:creationId xmlns:a16="http://schemas.microsoft.com/office/drawing/2014/main" id="{5375AF61-3422-1342-B48E-B03488304751}"/>
              </a:ext>
            </a:extLst>
          </p:cNvPr>
          <p:cNvSpPr>
            <a:spLocks noGrp="1"/>
          </p:cNvSpPr>
          <p:nvPr>
            <p:ph type="body" sz="quarter" idx="10"/>
          </p:nvPr>
        </p:nvSpPr>
        <p:spPr>
          <a:xfrm>
            <a:off x="1968347" y="3491345"/>
            <a:ext cx="8534400" cy="237461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968347" y="2698034"/>
            <a:ext cx="8534400" cy="634271"/>
          </a:xfrm>
        </p:spPr>
        <p:txBody>
          <a:bodyPr>
            <a:noAutofit/>
          </a:bodyPr>
          <a:lstStyle>
            <a:lvl1pPr>
              <a:defRPr sz="3200"/>
            </a:lvl1pPr>
          </a:lstStyle>
          <a:p>
            <a:r>
              <a:rPr lang="en-US" dirty="0"/>
              <a:t>Click to edit Master title style</a:t>
            </a:r>
          </a:p>
        </p:txBody>
      </p:sp>
    </p:spTree>
    <p:extLst>
      <p:ext uri="{BB962C8B-B14F-4D97-AF65-F5344CB8AC3E}">
        <p14:creationId xmlns:p14="http://schemas.microsoft.com/office/powerpoint/2010/main" val="81300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748144" y="673482"/>
            <a:ext cx="9608127" cy="12111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748144" y="2118008"/>
            <a:ext cx="9608127" cy="3975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139700" cy="6858000"/>
          </a:xfrm>
          <a:prstGeom prst="rect">
            <a:avLst/>
          </a:prstGeom>
          <a:solidFill>
            <a:srgbClr val="0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37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385453" y="673482"/>
            <a:ext cx="9608127" cy="12111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1385453" y="2118008"/>
            <a:ext cx="9608127" cy="39758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ADA34744-1107-B340-B09B-51A7DDD70A10}"/>
              </a:ext>
            </a:extLst>
          </p:cNvPr>
          <p:cNvSpPr/>
          <p:nvPr userDrawn="1"/>
        </p:nvSpPr>
        <p:spPr>
          <a:xfrm flipH="1">
            <a:off x="12052300" y="0"/>
            <a:ext cx="139700" cy="6858000"/>
          </a:xfrm>
          <a:prstGeom prst="rect">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205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4294910" cy="6858000"/>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052945" y="673482"/>
            <a:ext cx="2798620" cy="2623900"/>
          </a:xfrm>
        </p:spPr>
        <p:txBody>
          <a:bodyPr anchor="t">
            <a:normAutofit/>
          </a:bodyPr>
          <a:lstStyle>
            <a:lvl1pPr algn="r">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4572000" y="673482"/>
            <a:ext cx="6539345" cy="545022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060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12192000" cy="6858000"/>
          </a:xfrm>
          <a:prstGeom prst="rect">
            <a:avLst/>
          </a:prstGeom>
          <a:solidFill>
            <a:srgbClr val="0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052945" y="950573"/>
            <a:ext cx="5818910" cy="1432409"/>
          </a:xfrm>
        </p:spPr>
        <p:txBody>
          <a:bodyPr anchor="t">
            <a:normAutofit/>
          </a:bodyPr>
          <a:lstStyle>
            <a:lvl1pPr algn="l">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1052946" y="2687782"/>
            <a:ext cx="5818909" cy="3020291"/>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B90E3A74-AFBC-9941-87F3-672B018426B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7531" r="17284"/>
          <a:stretch/>
        </p:blipFill>
        <p:spPr>
          <a:xfrm>
            <a:off x="7543800" y="-4763"/>
            <a:ext cx="4648200" cy="6858000"/>
          </a:xfrm>
          <a:prstGeom prst="rect">
            <a:avLst/>
          </a:prstGeom>
        </p:spPr>
      </p:pic>
    </p:spTree>
    <p:extLst>
      <p:ext uri="{BB962C8B-B14F-4D97-AF65-F5344CB8AC3E}">
        <p14:creationId xmlns:p14="http://schemas.microsoft.com/office/powerpoint/2010/main" val="346870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12192000" cy="6858000"/>
          </a:xfrm>
          <a:prstGeom prst="rect">
            <a:avLst/>
          </a:prstGeom>
          <a:solidFill>
            <a:srgbClr val="0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5472545" y="950573"/>
            <a:ext cx="5818910" cy="1432409"/>
          </a:xfrm>
        </p:spPr>
        <p:txBody>
          <a:bodyPr anchor="t">
            <a:normAutofit/>
          </a:bodyPr>
          <a:lstStyle>
            <a:lvl1pPr algn="l">
              <a:defRPr sz="40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5472546" y="2687782"/>
            <a:ext cx="5818909" cy="3020291"/>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Content Placeholder 5">
            <a:extLst>
              <a:ext uri="{FF2B5EF4-FFF2-40B4-BE49-F238E27FC236}">
                <a16:creationId xmlns:a16="http://schemas.microsoft.com/office/drawing/2014/main" id="{AF0D3C64-EFF6-BC4E-A086-CE97F6704A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311282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A34744-1107-B340-B09B-51A7DDD70A10}"/>
              </a:ext>
            </a:extLst>
          </p:cNvPr>
          <p:cNvSpPr/>
          <p:nvPr userDrawn="1"/>
        </p:nvSpPr>
        <p:spPr>
          <a:xfrm flipH="1">
            <a:off x="0" y="0"/>
            <a:ext cx="12192000" cy="6858000"/>
          </a:xfrm>
          <a:prstGeom prst="rect">
            <a:avLst/>
          </a:prstGeom>
          <a:solidFill>
            <a:srgbClr val="007D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2235C09-5A4A-5640-84B4-EE53FA5C4C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074" r="4321"/>
          <a:stretch/>
        </p:blipFill>
        <p:spPr>
          <a:xfrm>
            <a:off x="0" y="0"/>
            <a:ext cx="7366000" cy="6858000"/>
          </a:xfrm>
          <a:prstGeom prst="rect">
            <a:avLst/>
          </a:prstGeom>
        </p:spPr>
      </p:pic>
      <p:grpSp>
        <p:nvGrpSpPr>
          <p:cNvPr id="8" name="Group 7">
            <a:extLst>
              <a:ext uri="{FF2B5EF4-FFF2-40B4-BE49-F238E27FC236}">
                <a16:creationId xmlns:a16="http://schemas.microsoft.com/office/drawing/2014/main" id="{189D64E1-0EF3-5E45-937C-EBCF36BDA208}"/>
              </a:ext>
            </a:extLst>
          </p:cNvPr>
          <p:cNvGrpSpPr/>
          <p:nvPr userDrawn="1"/>
        </p:nvGrpSpPr>
        <p:grpSpPr>
          <a:xfrm>
            <a:off x="3263900" y="1257300"/>
            <a:ext cx="8267700" cy="4343400"/>
            <a:chOff x="1524000" y="1041400"/>
            <a:chExt cx="9423400" cy="4775199"/>
          </a:xfrm>
        </p:grpSpPr>
        <p:sp>
          <p:nvSpPr>
            <p:cNvPr id="9" name="Rectangle 8">
              <a:extLst>
                <a:ext uri="{FF2B5EF4-FFF2-40B4-BE49-F238E27FC236}">
                  <a16:creationId xmlns:a16="http://schemas.microsoft.com/office/drawing/2014/main" id="{BE92895E-7D58-1E43-8076-EBFF15803108}"/>
                </a:ext>
              </a:extLst>
            </p:cNvPr>
            <p:cNvSpPr/>
            <p:nvPr/>
          </p:nvSpPr>
          <p:spPr>
            <a:xfrm>
              <a:off x="1524000" y="1203324"/>
              <a:ext cx="9423400" cy="4613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F423C50-B6A5-6542-960B-419A5112D694}"/>
                </a:ext>
              </a:extLst>
            </p:cNvPr>
            <p:cNvSpPr/>
            <p:nvPr/>
          </p:nvSpPr>
          <p:spPr>
            <a:xfrm>
              <a:off x="1524000" y="1041400"/>
              <a:ext cx="9423400" cy="16192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3629890" y="1945679"/>
            <a:ext cx="7536874" cy="742104"/>
          </a:xfrm>
        </p:spPr>
        <p:txBody>
          <a:bodyPr anchor="t">
            <a:normAutofit/>
          </a:bodyPr>
          <a:lstStyle>
            <a:lvl1pPr algn="l">
              <a:defRPr sz="4000">
                <a:solidFill>
                  <a:srgbClr val="012169"/>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D207C0E-2576-8C47-B530-575317E369DA}"/>
              </a:ext>
            </a:extLst>
          </p:cNvPr>
          <p:cNvSpPr>
            <a:spLocks noGrp="1"/>
          </p:cNvSpPr>
          <p:nvPr>
            <p:ph idx="1"/>
          </p:nvPr>
        </p:nvSpPr>
        <p:spPr>
          <a:xfrm>
            <a:off x="3629890" y="2956214"/>
            <a:ext cx="7536874" cy="2197677"/>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313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2A90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172EB3-AE21-F949-A4F6-8D759D731065}"/>
              </a:ext>
            </a:extLst>
          </p:cNvPr>
          <p:cNvSpPr/>
          <p:nvPr userDrawn="1"/>
        </p:nvSpPr>
        <p:spPr>
          <a:xfrm>
            <a:off x="1346200" y="641350"/>
            <a:ext cx="9423400" cy="573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1F32E0-8041-1246-BC16-28CBF9D3939A}"/>
              </a:ext>
            </a:extLst>
          </p:cNvPr>
          <p:cNvSpPr/>
          <p:nvPr userDrawn="1"/>
        </p:nvSpPr>
        <p:spPr>
          <a:xfrm>
            <a:off x="1346200" y="479426"/>
            <a:ext cx="9423400" cy="161925"/>
          </a:xfrm>
          <a:prstGeom prst="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AAB24-E5BD-CF44-8391-6F946A80C0A0}"/>
              </a:ext>
            </a:extLst>
          </p:cNvPr>
          <p:cNvSpPr>
            <a:spLocks noGrp="1"/>
          </p:cNvSpPr>
          <p:nvPr>
            <p:ph type="title"/>
          </p:nvPr>
        </p:nvSpPr>
        <p:spPr>
          <a:xfrm>
            <a:off x="1939637" y="973427"/>
            <a:ext cx="8205932" cy="1033530"/>
          </a:xfrm>
        </p:spPr>
        <p:txBody>
          <a:bodyPr>
            <a:normAutofit/>
          </a:bodyPr>
          <a:lstStyle>
            <a:lvl1pPr>
              <a:defRPr sz="3200">
                <a:solidFill>
                  <a:schemeClr val="tx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4BB5A530-79C9-5847-BF2E-EAE5BECF9CC5}"/>
              </a:ext>
            </a:extLst>
          </p:cNvPr>
          <p:cNvSpPr>
            <a:spLocks noGrp="1"/>
          </p:cNvSpPr>
          <p:nvPr>
            <p:ph sz="half" idx="1"/>
          </p:nvPr>
        </p:nvSpPr>
        <p:spPr>
          <a:xfrm>
            <a:off x="1939637" y="2770909"/>
            <a:ext cx="3984336" cy="323936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85F8BCE8-FF68-764E-8A18-5741436A8DE9}"/>
              </a:ext>
            </a:extLst>
          </p:cNvPr>
          <p:cNvSpPr>
            <a:spLocks noGrp="1"/>
          </p:cNvSpPr>
          <p:nvPr>
            <p:ph sz="half" idx="2"/>
          </p:nvPr>
        </p:nvSpPr>
        <p:spPr>
          <a:xfrm>
            <a:off x="6161231" y="2770909"/>
            <a:ext cx="3984337" cy="321072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2410B10D-3D8D-9646-BDA8-78ED2A6CC9EE}"/>
              </a:ext>
            </a:extLst>
          </p:cNvPr>
          <p:cNvSpPr>
            <a:spLocks noGrp="1"/>
          </p:cNvSpPr>
          <p:nvPr>
            <p:ph type="body" idx="10"/>
          </p:nvPr>
        </p:nvSpPr>
        <p:spPr>
          <a:xfrm>
            <a:off x="1939638" y="2242961"/>
            <a:ext cx="3984336" cy="5279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Text Placeholder 4">
            <a:extLst>
              <a:ext uri="{FF2B5EF4-FFF2-40B4-BE49-F238E27FC236}">
                <a16:creationId xmlns:a16="http://schemas.microsoft.com/office/drawing/2014/main" id="{5283DA3C-2DD0-8C40-8C25-040C539DB61A}"/>
              </a:ext>
            </a:extLst>
          </p:cNvPr>
          <p:cNvSpPr>
            <a:spLocks noGrp="1"/>
          </p:cNvSpPr>
          <p:nvPr>
            <p:ph type="body" sz="quarter" idx="3"/>
          </p:nvPr>
        </p:nvSpPr>
        <p:spPr>
          <a:xfrm>
            <a:off x="6161231" y="2242961"/>
            <a:ext cx="3984337" cy="52794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Tree>
    <p:extLst>
      <p:ext uri="{BB962C8B-B14F-4D97-AF65-F5344CB8AC3E}">
        <p14:creationId xmlns:p14="http://schemas.microsoft.com/office/powerpoint/2010/main" val="166603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7A33B3-8F0D-2C43-9A8A-0E7288995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C1639E2-11D8-A24B-86B5-E8E2FA38B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459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b="1" kern="1200">
          <a:solidFill>
            <a:srgbClr val="012169"/>
          </a:solidFill>
          <a:latin typeface="Avenir Roman" panose="02000503020000020003" pitchFamily="2" charset="0"/>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solidFill>
          <a:latin typeface="Avenir Roman" panose="02000503020000020003" pitchFamily="2" charset="0"/>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solidFill>
          <a:latin typeface="Avenir Roman" panose="02000503020000020003" pitchFamily="2" charset="0"/>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solidFill>
          <a:latin typeface="Avenir Roman" panose="02000503020000020003" pitchFamily="2" charset="0"/>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Avenir Roman" panose="02000503020000020003" pitchFamily="2" charset="0"/>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solidFill>
          <a:latin typeface="Avenir Roman"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moryprehealth.blogspot.com/" TargetMode="External"/><Relationship Id="rId7" Type="http://schemas.openxmlformats.org/officeDocument/2006/relationships/hyperlink" Target="https://www.aamc.org/students/aspiring/" TargetMode="External"/><Relationship Id="rId2" Type="http://schemas.openxmlformats.org/officeDocument/2006/relationships/hyperlink" Target="https://prehealth.emory.edu/prepare/clinical.html" TargetMode="External"/><Relationship Id="rId1" Type="http://schemas.openxmlformats.org/officeDocument/2006/relationships/slideLayout" Target="../slideLayouts/slideLayout5.xml"/><Relationship Id="rId6" Type="http://schemas.openxmlformats.org/officeDocument/2006/relationships/hyperlink" Target="http://explorehealthcareers.org/" TargetMode="External"/><Relationship Id="rId5" Type="http://schemas.openxmlformats.org/officeDocument/2006/relationships/hyperlink" Target="https://pathways.emory.edu/about/contact.html" TargetMode="External"/><Relationship Id="rId4" Type="http://schemas.openxmlformats.org/officeDocument/2006/relationships/hyperlink" Target="https://www.instagram.com/emoryph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students-residents.aamc.org/real-stories-demonstrating-premed-competencies/premed-competencies-entering-medical-students" TargetMode="Externa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7383" y="228600"/>
            <a:ext cx="11330608" cy="5337313"/>
          </a:xfrm>
        </p:spPr>
        <p:txBody>
          <a:bodyPr/>
          <a:lstStyle/>
          <a:p>
            <a:br>
              <a:rPr lang="en-US" sz="6600" dirty="0"/>
            </a:br>
            <a:r>
              <a:rPr lang="en-US" sz="6600" dirty="0"/>
              <a:t>Exploring Health Careers</a:t>
            </a:r>
            <a:br>
              <a:rPr lang="en-US" sz="5400" dirty="0"/>
            </a:br>
            <a:br>
              <a:rPr lang="en-US" sz="2800" dirty="0"/>
            </a:br>
            <a:r>
              <a:rPr lang="en-US" sz="4000" dirty="0"/>
              <a:t>Presented by: Pre-Health Advising (PHA)</a:t>
            </a:r>
            <a:br>
              <a:rPr lang="en-US" sz="4000" dirty="0"/>
            </a:br>
            <a:r>
              <a:rPr lang="en-US" sz="4000" dirty="0"/>
              <a:t>at Emory University</a:t>
            </a:r>
            <a:br>
              <a:rPr lang="en-US" sz="4000" dirty="0"/>
            </a:br>
            <a:br>
              <a:rPr lang="en-US" sz="4000" dirty="0"/>
            </a:br>
            <a:r>
              <a:rPr lang="en-US" sz="4000" dirty="0"/>
              <a:t>Kim Molee, PhD</a:t>
            </a:r>
            <a:br>
              <a:rPr lang="en-US" sz="4000" dirty="0"/>
            </a:br>
            <a:r>
              <a:rPr lang="en-US" sz="4000" dirty="0"/>
              <a:t>Director of Pre-Health Advising</a:t>
            </a:r>
            <a:br>
              <a:rPr lang="en-US" dirty="0"/>
            </a:br>
            <a:endParaRPr lang="en-US" dirty="0"/>
          </a:p>
        </p:txBody>
      </p:sp>
      <p:sp>
        <p:nvSpPr>
          <p:cNvPr id="6" name="Title 1">
            <a:extLst>
              <a:ext uri="{FF2B5EF4-FFF2-40B4-BE49-F238E27FC236}">
                <a16:creationId xmlns:a16="http://schemas.microsoft.com/office/drawing/2014/main" id="{863B43CA-B692-F24E-A07E-2C6FBF26E556}"/>
              </a:ext>
            </a:extLst>
          </p:cNvPr>
          <p:cNvSpPr txBox="1">
            <a:spLocks/>
          </p:cNvSpPr>
          <p:nvPr/>
        </p:nvSpPr>
        <p:spPr>
          <a:xfrm>
            <a:off x="8666050" y="4601817"/>
            <a:ext cx="1769165" cy="429406"/>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spc="300" dirty="0">
                <a:solidFill>
                  <a:schemeClr val="bg1"/>
                </a:solidFill>
                <a:latin typeface="Conduit ITC"/>
              </a:rPr>
              <a:t>Spring 2024</a:t>
            </a:r>
            <a:endParaRPr lang="en-US" sz="2000" spc="300" dirty="0">
              <a:solidFill>
                <a:schemeClr val="bg1"/>
              </a:solidFill>
              <a:latin typeface="Conduit ITC" panose="02000606040000020004" pitchFamily="2" charset="0"/>
            </a:endParaRPr>
          </a:p>
        </p:txBody>
      </p:sp>
      <p:sp>
        <p:nvSpPr>
          <p:cNvPr id="7" name="Rectangle 6">
            <a:extLst>
              <a:ext uri="{FF2B5EF4-FFF2-40B4-BE49-F238E27FC236}">
                <a16:creationId xmlns:a16="http://schemas.microsoft.com/office/drawing/2014/main" id="{A8B21745-C416-5247-BC84-7E19A709BF5E}"/>
              </a:ext>
            </a:extLst>
          </p:cNvPr>
          <p:cNvSpPr/>
          <p:nvPr/>
        </p:nvSpPr>
        <p:spPr>
          <a:xfrm>
            <a:off x="8294118" y="4498287"/>
            <a:ext cx="2513030" cy="62461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Tree>
    <p:extLst>
      <p:ext uri="{BB962C8B-B14F-4D97-AF65-F5344CB8AC3E}">
        <p14:creationId xmlns:p14="http://schemas.microsoft.com/office/powerpoint/2010/main" val="808340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861E85-F65C-2441-18DA-AA4C14DFC99E}"/>
              </a:ext>
            </a:extLst>
          </p:cNvPr>
          <p:cNvSpPr>
            <a:spLocks noGrp="1"/>
          </p:cNvSpPr>
          <p:nvPr>
            <p:ph type="title"/>
          </p:nvPr>
        </p:nvSpPr>
        <p:spPr/>
        <p:txBody>
          <a:bodyPr>
            <a:normAutofit/>
          </a:bodyPr>
          <a:lstStyle/>
          <a:p>
            <a:r>
              <a:rPr lang="en-US" dirty="0"/>
              <a:t>Resources for more information</a:t>
            </a:r>
          </a:p>
        </p:txBody>
      </p:sp>
      <p:sp>
        <p:nvSpPr>
          <p:cNvPr id="5" name="Content Placeholder 4">
            <a:extLst>
              <a:ext uri="{FF2B5EF4-FFF2-40B4-BE49-F238E27FC236}">
                <a16:creationId xmlns:a16="http://schemas.microsoft.com/office/drawing/2014/main" id="{7F82F18F-FA7F-0835-7E8E-935FAE2C9F71}"/>
              </a:ext>
            </a:extLst>
          </p:cNvPr>
          <p:cNvSpPr>
            <a:spLocks noGrp="1"/>
          </p:cNvSpPr>
          <p:nvPr>
            <p:ph idx="1"/>
          </p:nvPr>
        </p:nvSpPr>
        <p:spPr>
          <a:xfrm>
            <a:off x="4494998" y="298382"/>
            <a:ext cx="7697002" cy="6559617"/>
          </a:xfrm>
        </p:spPr>
        <p:txBody>
          <a:bodyPr>
            <a:noAutofit/>
          </a:bodyPr>
          <a:lstStyle/>
          <a:p>
            <a:pPr marL="0" marR="0" indent="0">
              <a:spcBef>
                <a:spcPts val="0"/>
              </a:spcBef>
              <a:spcAft>
                <a:spcPts val="0"/>
              </a:spcAft>
              <a:buNone/>
            </a:pPr>
            <a:endParaRPr lang="en-US" sz="1800" kern="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b="1" kern="0" dirty="0">
                <a:effectLst/>
                <a:latin typeface="+mn-lt"/>
                <a:ea typeface="Calibri" panose="020F0502020204030204" pitchFamily="34" charset="0"/>
                <a:cs typeface="Calibri" panose="020F0502020204030204" pitchFamily="34" charset="0"/>
              </a:rPr>
              <a:t>Want to get connected?  View </a:t>
            </a:r>
            <a:r>
              <a:rPr lang="en-US" b="1" kern="0" dirty="0">
                <a:latin typeface="+mn-lt"/>
                <a:ea typeface="Calibri" panose="020F0502020204030204" pitchFamily="34" charset="0"/>
                <a:cs typeface="Calibri" panose="020F0502020204030204" pitchFamily="34" charset="0"/>
              </a:rPr>
              <a:t>PHA opportunities</a:t>
            </a:r>
            <a:r>
              <a:rPr lang="en-US" b="1" kern="0" dirty="0">
                <a:effectLst/>
                <a:latin typeface="+mn-lt"/>
                <a:ea typeface="Calibri" panose="020F0502020204030204" pitchFamily="34" charset="0"/>
                <a:cs typeface="Calibri" panose="020F0502020204030204" pitchFamily="34" charset="0"/>
              </a:rPr>
              <a:t>:</a:t>
            </a:r>
            <a:endParaRPr lang="en-US" b="1" kern="100" dirty="0">
              <a:effectLst/>
              <a:latin typeface="+mn-lt"/>
              <a:ea typeface="Calibri" panose="020F0502020204030204" pitchFamily="34" charset="0"/>
              <a:cs typeface="Times New Roman" panose="02020603050405020304" pitchFamily="18" charset="0"/>
            </a:endParaRPr>
          </a:p>
          <a:p>
            <a:pPr marL="0" marR="0" indent="0">
              <a:lnSpc>
                <a:spcPct val="250000"/>
              </a:lnSpc>
              <a:spcBef>
                <a:spcPts val="0"/>
              </a:spcBef>
              <a:spcAft>
                <a:spcPts val="0"/>
              </a:spcAft>
              <a:buNone/>
            </a:pPr>
            <a:r>
              <a:rPr lang="en-US" sz="1800" u="sng" kern="0" dirty="0">
                <a:solidFill>
                  <a:srgbClr val="0563C1"/>
                </a:solidFill>
                <a:effectLst/>
                <a:latin typeface="+mn-lt"/>
                <a:ea typeface="Calibri" panose="020F0502020204030204" pitchFamily="34" charset="0"/>
                <a:cs typeface="Calibri" panose="020F0502020204030204" pitchFamily="34" charset="0"/>
                <a:hlinkClick r:id="rId2"/>
              </a:rPr>
              <a:t>https://prehealth.emory.edu/prepare/clinical.html</a:t>
            </a:r>
            <a:endParaRPr lang="en-US" sz="1800" kern="100" dirty="0">
              <a:effectLst/>
              <a:latin typeface="+mn-lt"/>
              <a:ea typeface="Calibri" panose="020F0502020204030204" pitchFamily="34" charset="0"/>
              <a:cs typeface="Times New Roman" panose="02020603050405020304" pitchFamily="18" charset="0"/>
            </a:endParaRPr>
          </a:p>
          <a:p>
            <a:pPr marL="0" marR="0" indent="0">
              <a:lnSpc>
                <a:spcPct val="250000"/>
              </a:lnSpc>
              <a:spcBef>
                <a:spcPts val="0"/>
              </a:spcBef>
              <a:spcAft>
                <a:spcPts val="0"/>
              </a:spcAft>
              <a:buNone/>
            </a:pPr>
            <a:r>
              <a:rPr lang="en-US" sz="1800" u="sng" kern="0" dirty="0">
                <a:solidFill>
                  <a:srgbClr val="0563C1"/>
                </a:solidFill>
                <a:effectLst/>
                <a:latin typeface="+mn-lt"/>
                <a:ea typeface="Calibri" panose="020F0502020204030204" pitchFamily="34" charset="0"/>
                <a:cs typeface="Calibri" panose="020F0502020204030204" pitchFamily="34" charset="0"/>
                <a:hlinkClick r:id="rId3"/>
              </a:rPr>
              <a:t>https://emoryprehealth.blogspot.com/</a:t>
            </a:r>
            <a:endParaRPr lang="en-US" sz="1800" kern="100" dirty="0">
              <a:effectLst/>
              <a:latin typeface="+mn-lt"/>
              <a:ea typeface="Calibri" panose="020F0502020204030204" pitchFamily="34" charset="0"/>
              <a:cs typeface="Times New Roman" panose="02020603050405020304" pitchFamily="18" charset="0"/>
            </a:endParaRPr>
          </a:p>
          <a:p>
            <a:pPr marL="0" marR="0" indent="0">
              <a:lnSpc>
                <a:spcPct val="250000"/>
              </a:lnSpc>
              <a:spcBef>
                <a:spcPts val="0"/>
              </a:spcBef>
              <a:spcAft>
                <a:spcPts val="0"/>
              </a:spcAft>
              <a:buNone/>
            </a:pPr>
            <a:r>
              <a:rPr lang="en-US" sz="1800" u="sng" kern="0" dirty="0">
                <a:solidFill>
                  <a:srgbClr val="0563C1"/>
                </a:solidFill>
                <a:effectLst/>
                <a:latin typeface="+mn-lt"/>
                <a:ea typeface="Calibri" panose="020F0502020204030204" pitchFamily="34" charset="0"/>
                <a:cs typeface="Calibri" panose="020F0502020204030204" pitchFamily="34" charset="0"/>
                <a:hlinkClick r:id="rId4"/>
              </a:rPr>
              <a:t>https://www.instagram.com/emorypha</a:t>
            </a:r>
            <a:endParaRPr lang="en-US" sz="1800" u="sng" kern="0" dirty="0">
              <a:solidFill>
                <a:srgbClr val="0563C1"/>
              </a:solidFill>
              <a:effectLst/>
              <a:latin typeface="+mn-lt"/>
              <a:ea typeface="Calibri" panose="020F0502020204030204" pitchFamily="34" charset="0"/>
              <a:cs typeface="Calibri" panose="020F0502020204030204" pitchFamily="34" charset="0"/>
            </a:endParaRPr>
          </a:p>
          <a:p>
            <a:pPr marL="0" marR="0" indent="0">
              <a:spcBef>
                <a:spcPts val="0"/>
              </a:spcBef>
              <a:spcAft>
                <a:spcPts val="0"/>
              </a:spcAft>
              <a:buNone/>
            </a:pPr>
            <a:endParaRPr lang="en-US" sz="1800" kern="0" dirty="0">
              <a:latin typeface="+mn-lt"/>
              <a:ea typeface="Calibri" panose="020F0502020204030204" pitchFamily="34" charset="0"/>
              <a:cs typeface="Calibri" panose="020F0502020204030204" pitchFamily="34" charset="0"/>
            </a:endParaRPr>
          </a:p>
          <a:p>
            <a:pPr marL="0" marR="0" indent="0">
              <a:spcBef>
                <a:spcPts val="0"/>
              </a:spcBef>
              <a:spcAft>
                <a:spcPts val="0"/>
              </a:spcAft>
              <a:buNone/>
            </a:pPr>
            <a:r>
              <a:rPr lang="en-US" sz="3000" b="1" kern="0" dirty="0">
                <a:effectLst/>
                <a:latin typeface="+mn-lt"/>
                <a:ea typeface="Calibri" panose="020F0502020204030204" pitchFamily="34" charset="0"/>
                <a:cs typeface="Calibri" panose="020F0502020204030204" pitchFamily="34" charset="0"/>
              </a:rPr>
              <a:t>Want to learn more? Start here:</a:t>
            </a:r>
            <a:endParaRPr lang="en-US" sz="3000" b="1" kern="100" dirty="0">
              <a:effectLst/>
              <a:latin typeface="+mn-lt"/>
              <a:ea typeface="Calibri" panose="020F0502020204030204" pitchFamily="34" charset="0"/>
              <a:cs typeface="Times New Roman" panose="02020603050405020304" pitchFamily="18" charset="0"/>
            </a:endParaRPr>
          </a:p>
          <a:p>
            <a:pPr marL="0" indent="0">
              <a:lnSpc>
                <a:spcPct val="250000"/>
              </a:lnSpc>
              <a:buNone/>
            </a:pPr>
            <a:r>
              <a:rPr lang="en-US" sz="1800" dirty="0">
                <a:solidFill>
                  <a:srgbClr val="002060"/>
                </a:solidFill>
                <a:latin typeface="+mn-lt"/>
                <a:hlinkClick r:id="rId5"/>
              </a:rPr>
              <a:t>https://pathways.emory.edu/about/contact.html</a:t>
            </a:r>
            <a:endParaRPr lang="en-US" sz="1800" dirty="0">
              <a:solidFill>
                <a:srgbClr val="002060"/>
              </a:solidFill>
              <a:latin typeface="+mn-lt"/>
            </a:endParaRPr>
          </a:p>
          <a:p>
            <a:pPr marL="0" indent="0">
              <a:lnSpc>
                <a:spcPct val="250000"/>
              </a:lnSpc>
              <a:buNone/>
            </a:pPr>
            <a:r>
              <a:rPr lang="en-US" sz="1800" dirty="0">
                <a:latin typeface="+mn-lt"/>
                <a:hlinkClick r:id="rId6"/>
              </a:rPr>
              <a:t>http://explorehealthcareers.org/</a:t>
            </a:r>
            <a:endParaRPr lang="en-US" sz="1800" dirty="0">
              <a:latin typeface="+mn-lt"/>
            </a:endParaRPr>
          </a:p>
          <a:p>
            <a:pPr>
              <a:lnSpc>
                <a:spcPct val="250000"/>
              </a:lnSpc>
              <a:spcBef>
                <a:spcPts val="0"/>
              </a:spcBef>
            </a:pPr>
            <a:endParaRPr lang="en-US" sz="1200" kern="0" dirty="0">
              <a:effectLst/>
              <a:latin typeface="+mn-lt"/>
              <a:ea typeface="Calibri" panose="020F0502020204030204" pitchFamily="34" charset="0"/>
              <a:cs typeface="Calibri" panose="020F0502020204030204" pitchFamily="34" charset="0"/>
            </a:endParaRPr>
          </a:p>
          <a:p>
            <a:pPr marL="0" marR="0">
              <a:spcBef>
                <a:spcPts val="0"/>
              </a:spcBef>
              <a:spcAft>
                <a:spcPts val="0"/>
              </a:spcAft>
            </a:pPr>
            <a:endParaRPr lang="en-US" sz="1800" u="sng" kern="0"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800" dirty="0">
              <a:latin typeface="+mj-lt"/>
              <a:hlinkClick r:id="rId7"/>
            </a:endParaRPr>
          </a:p>
          <a:p>
            <a:endParaRPr lang="en-US" dirty="0">
              <a:latin typeface="+mj-lt"/>
            </a:endParaRPr>
          </a:p>
        </p:txBody>
      </p:sp>
    </p:spTree>
    <p:extLst>
      <p:ext uri="{BB962C8B-B14F-4D97-AF65-F5344CB8AC3E}">
        <p14:creationId xmlns:p14="http://schemas.microsoft.com/office/powerpoint/2010/main" val="2894252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0F346C1-BD00-C63C-D8C8-051A479843C5}"/>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bg1"/>
                </a:solidFill>
                <a:latin typeface="+mn-lt"/>
              </a:rPr>
              <a:t>Questions? </a:t>
            </a:r>
          </a:p>
        </p:txBody>
      </p:sp>
    </p:spTree>
    <p:extLst>
      <p:ext uri="{BB962C8B-B14F-4D97-AF65-F5344CB8AC3E}">
        <p14:creationId xmlns:p14="http://schemas.microsoft.com/office/powerpoint/2010/main" val="6733173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38A671-5F6B-F72E-4824-78ABE10ED9DB}"/>
              </a:ext>
            </a:extLst>
          </p:cNvPr>
          <p:cNvSpPr>
            <a:spLocks noGrp="1"/>
          </p:cNvSpPr>
          <p:nvPr>
            <p:ph type="title"/>
          </p:nvPr>
        </p:nvSpPr>
        <p:spPr>
          <a:xfrm>
            <a:off x="1091045" y="169523"/>
            <a:ext cx="5818910" cy="541677"/>
          </a:xfrm>
        </p:spPr>
        <p:txBody>
          <a:bodyPr>
            <a:normAutofit fontScale="90000"/>
          </a:bodyPr>
          <a:lstStyle/>
          <a:p>
            <a:pPr algn="ctr"/>
            <a:r>
              <a:rPr lang="en-US" dirty="0"/>
              <a:t>Agenda Items</a:t>
            </a:r>
          </a:p>
        </p:txBody>
      </p:sp>
      <p:sp>
        <p:nvSpPr>
          <p:cNvPr id="7" name="Content Placeholder 6">
            <a:extLst>
              <a:ext uri="{FF2B5EF4-FFF2-40B4-BE49-F238E27FC236}">
                <a16:creationId xmlns:a16="http://schemas.microsoft.com/office/drawing/2014/main" id="{98AAD564-95E9-C01A-30FB-01059E20A416}"/>
              </a:ext>
            </a:extLst>
          </p:cNvPr>
          <p:cNvSpPr>
            <a:spLocks noGrp="1"/>
          </p:cNvSpPr>
          <p:nvPr>
            <p:ph idx="1"/>
          </p:nvPr>
        </p:nvSpPr>
        <p:spPr>
          <a:xfrm>
            <a:off x="203200" y="812800"/>
            <a:ext cx="7121939" cy="6045200"/>
          </a:xfrm>
        </p:spPr>
        <p:txBody>
          <a:bodyPr>
            <a:normAutofit/>
          </a:bodyPr>
          <a:lstStyle/>
          <a:p>
            <a:pPr marL="514350" indent="-514350">
              <a:buFont typeface="+mj-lt"/>
              <a:buAutoNum type="arabicPeriod"/>
            </a:pPr>
            <a:r>
              <a:rPr lang="en-US" dirty="0"/>
              <a:t>What does it mean to be Pre-Health at Emory?</a:t>
            </a:r>
          </a:p>
          <a:p>
            <a:pPr marL="514350" indent="-514350">
              <a:buFont typeface="+mj-lt"/>
              <a:buAutoNum type="arabicPeriod"/>
            </a:pPr>
            <a:r>
              <a:rPr lang="en-US" dirty="0"/>
              <a:t>What is holistic development?</a:t>
            </a:r>
          </a:p>
          <a:p>
            <a:pPr marL="514350" indent="-514350">
              <a:buFont typeface="+mj-lt"/>
              <a:buAutoNum type="arabicPeriod"/>
            </a:pPr>
            <a:r>
              <a:rPr lang="en-US" dirty="0"/>
              <a:t>What are Pre-Health competencies?</a:t>
            </a:r>
          </a:p>
          <a:p>
            <a:pPr marL="514350" indent="-514350">
              <a:buFont typeface="+mj-lt"/>
              <a:buAutoNum type="arabicPeriod"/>
            </a:pPr>
            <a:r>
              <a:rPr lang="en-US" dirty="0"/>
              <a:t>How do I </a:t>
            </a:r>
            <a:r>
              <a:rPr lang="en-US"/>
              <a:t>explore more health </a:t>
            </a:r>
            <a:r>
              <a:rPr lang="en-US" dirty="0"/>
              <a:t>careers?</a:t>
            </a:r>
          </a:p>
          <a:p>
            <a:pPr marL="514350" indent="-514350">
              <a:buFont typeface="+mj-lt"/>
              <a:buAutoNum type="arabicPeriod"/>
            </a:pPr>
            <a:r>
              <a:rPr lang="en-US" sz="2800" dirty="0"/>
              <a:t>What programs exist for Emory </a:t>
            </a:r>
            <a:br>
              <a:rPr lang="en-US" sz="2800" dirty="0"/>
            </a:br>
            <a:r>
              <a:rPr lang="en-US" sz="2800" dirty="0"/>
              <a:t>Pre-Health students?</a:t>
            </a:r>
          </a:p>
          <a:p>
            <a:pPr marL="514350" indent="-514350">
              <a:buFont typeface="+mj-lt"/>
              <a:buAutoNum type="arabicPeriod"/>
            </a:pPr>
            <a:r>
              <a:rPr lang="en-US" dirty="0"/>
              <a:t>Where can I get more information?</a:t>
            </a:r>
          </a:p>
        </p:txBody>
      </p:sp>
    </p:spTree>
    <p:extLst>
      <p:ext uri="{BB962C8B-B14F-4D97-AF65-F5344CB8AC3E}">
        <p14:creationId xmlns:p14="http://schemas.microsoft.com/office/powerpoint/2010/main" val="3342297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does it mean to be a </a:t>
            </a:r>
            <a:br>
              <a:rPr lang="en-US" dirty="0"/>
            </a:br>
            <a:r>
              <a:rPr lang="en-US" dirty="0"/>
              <a:t>Pre-Health student at Emory?</a:t>
            </a:r>
          </a:p>
        </p:txBody>
      </p:sp>
      <p:sp>
        <p:nvSpPr>
          <p:cNvPr id="3" name="Content Placeholder 2"/>
          <p:cNvSpPr>
            <a:spLocks noGrp="1"/>
          </p:cNvSpPr>
          <p:nvPr>
            <p:ph idx="1"/>
          </p:nvPr>
        </p:nvSpPr>
        <p:spPr>
          <a:xfrm>
            <a:off x="4572000" y="211667"/>
            <a:ext cx="7620000" cy="6646333"/>
          </a:xfrm>
        </p:spPr>
        <p:txBody>
          <a:bodyPr>
            <a:normAutofit fontScale="92500"/>
          </a:bodyPr>
          <a:lstStyle/>
          <a:p>
            <a:pPr marL="0" indent="0">
              <a:buNone/>
            </a:pPr>
            <a:r>
              <a:rPr lang="en-US" sz="2400" dirty="0">
                <a:latin typeface="Calibri Light" panose="020F0302020204030204" pitchFamily="34" charset="0"/>
                <a:cs typeface="Calibri Light" panose="020F0302020204030204" pitchFamily="34" charset="0"/>
              </a:rPr>
              <a:t>At Emory, </a:t>
            </a:r>
            <a:r>
              <a:rPr lang="en-US" sz="2400" b="1" i="1" dirty="0">
                <a:latin typeface="Calibri Light" panose="020F0302020204030204" pitchFamily="34" charset="0"/>
                <a:cs typeface="Calibri Light" panose="020F0302020204030204" pitchFamily="34" charset="0"/>
              </a:rPr>
              <a:t>Pre-Health is a pathway you self-select…</a:t>
            </a:r>
          </a:p>
          <a:p>
            <a:r>
              <a:rPr lang="en-US" sz="2400" dirty="0">
                <a:latin typeface="Calibri Light" panose="020F0302020204030204" pitchFamily="34" charset="0"/>
                <a:cs typeface="Calibri Light" panose="020F0302020204030204" pitchFamily="34" charset="0"/>
              </a:rPr>
              <a:t>This means you are not “locked in” to a Pre-Health pathway, and this can occur at any point in time during your four years</a:t>
            </a:r>
          </a:p>
          <a:p>
            <a:r>
              <a:rPr lang="en-US" sz="2400" dirty="0">
                <a:latin typeface="Calibri Light" panose="020F0302020204030204" pitchFamily="34" charset="0"/>
                <a:cs typeface="Calibri Light" panose="020F0302020204030204" pitchFamily="34" charset="0"/>
              </a:rPr>
              <a:t>You have at least two years to explore, and you should</a:t>
            </a:r>
          </a:p>
          <a:p>
            <a:r>
              <a:rPr lang="en-US" sz="2400" dirty="0">
                <a:latin typeface="Calibri Light" panose="020F0302020204030204" pitchFamily="34" charset="0"/>
                <a:cs typeface="Calibri Light" panose="020F0302020204030204" pitchFamily="34" charset="0"/>
              </a:rPr>
              <a:t>You can major in ANYTHING &amp; you can change your mind too, nothing goes to waste</a:t>
            </a:r>
          </a:p>
          <a:p>
            <a:r>
              <a:rPr lang="en-US" sz="2400" dirty="0">
                <a:latin typeface="Calibri Light" panose="020F0302020204030204" pitchFamily="34" charset="0"/>
                <a:ea typeface="+mj-ea"/>
                <a:cs typeface="Calibri Light" panose="020F0302020204030204" pitchFamily="34" charset="0"/>
              </a:rPr>
              <a:t>You can meet the PHA (Pre-Health Advising) team across all four years at Emory, in the summer, and after graduation too</a:t>
            </a:r>
          </a:p>
          <a:p>
            <a:r>
              <a:rPr lang="en-US" sz="2400" dirty="0">
                <a:latin typeface="Calibri Light" panose="020F0302020204030204" pitchFamily="34" charset="0"/>
                <a:ea typeface="+mj-ea"/>
                <a:cs typeface="Calibri Light" panose="020F0302020204030204" pitchFamily="34" charset="0"/>
              </a:rPr>
              <a:t>The PHA team is specifically trained to help you meet your academic, personal, and professional goals</a:t>
            </a:r>
          </a:p>
          <a:p>
            <a:r>
              <a:rPr lang="en-US" sz="2400" dirty="0">
                <a:latin typeface="Calibri Light" panose="020F0302020204030204" pitchFamily="34" charset="0"/>
                <a:cs typeface="Calibri Light" panose="020F0302020204030204" pitchFamily="34" charset="0"/>
              </a:rPr>
              <a:t>We are here to support you and connect you to </a:t>
            </a:r>
            <a:r>
              <a:rPr lang="en-US" sz="2400" u="sng" dirty="0">
                <a:latin typeface="Calibri Light" panose="020F0302020204030204" pitchFamily="34" charset="0"/>
                <a:cs typeface="Calibri Light" panose="020F0302020204030204" pitchFamily="34" charset="0"/>
              </a:rPr>
              <a:t>valid sources </a:t>
            </a:r>
            <a:r>
              <a:rPr lang="en-US" sz="2400" dirty="0">
                <a:latin typeface="Calibri Light" panose="020F0302020204030204" pitchFamily="34" charset="0"/>
                <a:cs typeface="Calibri Light" panose="020F0302020204030204" pitchFamily="34" charset="0"/>
              </a:rPr>
              <a:t>of information such as professionals in healthcare, alumni, and other Pre-Health students</a:t>
            </a:r>
          </a:p>
          <a:p>
            <a:endParaRPr lang="en-US" sz="2400" dirty="0">
              <a:solidFill>
                <a:srgbClr val="002060"/>
              </a:solidFill>
              <a:latin typeface="Calibri Light" panose="020F0302020204030204" pitchFamily="34" charset="0"/>
              <a:ea typeface="+mj-ea"/>
              <a:cs typeface="Calibri Light" panose="020F0302020204030204" pitchFamily="34" charset="0"/>
            </a:endParaRPr>
          </a:p>
          <a:p>
            <a:pPr marL="0" indent="0">
              <a:buNone/>
            </a:pPr>
            <a:endParaRPr lang="en-US" sz="1500" dirty="0">
              <a:solidFill>
                <a:srgbClr val="002060"/>
              </a:solidFill>
              <a:latin typeface="Avenir Roman" panose="02000503020000020003"/>
            </a:endParaRPr>
          </a:p>
        </p:txBody>
      </p:sp>
    </p:spTree>
    <p:extLst>
      <p:ext uri="{BB962C8B-B14F-4D97-AF65-F5344CB8AC3E}">
        <p14:creationId xmlns:p14="http://schemas.microsoft.com/office/powerpoint/2010/main" val="599671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863600"/>
            <a:ext cx="3297767" cy="4284133"/>
          </a:xfrm>
        </p:spPr>
        <p:txBody>
          <a:bodyPr>
            <a:normAutofit/>
          </a:bodyPr>
          <a:lstStyle/>
          <a:p>
            <a:r>
              <a:rPr lang="en-US" dirty="0"/>
              <a:t>Holistic Development for Pre-Health students </a:t>
            </a:r>
            <a:br>
              <a:rPr lang="en-US" dirty="0"/>
            </a:br>
            <a:r>
              <a:rPr lang="en-US" dirty="0"/>
              <a:t>at Emory</a:t>
            </a:r>
          </a:p>
        </p:txBody>
      </p:sp>
      <p:graphicFrame>
        <p:nvGraphicFramePr>
          <p:cNvPr id="5" name="Content Placeholder 2">
            <a:extLst>
              <a:ext uri="{FF2B5EF4-FFF2-40B4-BE49-F238E27FC236}">
                <a16:creationId xmlns:a16="http://schemas.microsoft.com/office/drawing/2014/main" id="{D66C16DE-71B5-AF12-D67D-BBCEBB01C1D7}"/>
              </a:ext>
            </a:extLst>
          </p:cNvPr>
          <p:cNvGraphicFramePr>
            <a:graphicFrameLocks noGrp="1"/>
          </p:cNvGraphicFramePr>
          <p:nvPr>
            <p:ph idx="1"/>
          </p:nvPr>
        </p:nvGraphicFramePr>
        <p:xfrm>
          <a:off x="4572000" y="673484"/>
          <a:ext cx="7371184" cy="4570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62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8AD5CFF9-FE81-F5D5-3E40-51A6E7594A16}"/>
              </a:ext>
            </a:extLst>
          </p:cNvPr>
          <p:cNvSpPr>
            <a:spLocks noGrp="1"/>
          </p:cNvSpPr>
          <p:nvPr>
            <p:ph type="title"/>
          </p:nvPr>
        </p:nvSpPr>
        <p:spPr>
          <a:xfrm>
            <a:off x="640079" y="553523"/>
            <a:ext cx="4923147" cy="1498237"/>
          </a:xfrm>
        </p:spPr>
        <p:txBody>
          <a:bodyPr vert="horz" lIns="91440" tIns="45720" rIns="91440" bIns="45720" rtlCol="0" anchor="b">
            <a:normAutofit fontScale="90000"/>
          </a:bodyPr>
          <a:lstStyle/>
          <a:p>
            <a:br>
              <a:rPr lang="en-US" sz="2600" b="1" kern="1200" dirty="0">
                <a:latin typeface="Avenir Roman" panose="02000503020000020003" pitchFamily="2" charset="0"/>
                <a:ea typeface="+mj-ea"/>
                <a:cs typeface="+mj-cs"/>
              </a:rPr>
            </a:br>
            <a:r>
              <a:rPr lang="en-US" sz="2800" b="1" kern="1200" dirty="0">
                <a:latin typeface="+mn-lt"/>
                <a:ea typeface="+mj-ea"/>
                <a:cs typeface="+mj-cs"/>
              </a:rPr>
              <a:t>How does the Emory Liberal Arts foundation integrate </a:t>
            </a:r>
            <a:br>
              <a:rPr lang="en-US" sz="2800" b="1" kern="1200" dirty="0">
                <a:latin typeface="+mn-lt"/>
                <a:ea typeface="+mj-ea"/>
                <a:cs typeface="+mj-cs"/>
              </a:rPr>
            </a:br>
            <a:r>
              <a:rPr lang="en-US" sz="2800" b="1" kern="1200" dirty="0">
                <a:latin typeface="+mn-lt"/>
                <a:ea typeface="+mj-ea"/>
                <a:cs typeface="+mj-cs"/>
              </a:rPr>
              <a:t>with Pre-Health?</a:t>
            </a:r>
            <a:br>
              <a:rPr lang="en-US" sz="2800" dirty="0">
                <a:latin typeface="+mn-lt"/>
              </a:rPr>
            </a:br>
            <a:endParaRPr lang="en-US" sz="2600" dirty="0">
              <a:latin typeface="+mn-lt"/>
            </a:endParaRP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CDF3128E-A8B6-1E83-C0D5-89F1F352BB63}"/>
              </a:ext>
            </a:extLst>
          </p:cNvPr>
          <p:cNvSpPr>
            <a:spLocks noGrp="1"/>
          </p:cNvSpPr>
          <p:nvPr>
            <p:ph idx="1"/>
          </p:nvPr>
        </p:nvSpPr>
        <p:spPr>
          <a:xfrm>
            <a:off x="640079" y="2605282"/>
            <a:ext cx="4289730" cy="3825335"/>
          </a:xfrm>
        </p:spPr>
        <p:txBody>
          <a:bodyPr vert="horz" lIns="91440" tIns="45720" rIns="91440" bIns="45720" rtlCol="0">
            <a:normAutofit/>
          </a:bodyPr>
          <a:lstStyle/>
          <a:p>
            <a:pPr>
              <a:lnSpc>
                <a:spcPct val="115000"/>
              </a:lnSpc>
            </a:pPr>
            <a:r>
              <a:rPr lang="en-US" sz="1600" dirty="0">
                <a:latin typeface="+mn-lt"/>
              </a:rPr>
              <a:t>Critical thinking is an essential healthcare </a:t>
            </a:r>
            <a:r>
              <a:rPr lang="en-US" sz="1600" b="1" dirty="0">
                <a:latin typeface="+mn-lt"/>
              </a:rPr>
              <a:t>competency</a:t>
            </a:r>
            <a:r>
              <a:rPr lang="en-US" sz="1600" dirty="0">
                <a:latin typeface="+mn-lt"/>
              </a:rPr>
              <a:t>; the profession requires you to be culturally sensitive, resilient and adaptable when faced with complex clinical issues. These competencies are emphasized in the Liberal Arts foundation during the first two years at Emory.</a:t>
            </a:r>
          </a:p>
          <a:p>
            <a:pPr>
              <a:lnSpc>
                <a:spcPct val="115000"/>
              </a:lnSpc>
            </a:pPr>
            <a:r>
              <a:rPr lang="en-US" sz="1600" dirty="0">
                <a:latin typeface="+mn-lt"/>
              </a:rPr>
              <a:t>Research experience in </a:t>
            </a:r>
            <a:r>
              <a:rPr lang="en-US" sz="1600" b="1" i="1" dirty="0">
                <a:latin typeface="+mn-lt"/>
              </a:rPr>
              <a:t>any discipline </a:t>
            </a:r>
            <a:r>
              <a:rPr lang="en-US" sz="1600" dirty="0">
                <a:latin typeface="+mn-lt"/>
              </a:rPr>
              <a:t>can strengthen your healthcare skills as you learn the essentials of data collection, analysis, and problem-solving strategies. </a:t>
            </a:r>
          </a:p>
        </p:txBody>
      </p:sp>
      <p:pic>
        <p:nvPicPr>
          <p:cNvPr id="18" name="Picture 17" descr="A group of people in matching outfits&#10;&#10;Description automatically generated">
            <a:extLst>
              <a:ext uri="{FF2B5EF4-FFF2-40B4-BE49-F238E27FC236}">
                <a16:creationId xmlns:a16="http://schemas.microsoft.com/office/drawing/2014/main" id="{0BD2A0E4-CF17-1B44-B65C-084B5F763E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21" r="1192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888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4469056-D581-421C-80DD-CCE96ECB3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37EEBCD-8563-B917-2D03-333990845CC9}"/>
              </a:ext>
            </a:extLst>
          </p:cNvPr>
          <p:cNvSpPr>
            <a:spLocks noGrp="1"/>
          </p:cNvSpPr>
          <p:nvPr>
            <p:ph type="title"/>
          </p:nvPr>
        </p:nvSpPr>
        <p:spPr>
          <a:xfrm>
            <a:off x="295835" y="457201"/>
            <a:ext cx="3866148" cy="1945340"/>
          </a:xfrm>
        </p:spPr>
        <p:txBody>
          <a:bodyPr vert="horz" lIns="91440" tIns="45720" rIns="91440" bIns="45720" rtlCol="0" anchor="ctr">
            <a:noAutofit/>
          </a:bodyPr>
          <a:lstStyle/>
          <a:p>
            <a:r>
              <a:rPr lang="en-US" sz="2800" dirty="0">
                <a:solidFill>
                  <a:schemeClr val="accent1">
                    <a:lumMod val="50000"/>
                  </a:schemeClr>
                </a:solidFill>
                <a:latin typeface="+mn-lt"/>
              </a:rPr>
              <a:t>Selection of </a:t>
            </a:r>
            <a:br>
              <a:rPr lang="en-US" sz="2800" dirty="0">
                <a:solidFill>
                  <a:schemeClr val="accent1">
                    <a:lumMod val="50000"/>
                  </a:schemeClr>
                </a:solidFill>
                <a:latin typeface="+mn-lt"/>
              </a:rPr>
            </a:br>
            <a:r>
              <a:rPr lang="en-US" sz="2800" dirty="0">
                <a:solidFill>
                  <a:schemeClr val="accent1">
                    <a:lumMod val="50000"/>
                  </a:schemeClr>
                </a:solidFill>
                <a:latin typeface="+mn-lt"/>
              </a:rPr>
              <a:t>Pre-Health competencies</a:t>
            </a:r>
          </a:p>
        </p:txBody>
      </p:sp>
      <p:sp>
        <p:nvSpPr>
          <p:cNvPr id="19" name="sketch line">
            <a:extLst>
              <a:ext uri="{FF2B5EF4-FFF2-40B4-BE49-F238E27FC236}">
                <a16:creationId xmlns:a16="http://schemas.microsoft.com/office/drawing/2014/main" id="{276A54DD-7E68-43B8-A73D-2B9A1AE31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2EB3F7-19AB-CF47-DACB-E8E4AFF32A5C}"/>
              </a:ext>
            </a:extLst>
          </p:cNvPr>
          <p:cNvSpPr txBox="1"/>
          <p:nvPr/>
        </p:nvSpPr>
        <p:spPr>
          <a:xfrm>
            <a:off x="4551708" y="584523"/>
            <a:ext cx="7933079" cy="2026022"/>
          </a:xfrm>
          <a:prstGeom prst="rect">
            <a:avLst/>
          </a:prstGeom>
        </p:spPr>
        <p:txBody>
          <a:bodyPr vert="horz" lIns="91440" tIns="45720" rIns="91440" bIns="45720" rtlCol="0" anchor="ctr">
            <a:normAutofit lnSpcReduction="10000"/>
          </a:bodyPr>
          <a:lstStyle/>
          <a:p>
            <a:pPr>
              <a:lnSpc>
                <a:spcPct val="90000"/>
              </a:lnSpc>
              <a:spcAft>
                <a:spcPts val="600"/>
              </a:spcAft>
            </a:pPr>
            <a:endParaRPr lang="en-US" sz="2200" dirty="0"/>
          </a:p>
          <a:p>
            <a:pPr marL="0" indent="-228600">
              <a:lnSpc>
                <a:spcPct val="90000"/>
              </a:lnSpc>
              <a:spcAft>
                <a:spcPts val="600"/>
              </a:spcAft>
              <a:buFont typeface="Arial" panose="020B0604020202020204" pitchFamily="34" charset="0"/>
              <a:buChar char="•"/>
            </a:pPr>
            <a:r>
              <a:rPr lang="en-US" sz="2900" dirty="0"/>
              <a:t>Science, thinking, and professionalism</a:t>
            </a:r>
          </a:p>
          <a:p>
            <a:pPr marL="0" indent="-228600">
              <a:lnSpc>
                <a:spcPct val="90000"/>
              </a:lnSpc>
              <a:spcAft>
                <a:spcPts val="600"/>
              </a:spcAft>
              <a:buFont typeface="Arial" panose="020B0604020202020204" pitchFamily="34" charset="0"/>
              <a:buChar char="•"/>
            </a:pPr>
            <a:r>
              <a:rPr lang="en-US" sz="2900" dirty="0"/>
              <a:t>These apply to all healthcare professions</a:t>
            </a:r>
          </a:p>
          <a:p>
            <a:pPr>
              <a:lnSpc>
                <a:spcPct val="90000"/>
              </a:lnSpc>
              <a:spcAft>
                <a:spcPts val="600"/>
              </a:spcAft>
            </a:pPr>
            <a:endParaRPr lang="en-US" sz="1500" dirty="0"/>
          </a:p>
          <a:p>
            <a:pPr>
              <a:lnSpc>
                <a:spcPct val="90000"/>
              </a:lnSpc>
              <a:spcAft>
                <a:spcPts val="600"/>
              </a:spcAft>
            </a:pPr>
            <a:r>
              <a:rPr lang="en-US" sz="1500" dirty="0"/>
              <a:t>Source: </a:t>
            </a:r>
            <a:r>
              <a:rPr lang="en-US" sz="1500" dirty="0">
                <a:hlinkClick r:id="rId3"/>
              </a:rPr>
              <a:t>https://students-residents.aamc.org/real-stories-demonstrating-premed-competencies/premed-competencies-entering-medical-students</a:t>
            </a:r>
            <a:endParaRPr lang="en-US" sz="1500" dirty="0"/>
          </a:p>
          <a:p>
            <a:pPr>
              <a:lnSpc>
                <a:spcPct val="90000"/>
              </a:lnSpc>
              <a:spcAft>
                <a:spcPts val="600"/>
              </a:spcAft>
            </a:pPr>
            <a:endParaRPr lang="en-US" sz="1500" dirty="0"/>
          </a:p>
          <a:p>
            <a:pPr>
              <a:lnSpc>
                <a:spcPct val="90000"/>
              </a:lnSpc>
              <a:spcAft>
                <a:spcPts val="600"/>
              </a:spcAft>
            </a:pPr>
            <a:endParaRPr lang="en-US" sz="2200" dirty="0">
              <a:effectLst/>
            </a:endParaRPr>
          </a:p>
        </p:txBody>
      </p:sp>
      <p:pic>
        <p:nvPicPr>
          <p:cNvPr id="12" name="Picture 11">
            <a:extLst>
              <a:ext uri="{FF2B5EF4-FFF2-40B4-BE49-F238E27FC236}">
                <a16:creationId xmlns:a16="http://schemas.microsoft.com/office/drawing/2014/main" id="{2918A9E1-EA7B-3BD1-1B65-F9D484260F75}"/>
              </a:ext>
            </a:extLst>
          </p:cNvPr>
          <p:cNvPicPr>
            <a:picLocks noChangeAspect="1"/>
          </p:cNvPicPr>
          <p:nvPr/>
        </p:nvPicPr>
        <p:blipFill>
          <a:blip r:embed="rId4"/>
          <a:stretch>
            <a:fillRect/>
          </a:stretch>
        </p:blipFill>
        <p:spPr>
          <a:xfrm>
            <a:off x="585030" y="2610545"/>
            <a:ext cx="2021196" cy="3609280"/>
          </a:xfrm>
          <a:prstGeom prst="rect">
            <a:avLst/>
          </a:prstGeom>
        </p:spPr>
      </p:pic>
      <p:pic>
        <p:nvPicPr>
          <p:cNvPr id="10" name="Content Placeholder 9">
            <a:extLst>
              <a:ext uri="{FF2B5EF4-FFF2-40B4-BE49-F238E27FC236}">
                <a16:creationId xmlns:a16="http://schemas.microsoft.com/office/drawing/2014/main" id="{29795514-3FA2-8E9C-5ED1-19F8F043E5AC}"/>
              </a:ext>
            </a:extLst>
          </p:cNvPr>
          <p:cNvPicPr>
            <a:picLocks noGrp="1" noChangeAspect="1"/>
          </p:cNvPicPr>
          <p:nvPr>
            <p:ph idx="1"/>
          </p:nvPr>
        </p:nvPicPr>
        <p:blipFill>
          <a:blip r:embed="rId5"/>
          <a:stretch>
            <a:fillRect/>
          </a:stretch>
        </p:blipFill>
        <p:spPr>
          <a:xfrm>
            <a:off x="3532086" y="2610545"/>
            <a:ext cx="2039243" cy="3609280"/>
          </a:xfrm>
          <a:prstGeom prst="rect">
            <a:avLst/>
          </a:prstGeom>
        </p:spPr>
      </p:pic>
      <p:pic>
        <p:nvPicPr>
          <p:cNvPr id="6" name="Picture 5">
            <a:extLst>
              <a:ext uri="{FF2B5EF4-FFF2-40B4-BE49-F238E27FC236}">
                <a16:creationId xmlns:a16="http://schemas.microsoft.com/office/drawing/2014/main" id="{83C14D08-2BEC-B7D5-19D1-DAE4E9CB2357}"/>
              </a:ext>
            </a:extLst>
          </p:cNvPr>
          <p:cNvPicPr>
            <a:picLocks noChangeAspect="1"/>
          </p:cNvPicPr>
          <p:nvPr/>
        </p:nvPicPr>
        <p:blipFill>
          <a:blip r:embed="rId6"/>
          <a:stretch>
            <a:fillRect/>
          </a:stretch>
        </p:blipFill>
        <p:spPr>
          <a:xfrm>
            <a:off x="6479848" y="2610545"/>
            <a:ext cx="2246776" cy="3609280"/>
          </a:xfrm>
          <a:prstGeom prst="rect">
            <a:avLst/>
          </a:prstGeom>
        </p:spPr>
      </p:pic>
      <p:pic>
        <p:nvPicPr>
          <p:cNvPr id="8" name="Picture 7">
            <a:extLst>
              <a:ext uri="{FF2B5EF4-FFF2-40B4-BE49-F238E27FC236}">
                <a16:creationId xmlns:a16="http://schemas.microsoft.com/office/drawing/2014/main" id="{332A59B3-6A7F-0550-1EC1-AE2076730D3B}"/>
              </a:ext>
            </a:extLst>
          </p:cNvPr>
          <p:cNvPicPr>
            <a:picLocks noChangeAspect="1"/>
          </p:cNvPicPr>
          <p:nvPr/>
        </p:nvPicPr>
        <p:blipFill>
          <a:blip r:embed="rId7"/>
          <a:stretch>
            <a:fillRect/>
          </a:stretch>
        </p:blipFill>
        <p:spPr>
          <a:xfrm>
            <a:off x="9174480" y="3143180"/>
            <a:ext cx="2843784" cy="2544010"/>
          </a:xfrm>
          <a:prstGeom prst="rect">
            <a:avLst/>
          </a:prstGeom>
        </p:spPr>
      </p:pic>
    </p:spTree>
    <p:extLst>
      <p:ext uri="{BB962C8B-B14F-4D97-AF65-F5344CB8AC3E}">
        <p14:creationId xmlns:p14="http://schemas.microsoft.com/office/powerpoint/2010/main" val="220040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945" y="673481"/>
            <a:ext cx="2798620" cy="3769309"/>
          </a:xfrm>
        </p:spPr>
        <p:txBody>
          <a:bodyPr>
            <a:normAutofit/>
          </a:bodyPr>
          <a:lstStyle/>
          <a:p>
            <a:r>
              <a:rPr lang="en-US" dirty="0"/>
              <a:t>How Do I Explore Health Careers?</a:t>
            </a:r>
          </a:p>
        </p:txBody>
      </p:sp>
      <p:sp>
        <p:nvSpPr>
          <p:cNvPr id="3" name="Content Placeholder 2"/>
          <p:cNvSpPr>
            <a:spLocks noGrp="1"/>
          </p:cNvSpPr>
          <p:nvPr>
            <p:ph idx="1"/>
          </p:nvPr>
        </p:nvSpPr>
        <p:spPr>
          <a:xfrm>
            <a:off x="4572000" y="673483"/>
            <a:ext cx="7371184" cy="5817751"/>
          </a:xfrm>
        </p:spPr>
        <p:txBody>
          <a:bodyPr>
            <a:normAutofit/>
          </a:bodyPr>
          <a:lstStyle/>
          <a:p>
            <a:r>
              <a:rPr lang="en-US" dirty="0">
                <a:latin typeface="+mn-lt"/>
                <a:ea typeface="+mj-ea"/>
                <a:cs typeface="+mj-cs"/>
              </a:rPr>
              <a:t>Volunteering in a clinical setting-- most hospitals and clinics have volunteer programs for students</a:t>
            </a:r>
          </a:p>
          <a:p>
            <a:r>
              <a:rPr lang="en-US" dirty="0">
                <a:latin typeface="+mn-lt"/>
                <a:ea typeface="+mj-ea"/>
                <a:cs typeface="+mj-cs"/>
              </a:rPr>
              <a:t>Paid clinical positions– medical scribe, medical assistant or office assistant</a:t>
            </a:r>
          </a:p>
          <a:p>
            <a:r>
              <a:rPr lang="en-US" dirty="0">
                <a:latin typeface="+mn-lt"/>
                <a:ea typeface="+mj-ea"/>
                <a:cs typeface="+mj-cs"/>
              </a:rPr>
              <a:t>Summer research or internships</a:t>
            </a:r>
          </a:p>
          <a:p>
            <a:r>
              <a:rPr lang="en-US" dirty="0">
                <a:latin typeface="+mn-lt"/>
                <a:ea typeface="+mj-ea"/>
                <a:cs typeface="+mj-cs"/>
              </a:rPr>
              <a:t>Shadowing/Observing</a:t>
            </a:r>
          </a:p>
          <a:p>
            <a:pPr marL="0" indent="0">
              <a:buNone/>
            </a:pPr>
            <a:endParaRPr lang="en-US" sz="1500" dirty="0">
              <a:solidFill>
                <a:srgbClr val="002060"/>
              </a:solidFill>
              <a:latin typeface="Avenir Roman" panose="02000503020000020003"/>
            </a:endParaRPr>
          </a:p>
        </p:txBody>
      </p:sp>
    </p:spTree>
    <p:extLst>
      <p:ext uri="{BB962C8B-B14F-4D97-AF65-F5344CB8AC3E}">
        <p14:creationId xmlns:p14="http://schemas.microsoft.com/office/powerpoint/2010/main" val="3878089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445" y="412750"/>
            <a:ext cx="2839605" cy="3727450"/>
          </a:xfrm>
        </p:spPr>
        <p:txBody>
          <a:bodyPr>
            <a:normAutofit/>
          </a:bodyPr>
          <a:lstStyle/>
          <a:p>
            <a:r>
              <a:rPr lang="en-US" dirty="0"/>
              <a:t>What programs exist for Emory </a:t>
            </a:r>
            <a:br>
              <a:rPr lang="en-US" dirty="0"/>
            </a:br>
            <a:r>
              <a:rPr lang="en-US" dirty="0"/>
              <a:t>Pre-Health students?</a:t>
            </a:r>
          </a:p>
        </p:txBody>
      </p:sp>
      <p:sp>
        <p:nvSpPr>
          <p:cNvPr id="3" name="Content Placeholder 2"/>
          <p:cNvSpPr>
            <a:spLocks noGrp="1"/>
          </p:cNvSpPr>
          <p:nvPr>
            <p:ph idx="1"/>
          </p:nvPr>
        </p:nvSpPr>
        <p:spPr>
          <a:xfrm>
            <a:off x="4572000" y="0"/>
            <a:ext cx="7383780" cy="6568440"/>
          </a:xfrm>
        </p:spPr>
        <p:txBody>
          <a:bodyPr>
            <a:normAutofit/>
          </a:bodyPr>
          <a:lstStyle/>
          <a:p>
            <a:pPr marL="0" indent="0">
              <a:buNone/>
            </a:pPr>
            <a:r>
              <a:rPr lang="en-US" sz="2200" dirty="0">
                <a:solidFill>
                  <a:srgbClr val="0070C0"/>
                </a:solidFill>
                <a:latin typeface="+mn-lt"/>
              </a:rPr>
              <a:t>Academic planning</a:t>
            </a:r>
          </a:p>
          <a:p>
            <a:pPr marL="457200" lvl="1" indent="0">
              <a:buNone/>
            </a:pPr>
            <a:r>
              <a:rPr lang="en-US" sz="1800" dirty="0">
                <a:latin typeface="+mn-lt"/>
              </a:rPr>
              <a:t>Four-year planning from day one!</a:t>
            </a:r>
          </a:p>
          <a:p>
            <a:pPr marL="457200" lvl="1" indent="0">
              <a:buNone/>
            </a:pPr>
            <a:r>
              <a:rPr lang="en-US" sz="1800" dirty="0">
                <a:latin typeface="+mn-lt"/>
              </a:rPr>
              <a:t>Access to Pre-Health Juniors and Seniors for advice on course selection</a:t>
            </a:r>
          </a:p>
          <a:p>
            <a:pPr marL="457200" lvl="1" indent="0">
              <a:buNone/>
            </a:pPr>
            <a:r>
              <a:rPr lang="en-US" sz="1800" dirty="0">
                <a:latin typeface="+mn-lt"/>
              </a:rPr>
              <a:t>Support for time management skills and tutoring</a:t>
            </a:r>
          </a:p>
          <a:p>
            <a:pPr marL="457200" lvl="1" indent="0">
              <a:buNone/>
            </a:pPr>
            <a:r>
              <a:rPr lang="en-US" sz="1800" dirty="0">
                <a:latin typeface="+mn-lt"/>
              </a:rPr>
              <a:t>Study Abroad &amp; summer programs</a:t>
            </a:r>
          </a:p>
          <a:p>
            <a:pPr marL="0" indent="0">
              <a:buNone/>
            </a:pPr>
            <a:r>
              <a:rPr lang="en-US" sz="2200" kern="0" dirty="0">
                <a:solidFill>
                  <a:srgbClr val="0070C0"/>
                </a:solidFill>
                <a:latin typeface="+mn-lt"/>
                <a:ea typeface="Calibri" panose="020F0502020204030204" pitchFamily="34" charset="0"/>
              </a:rPr>
              <a:t>Access to opportunities</a:t>
            </a:r>
            <a:endParaRPr lang="en-US" sz="2200" dirty="0">
              <a:solidFill>
                <a:srgbClr val="0070C0"/>
              </a:solidFill>
              <a:latin typeface="+mn-lt"/>
            </a:endParaRPr>
          </a:p>
          <a:p>
            <a:pPr marL="457200" lvl="1" indent="0">
              <a:buNone/>
            </a:pPr>
            <a:r>
              <a:rPr lang="en-US" sz="1800" dirty="0">
                <a:latin typeface="+mn-lt"/>
              </a:rPr>
              <a:t>Hospitals and clinics on campus</a:t>
            </a:r>
          </a:p>
          <a:p>
            <a:pPr marL="457200" lvl="1" indent="0">
              <a:buNone/>
            </a:pPr>
            <a:r>
              <a:rPr lang="en-US" sz="1800" dirty="0">
                <a:latin typeface="+mn-lt"/>
              </a:rPr>
              <a:t>Research labs in the Emory School of Medicine, Rollins School of Public Health, Woodruff School of Nursing &amp; the CDC</a:t>
            </a:r>
          </a:p>
          <a:p>
            <a:pPr marL="457200" lvl="1" indent="0">
              <a:buNone/>
            </a:pPr>
            <a:r>
              <a:rPr lang="en-US" sz="1800" dirty="0">
                <a:latin typeface="+mn-lt"/>
              </a:rPr>
              <a:t>Faculty members in the Emory School of Medicine partner with Pre-Health Advising, across multiple healthcare disciplines</a:t>
            </a:r>
          </a:p>
          <a:p>
            <a:pPr marL="0" indent="0">
              <a:buNone/>
            </a:pPr>
            <a:r>
              <a:rPr lang="en-US" sz="2200" dirty="0">
                <a:solidFill>
                  <a:srgbClr val="0070C0"/>
                </a:solidFill>
                <a:latin typeface="+mn-lt"/>
              </a:rPr>
              <a:t>Application assistance</a:t>
            </a:r>
          </a:p>
          <a:p>
            <a:pPr marL="457200" lvl="1" indent="0">
              <a:lnSpc>
                <a:spcPct val="107000"/>
              </a:lnSpc>
              <a:spcBef>
                <a:spcPts val="0"/>
              </a:spcBef>
              <a:spcAft>
                <a:spcPts val="800"/>
              </a:spcAft>
              <a:buNone/>
            </a:pPr>
            <a:r>
              <a:rPr lang="en-US" sz="1800" dirty="0">
                <a:latin typeface="+mn-lt"/>
                <a:ea typeface="Calibri" panose="020F0502020204030204" pitchFamily="34" charset="0"/>
                <a:cs typeface="Times New Roman" panose="02020603050405020304" pitchFamily="18" charset="0"/>
              </a:rPr>
              <a:t>P</a:t>
            </a:r>
            <a:r>
              <a:rPr lang="en-US" sz="1800" dirty="0">
                <a:effectLst/>
                <a:latin typeface="+mn-lt"/>
                <a:ea typeface="Calibri" panose="020F0502020204030204" pitchFamily="34" charset="0"/>
                <a:cs typeface="Times New Roman" panose="02020603050405020304" pitchFamily="18" charset="0"/>
              </a:rPr>
              <a:t>opulation-specific support on writing essays, personal statements, test prep material &amp; timeline planning at Emory and during gap years</a:t>
            </a:r>
          </a:p>
          <a:p>
            <a:pPr marL="0" indent="0">
              <a:buNone/>
            </a:pPr>
            <a:endParaRPr lang="en-US" dirty="0"/>
          </a:p>
        </p:txBody>
      </p:sp>
    </p:spTree>
    <p:extLst>
      <p:ext uri="{BB962C8B-B14F-4D97-AF65-F5344CB8AC3E}">
        <p14:creationId xmlns:p14="http://schemas.microsoft.com/office/powerpoint/2010/main" val="1977853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7EFB-2F47-E133-C97D-63138C97BBB6}"/>
              </a:ext>
            </a:extLst>
          </p:cNvPr>
          <p:cNvSpPr>
            <a:spLocks noGrp="1"/>
          </p:cNvSpPr>
          <p:nvPr>
            <p:ph type="title"/>
          </p:nvPr>
        </p:nvSpPr>
        <p:spPr>
          <a:xfrm>
            <a:off x="748144" y="278846"/>
            <a:ext cx="9608127" cy="1211170"/>
          </a:xfrm>
        </p:spPr>
        <p:txBody>
          <a:bodyPr>
            <a:normAutofit/>
          </a:bodyPr>
          <a:lstStyle/>
          <a:p>
            <a:pPr marL="0" marR="0" lvl="0" indent="0" defTabSz="914400" rtl="0" eaLnBrk="0" fontAlgn="base" latinLnBrk="0" hangingPunct="0">
              <a:spcBef>
                <a:spcPct val="0"/>
              </a:spcBef>
              <a:spcAft>
                <a:spcPct val="0"/>
              </a:spcAft>
              <a:buClrTx/>
              <a:buSzTx/>
              <a:buFontTx/>
              <a:buNone/>
              <a:tabLst/>
            </a:pPr>
            <a:r>
              <a:rPr kumimoji="0" lang="en-US" altLang="en-US" i="0" u="none" strike="noStrike" cap="none" normalizeH="0" baseline="0" dirty="0">
                <a:ln>
                  <a:noFill/>
                </a:ln>
                <a:solidFill>
                  <a:schemeClr val="accent1">
                    <a:lumMod val="50000"/>
                  </a:schemeClr>
                </a:solidFill>
                <a:effectLst/>
                <a:latin typeface="+mn-lt"/>
                <a:ea typeface="Calibri" panose="020F0502020204030204" pitchFamily="34" charset="0"/>
                <a:cs typeface="Calibri Light" panose="020F0302020204030204" pitchFamily="34" charset="0"/>
              </a:rPr>
              <a:t>Services Summary</a:t>
            </a:r>
            <a:r>
              <a:rPr kumimoji="0" lang="en-US" altLang="en-US" b="0" i="0" u="none" strike="noStrike" cap="none" normalizeH="0" baseline="0" dirty="0">
                <a:ln>
                  <a:noFill/>
                </a:ln>
                <a:solidFill>
                  <a:schemeClr val="accent1">
                    <a:lumMod val="50000"/>
                  </a:schemeClr>
                </a:solidFill>
                <a:effectLst/>
                <a:latin typeface="+mn-lt"/>
                <a:ea typeface="Calibri" panose="020F0502020204030204" pitchFamily="34" charset="0"/>
                <a:cs typeface="Calibri Light" panose="020F0302020204030204" pitchFamily="34" charset="0"/>
              </a:rPr>
              <a:t> </a:t>
            </a:r>
            <a:endParaRPr kumimoji="0" lang="en-US" altLang="en-US" b="0" i="0" u="none" strike="noStrike" cap="none" normalizeH="0" baseline="0" dirty="0">
              <a:ln>
                <a:noFill/>
              </a:ln>
              <a:solidFill>
                <a:schemeClr val="accent1">
                  <a:lumMod val="50000"/>
                </a:schemeClr>
              </a:solidFill>
              <a:effectLst/>
              <a:latin typeface="+mn-lt"/>
            </a:endParaRPr>
          </a:p>
        </p:txBody>
      </p:sp>
      <p:graphicFrame>
        <p:nvGraphicFramePr>
          <p:cNvPr id="4" name="Content Placeholder 3">
            <a:extLst>
              <a:ext uri="{FF2B5EF4-FFF2-40B4-BE49-F238E27FC236}">
                <a16:creationId xmlns:a16="http://schemas.microsoft.com/office/drawing/2014/main" id="{52514B42-7254-C68B-94EB-F0F77A2B1D9C}"/>
              </a:ext>
            </a:extLst>
          </p:cNvPr>
          <p:cNvGraphicFramePr>
            <a:graphicFrameLocks noGrp="1"/>
          </p:cNvGraphicFramePr>
          <p:nvPr>
            <p:ph idx="1"/>
            <p:extLst>
              <p:ext uri="{D42A27DB-BD31-4B8C-83A1-F6EECF244321}">
                <p14:modId xmlns:p14="http://schemas.microsoft.com/office/powerpoint/2010/main" val="1671550737"/>
              </p:ext>
            </p:extLst>
          </p:nvPr>
        </p:nvGraphicFramePr>
        <p:xfrm>
          <a:off x="748144" y="1801114"/>
          <a:ext cx="10103168" cy="4383404"/>
        </p:xfrm>
        <a:graphic>
          <a:graphicData uri="http://schemas.openxmlformats.org/drawingml/2006/table">
            <a:tbl>
              <a:tblPr firstRow="1" firstCol="1" bandRow="1"/>
              <a:tblGrid>
                <a:gridCol w="5407415">
                  <a:extLst>
                    <a:ext uri="{9D8B030D-6E8A-4147-A177-3AD203B41FA5}">
                      <a16:colId xmlns:a16="http://schemas.microsoft.com/office/drawing/2014/main" val="2558320818"/>
                    </a:ext>
                  </a:extLst>
                </a:gridCol>
                <a:gridCol w="4695753">
                  <a:extLst>
                    <a:ext uri="{9D8B030D-6E8A-4147-A177-3AD203B41FA5}">
                      <a16:colId xmlns:a16="http://schemas.microsoft.com/office/drawing/2014/main" val="3550294718"/>
                    </a:ext>
                  </a:extLst>
                </a:gridCol>
              </a:tblGrid>
              <a:tr h="1095851">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Academic Advising Services</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500"/>
                        </a:spcBef>
                        <a:spcAft>
                          <a:spcPts val="0"/>
                        </a:spcAft>
                      </a:pPr>
                      <a:r>
                        <a:rPr lang="en-US" sz="2400" b="0" i="0" u="none" strike="noStrike">
                          <a:effectLst/>
                          <a:latin typeface="Calibri Light" panose="020F0302020204030204" pitchFamily="34" charset="0"/>
                          <a:ea typeface="Times New Roman" panose="02020603050405020304" pitchFamily="18" charset="0"/>
                          <a:cs typeface="Times New Roman" panose="02020603050405020304" pitchFamily="18" charset="0"/>
                        </a:rPr>
                        <a:t>Application Advising Services</a:t>
                      </a:r>
                      <a:endParaRPr lang="en-US" sz="3700" b="0" i="0" u="none" strike="noStrike">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368584"/>
                  </a:ext>
                </a:extLst>
              </a:tr>
              <a:tr h="1095851">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Composite Letter Services </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Faculty &amp; Healthcare Advisory boards</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7401451"/>
                  </a:ext>
                </a:extLst>
              </a:tr>
              <a:tr h="1095851">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First year and second year small group advising</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500"/>
                        </a:spcBef>
                        <a:spcAft>
                          <a:spcPts val="0"/>
                        </a:spcAft>
                      </a:pPr>
                      <a:r>
                        <a:rPr lang="en-US" sz="2400" b="0" i="0" u="none" strike="noStrike">
                          <a:effectLst/>
                          <a:latin typeface="Calibri Light" panose="020F0302020204030204" pitchFamily="34" charset="0"/>
                          <a:ea typeface="Times New Roman" panose="02020603050405020304" pitchFamily="18" charset="0"/>
                          <a:cs typeface="Times New Roman" panose="02020603050405020304" pitchFamily="18" charset="0"/>
                        </a:rPr>
                        <a:t>Peer Mentor Program</a:t>
                      </a:r>
                      <a:endParaRPr lang="en-US" sz="3700" b="0" i="0" u="none" strike="noStrike">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9313003"/>
                  </a:ext>
                </a:extLst>
              </a:tr>
              <a:tr h="1095851">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Pre-Health Events &amp; Partnerships</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lnSpc>
                          <a:spcPct val="107000"/>
                        </a:lnSpc>
                        <a:spcBef>
                          <a:spcPts val="500"/>
                        </a:spcBef>
                        <a:spcAft>
                          <a:spcPts val="0"/>
                        </a:spcAft>
                      </a:pPr>
                      <a:r>
                        <a:rPr lang="en-US" sz="2400" b="0" i="0" u="none" strike="noStrike" dirty="0">
                          <a:effectLst/>
                          <a:latin typeface="Calibri Light" panose="020F0302020204030204" pitchFamily="34" charset="0"/>
                          <a:ea typeface="Times New Roman" panose="02020603050405020304" pitchFamily="18" charset="0"/>
                          <a:cs typeface="Times New Roman" panose="02020603050405020304" pitchFamily="18" charset="0"/>
                        </a:rPr>
                        <a:t>Alumni Mentors</a:t>
                      </a:r>
                      <a:endParaRPr lang="en-US" sz="3700" b="0" i="0" u="none" strike="noStrike" dirty="0">
                        <a:effectLst/>
                        <a:latin typeface="Arial" panose="020B0604020202020204" pitchFamily="34" charset="0"/>
                      </a:endParaRPr>
                    </a:p>
                  </a:txBody>
                  <a:tcPr marL="139748" marR="139748" marT="194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011962"/>
                  </a:ext>
                </a:extLst>
              </a:tr>
            </a:tbl>
          </a:graphicData>
        </a:graphic>
      </p:graphicFrame>
    </p:spTree>
    <p:extLst>
      <p:ext uri="{BB962C8B-B14F-4D97-AF65-F5344CB8AC3E}">
        <p14:creationId xmlns:p14="http://schemas.microsoft.com/office/powerpoint/2010/main" val="219040806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AD7CD417795846A3FFA20326262252" ma:contentTypeVersion="18" ma:contentTypeDescription="Create a new document." ma:contentTypeScope="" ma:versionID="5f2ca38c09b58ca647d1716091c4f0c4">
  <xsd:schema xmlns:xsd="http://www.w3.org/2001/XMLSchema" xmlns:xs="http://www.w3.org/2001/XMLSchema" xmlns:p="http://schemas.microsoft.com/office/2006/metadata/properties" xmlns:ns2="bc295e3d-3696-4a62-9a0d-7156f20701be" xmlns:ns3="497c1668-8d40-45c1-8759-f3c9422dbdea" targetNamespace="http://schemas.microsoft.com/office/2006/metadata/properties" ma:root="true" ma:fieldsID="e1e84950e761aaef1933223f45266a78" ns2:_="" ns3:_="">
    <xsd:import namespace="bc295e3d-3696-4a62-9a0d-7156f20701be"/>
    <xsd:import namespace="497c1668-8d40-45c1-8759-f3c9422dbd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295e3d-3696-4a62-9a0d-7156f20701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7c1668-8d40-45c1-8759-f3c9422dbd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dccee3f-8756-49e8-9bbc-88571b408d39}" ma:internalName="TaxCatchAll" ma:showField="CatchAllData" ma:web="497c1668-8d40-45c1-8759-f3c9422dbd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295e3d-3696-4a62-9a0d-7156f20701be">
      <Terms xmlns="http://schemas.microsoft.com/office/infopath/2007/PartnerControls"/>
    </lcf76f155ced4ddcb4097134ff3c332f>
    <TaxCatchAll xmlns="497c1668-8d40-45c1-8759-f3c9422dbdea" xsi:nil="true"/>
  </documentManagement>
</p:properties>
</file>

<file path=customXml/itemProps1.xml><?xml version="1.0" encoding="utf-8"?>
<ds:datastoreItem xmlns:ds="http://schemas.openxmlformats.org/officeDocument/2006/customXml" ds:itemID="{D33BF8B8-E30D-4A99-A4A3-0E0B9ACCA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295e3d-3696-4a62-9a0d-7156f20701be"/>
    <ds:schemaRef ds:uri="497c1668-8d40-45c1-8759-f3c9422dbd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0363B1-8763-49CA-B9D6-CA2851C26234}">
  <ds:schemaRefs>
    <ds:schemaRef ds:uri="http://schemas.microsoft.com/sharepoint/v3/contenttype/forms"/>
  </ds:schemaRefs>
</ds:datastoreItem>
</file>

<file path=customXml/itemProps3.xml><?xml version="1.0" encoding="utf-8"?>
<ds:datastoreItem xmlns:ds="http://schemas.openxmlformats.org/officeDocument/2006/customXml" ds:itemID="{3B13BC40-BE93-40CA-B568-E7E03BB55C3C}">
  <ds:schemaRefs>
    <ds:schemaRef ds:uri="http://schemas.microsoft.com/office/2006/metadata/properties"/>
    <ds:schemaRef ds:uri="http://schemas.microsoft.com/office/infopath/2007/PartnerControls"/>
    <ds:schemaRef ds:uri="bc295e3d-3696-4a62-9a0d-7156f20701be"/>
    <ds:schemaRef ds:uri="497c1668-8d40-45c1-8759-f3c9422dbdea"/>
  </ds:schemaRefs>
</ds:datastoreItem>
</file>

<file path=docProps/app.xml><?xml version="1.0" encoding="utf-8"?>
<Properties xmlns="http://schemas.openxmlformats.org/officeDocument/2006/extended-properties" xmlns:vt="http://schemas.openxmlformats.org/officeDocument/2006/docPropsVTypes">
  <Template/>
  <TotalTime>1563</TotalTime>
  <Words>989</Words>
  <Application>Microsoft Office PowerPoint</Application>
  <PresentationFormat>Widescreen</PresentationFormat>
  <Paragraphs>95</Paragraphs>
  <Slides>11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Avenir Roman</vt:lpstr>
      <vt:lpstr>Calibri</vt:lpstr>
      <vt:lpstr>Calibri Light</vt:lpstr>
      <vt:lpstr>Conduit ITC</vt:lpstr>
      <vt:lpstr>Mercury Display</vt:lpstr>
      <vt:lpstr>1_Office Theme</vt:lpstr>
      <vt:lpstr> Exploring Health Careers  Presented by: Pre-Health Advising (PHA) at Emory University  Kim Molee, PhD Director of Pre-Health Advising </vt:lpstr>
      <vt:lpstr>Agenda Items</vt:lpstr>
      <vt:lpstr>What does it mean to be a  Pre-Health student at Emory?</vt:lpstr>
      <vt:lpstr>Holistic Development for Pre-Health students  at Emory</vt:lpstr>
      <vt:lpstr> How does the Emory Liberal Arts foundation integrate  with Pre-Health? </vt:lpstr>
      <vt:lpstr>Selection of  Pre-Health competencies</vt:lpstr>
      <vt:lpstr>How Do I Explore Health Careers?</vt:lpstr>
      <vt:lpstr>What programs exist for Emory  Pre-Health students?</vt:lpstr>
      <vt:lpstr>Services Summary </vt:lpstr>
      <vt:lpstr>Resources for more information</vt:lpstr>
      <vt:lpstr>Questions? </vt:lpstr>
    </vt:vector>
  </TitlesOfParts>
  <Company>Emory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Pre-Business/Pre-Health/Pre-Law/Dual Degree Template</dc:title>
  <dc:creator>Obrentz, Shari B</dc:creator>
  <cp:lastModifiedBy>Molee, Kim</cp:lastModifiedBy>
  <cp:revision>142</cp:revision>
  <dcterms:created xsi:type="dcterms:W3CDTF">2017-12-18T21:24:23Z</dcterms:created>
  <dcterms:modified xsi:type="dcterms:W3CDTF">2024-03-13T16:31:53Z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0x0101006AAD7CD417795846A3FFA20326262252</vt:lpwstr>
  </property>
  <property fmtid="{D5CDD505-2E9C-101B-9397-08002B2CF9AE}" pid="3" name="MediaServiceImageTags">
    <vt:lpwstr/>
  </property>
</Properties>
</file>