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77" r:id="rId1"/>
  </p:sldMasterIdLst>
  <p:sldIdLst>
    <p:sldId id="256" r:id="rId2"/>
    <p:sldId id="266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-3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aperBackingColor.jpg"/>
          <p:cNvPicPr>
            <a:picLocks noChangeAspect="1"/>
          </p:cNvPicPr>
          <p:nvPr/>
        </p:nvPicPr>
        <p:blipFill>
          <a:blip r:embed="rId2"/>
          <a:srcRect l="469" t="13915"/>
          <a:stretch>
            <a:fillRect/>
          </a:stretch>
        </p:blipFill>
        <p:spPr>
          <a:xfrm>
            <a:off x="1613903" y="699248"/>
            <a:ext cx="5916194" cy="3837694"/>
          </a:xfrm>
          <a:prstGeom prst="rect">
            <a:avLst/>
          </a:prstGeom>
          <a:solidFill>
            <a:srgbClr val="FFFFFF">
              <a:shade val="85000"/>
            </a:srgbClr>
          </a:solidFill>
          <a:ln w="22225" cap="sq">
            <a:solidFill>
              <a:srgbClr val="FDFDFD"/>
            </a:solidFill>
            <a:miter lim="800000"/>
          </a:ln>
          <a:effectLst>
            <a:outerShdw blurRad="57150" dist="37500" dir="7560000" sy="98000" kx="80000" ky="63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5C34-AB47-D944-A08F-EA75B4798519}" type="datetimeFigureOut">
              <a:rPr lang="en-US" smtClean="0"/>
              <a:pPr/>
              <a:t>11/7/11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9569" y="1143000"/>
            <a:ext cx="5724862" cy="184696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69" y="2994212"/>
            <a:ext cx="5724862" cy="1007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90000"/>
              <a:buFont typeface="Wingdings" pitchFamily="2" charset="2"/>
              <a:buNone/>
              <a:defRPr sz="2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5C34-AB47-D944-A08F-EA75B4798519}" type="datetimeFigureOut">
              <a:rPr lang="en-US" smtClean="0"/>
              <a:pPr/>
              <a:t>11/7/11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433D-F271-894F-B16A-55CA3E7885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5C34-AB47-D944-A08F-EA75B4798519}" type="datetimeFigureOut">
              <a:rPr lang="en-US" smtClean="0"/>
              <a:pPr/>
              <a:t>11/7/11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433D-F271-894F-B16A-55CA3E7885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363" y="1143000"/>
            <a:ext cx="3807662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199" y="605118"/>
            <a:ext cx="3776472" cy="556549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0363" y="2618815"/>
            <a:ext cx="3807662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18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5C34-AB47-D944-A08F-EA75B4798519}" type="datetimeFigureOut">
              <a:rPr lang="en-US" smtClean="0"/>
              <a:pPr/>
              <a:t>11/7/11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5C34-AB47-D944-A08F-EA75B4798519}" type="datetimeFigureOut">
              <a:rPr lang="en-US" smtClean="0"/>
              <a:pPr/>
              <a:t>11/7/11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433D-F271-894F-B16A-55CA3E7885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pictureCaptionBacking.png"/>
          <p:cNvPicPr>
            <a:picLocks noChangeAspect="1"/>
          </p:cNvPicPr>
          <p:nvPr/>
        </p:nvPicPr>
        <p:blipFill>
          <a:blip r:embed="rId2"/>
          <a:srcRect l="52272" t="8889" r="5152" b="16566"/>
          <a:stretch>
            <a:fillRect/>
          </a:stretch>
        </p:blipFill>
        <p:spPr>
          <a:xfrm>
            <a:off x="4594412" y="663388"/>
            <a:ext cx="3893127" cy="5112327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725487" y="1143000"/>
            <a:ext cx="3792537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487" y="2618815"/>
            <a:ext cx="3792537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18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29938" y="864971"/>
            <a:ext cx="3422075" cy="4709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487" y="462896"/>
            <a:ext cx="7718425" cy="828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9" y="1598613"/>
            <a:ext cx="7718424" cy="457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5C34-AB47-D944-A08F-EA75B4798519}" type="datetimeFigureOut">
              <a:rPr lang="en-US" smtClean="0"/>
              <a:pPr/>
              <a:t>11/7/11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433D-F271-894F-B16A-55CA3E7885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685801"/>
            <a:ext cx="1066800" cy="5484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8" y="685757"/>
            <a:ext cx="6437312" cy="54822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5C34-AB47-D944-A08F-EA75B4798519}" type="datetimeFigureOut">
              <a:rPr lang="en-US" smtClean="0"/>
              <a:pPr/>
              <a:t>11/7/11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433D-F271-894F-B16A-55CA3E7885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5C34-AB47-D944-A08F-EA75B4798519}" type="datetimeFigureOut">
              <a:rPr lang="en-US" smtClean="0"/>
              <a:pPr/>
              <a:t>11/7/11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433D-F271-894F-B16A-55CA3E7885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hotoBacking-r.png"/>
          <p:cNvPicPr>
            <a:picLocks noChangeAspect="1"/>
          </p:cNvPicPr>
          <p:nvPr/>
        </p:nvPicPr>
        <p:blipFill>
          <a:blip r:embed="rId2"/>
          <a:srcRect l="17353" t="9412" r="17500" b="32353"/>
          <a:stretch>
            <a:fillRect/>
          </a:stretch>
        </p:blipFill>
        <p:spPr>
          <a:xfrm>
            <a:off x="1586753" y="645459"/>
            <a:ext cx="5957047" cy="3993776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05385C34-AB47-D944-A08F-EA75B4798519}" type="datetimeFigureOut">
              <a:rPr lang="en-US" smtClean="0"/>
              <a:pPr/>
              <a:t>11/7/11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A5E8433D-F271-894F-B16A-55CA3E7885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4435" y="4953000"/>
            <a:ext cx="8095130" cy="857250"/>
          </a:xfrm>
        </p:spPr>
        <p:txBody>
          <a:bodyPr anchor="b" anchorCtr="0">
            <a:noAutofit/>
          </a:bodyPr>
          <a:lstStyle>
            <a:lvl1pPr>
              <a:defRPr sz="54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4435" y="5791200"/>
            <a:ext cx="8095130" cy="50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764792" y="804672"/>
            <a:ext cx="5638800" cy="3657600"/>
          </a:xfrm>
        </p:spPr>
        <p:txBody>
          <a:bodyPr/>
          <a:lstStyle>
            <a:lvl1pPr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818" y="2514600"/>
            <a:ext cx="8162365" cy="914400"/>
          </a:xfrm>
        </p:spPr>
        <p:txBody>
          <a:bodyPr anchor="b" anchorCtr="0"/>
          <a:lstStyle>
            <a:lvl1pPr algn="ctr">
              <a:defRPr sz="5400" b="0" cap="none" baseline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818" y="3429000"/>
            <a:ext cx="8162365" cy="70100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0106B4A3-4212-4E39-93DE-E053E8F69C28}" type="datetimeFigureOut">
              <a:rPr lang="en-US" smtClean="0"/>
              <a:pPr/>
              <a:t>11/7/11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5C34-AB47-D944-A08F-EA75B4798519}" type="datetimeFigureOut">
              <a:rPr lang="en-US" smtClean="0"/>
              <a:pPr/>
              <a:t>11/7/11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433D-F271-894F-B16A-55CA3E7885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98613"/>
            <a:ext cx="3773488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00" y="2174875"/>
            <a:ext cx="3773488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98613"/>
            <a:ext cx="3776472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776472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5C34-AB47-D944-A08F-EA75B4798519}" type="datetimeFigureOut">
              <a:rPr lang="en-US" smtClean="0"/>
              <a:pPr/>
              <a:t>11/7/11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433D-F271-894F-B16A-55CA3E7885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5C34-AB47-D944-A08F-EA75B4798519}" type="datetimeFigureOut">
              <a:rPr lang="en-US" smtClean="0"/>
              <a:pPr/>
              <a:t>11/7/11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433D-F271-894F-B16A-55CA3E7885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4170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5C34-AB47-D944-A08F-EA75B4798519}" type="datetimeFigureOut">
              <a:rPr lang="en-US" smtClean="0"/>
              <a:pPr/>
              <a:t>11/7/11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433D-F271-894F-B16A-55CA3E7885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5C34-AB47-D944-A08F-EA75B4798519}" type="datetimeFigureOut">
              <a:rPr lang="en-US" smtClean="0"/>
              <a:pPr/>
              <a:t>11/7/11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433D-F271-894F-B16A-55CA3E7885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6141" y="314979"/>
            <a:ext cx="769171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6141" y="1586753"/>
            <a:ext cx="7691719" cy="457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5385C34-AB47-D944-A08F-EA75B4798519}" type="datetimeFigureOut">
              <a:rPr lang="en-US" smtClean="0"/>
              <a:pPr/>
              <a:t>11/7/11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5E8433D-F271-894F-B16A-55CA3E7885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  <p:sldLayoutId id="2147483792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400"/>
        </a:spcBef>
        <a:buSzPct val="90000"/>
        <a:buFont typeface="Wingdings" pitchFamily="2" charset="2"/>
        <a:buChar char="v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63650" indent="-349250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33655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457200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Hinduism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Brief History and Description</a:t>
            </a:r>
          </a:p>
          <a:p>
            <a:endParaRPr lang="en-US" dirty="0" smtClean="0"/>
          </a:p>
          <a:p>
            <a:r>
              <a:rPr lang="en-US" dirty="0" smtClean="0"/>
              <a:t>(part 2: Concepts in the Upanishads)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141" y="73059"/>
            <a:ext cx="7691719" cy="703082"/>
          </a:xfrm>
        </p:spPr>
        <p:txBody>
          <a:bodyPr/>
          <a:lstStyle/>
          <a:p>
            <a:pPr lvl="0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The Upanishads: Important Concepts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76141"/>
            <a:ext cx="9144000" cy="5936963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800"/>
              </a:spcBef>
              <a:buNone/>
            </a:pPr>
            <a:r>
              <a:rPr lang="en-US" b="1" dirty="0" err="1" smtClean="0"/>
              <a:t>Bhakti</a:t>
            </a:r>
            <a:r>
              <a:rPr lang="en-US" b="1" dirty="0" smtClean="0"/>
              <a:t> Yoga—devotion.</a:t>
            </a:r>
            <a:r>
              <a:rPr lang="en-US" dirty="0" smtClean="0"/>
              <a:t>  </a:t>
            </a:r>
          </a:p>
          <a:p>
            <a:pPr lvl="0">
              <a:spcBef>
                <a:spcPts val="1800"/>
              </a:spcBef>
            </a:pPr>
            <a:r>
              <a:rPr lang="en-US" dirty="0" smtClean="0"/>
              <a:t>Came into prominence around 600 CE</a:t>
            </a:r>
          </a:p>
          <a:p>
            <a:pPr lvl="0">
              <a:spcBef>
                <a:spcPts val="1800"/>
              </a:spcBef>
            </a:pPr>
            <a:r>
              <a:rPr lang="en-US" dirty="0" smtClean="0"/>
              <a:t>Opened spiritual expression to all people.</a:t>
            </a:r>
          </a:p>
          <a:p>
            <a:pPr lvl="0">
              <a:spcBef>
                <a:spcPts val="1800"/>
              </a:spcBef>
            </a:pPr>
            <a:r>
              <a:rPr lang="en-US" dirty="0" smtClean="0"/>
              <a:t>Embraced by majority of Hindus.  </a:t>
            </a:r>
          </a:p>
          <a:p>
            <a:pPr lvl="0">
              <a:spcBef>
                <a:spcPts val="1800"/>
              </a:spcBef>
            </a:pPr>
            <a:r>
              <a:rPr lang="en-US" dirty="0" err="1" smtClean="0"/>
              <a:t>Bhakti</a:t>
            </a:r>
            <a:r>
              <a:rPr lang="en-US" dirty="0" smtClean="0"/>
              <a:t> = “to share,” to share a relationship with the Supreme. (BG, 105, and chap 11).</a:t>
            </a:r>
          </a:p>
          <a:p>
            <a:pPr lvl="0">
              <a:spcBef>
                <a:spcPts val="1800"/>
              </a:spcBef>
            </a:pPr>
            <a:r>
              <a:rPr lang="en-US" dirty="0" smtClean="0"/>
              <a:t>Devotion is thought to be more dear to the Supreme than ritualistic piety (e.g., Shiva story).</a:t>
            </a:r>
          </a:p>
          <a:p>
            <a:pPr lvl="0">
              <a:spcBef>
                <a:spcPts val="1800"/>
              </a:spcBef>
            </a:pPr>
            <a:r>
              <a:rPr lang="en-US" dirty="0" smtClean="0"/>
              <a:t>Involves various forms of devotion—chants, songs, food offerings, anointing of statues, even devotion to one’s guru.</a:t>
            </a:r>
          </a:p>
          <a:p>
            <a:pPr lvl="0">
              <a:spcBef>
                <a:spcPts val="1800"/>
              </a:spcBef>
            </a:pPr>
            <a:r>
              <a:rPr lang="en-US" dirty="0" smtClean="0"/>
              <a:t>The devotee’s whole being is surrendered to the deity in love.</a:t>
            </a:r>
          </a:p>
          <a:p>
            <a:pPr lvl="0">
              <a:spcBef>
                <a:spcPts val="1800"/>
              </a:spcBef>
            </a:pPr>
            <a:r>
              <a:rPr lang="en-US" dirty="0" smtClean="0"/>
              <a:t>“Easier” to do, according to Ramakrishna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141" y="73059"/>
            <a:ext cx="7691719" cy="703082"/>
          </a:xfrm>
        </p:spPr>
        <p:txBody>
          <a:bodyPr/>
          <a:lstStyle/>
          <a:p>
            <a:pPr lvl="0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The Upanishads: Important Concepts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76141"/>
            <a:ext cx="9144000" cy="593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Raja Yoga—meditation:</a:t>
            </a:r>
            <a:r>
              <a:rPr lang="en-US" dirty="0" smtClean="0"/>
              <a:t>  </a:t>
            </a:r>
          </a:p>
          <a:p>
            <a:pPr lvl="0"/>
            <a:r>
              <a:rPr lang="en-US" dirty="0" smtClean="0"/>
              <a:t>What most non-Hindus think of as “Yoga.”  </a:t>
            </a:r>
          </a:p>
          <a:p>
            <a:pPr lvl="0"/>
            <a:r>
              <a:rPr lang="en-US" dirty="0" smtClean="0"/>
              <a:t>Mind (wild tiger; drunken monkey/scorpion)</a:t>
            </a:r>
          </a:p>
          <a:p>
            <a:pPr lvl="0"/>
            <a:r>
              <a:rPr lang="en-US" dirty="0" smtClean="0"/>
              <a:t>But the mind is our vehicle for knowing the Self.</a:t>
            </a:r>
          </a:p>
          <a:p>
            <a:pPr lvl="0"/>
            <a:r>
              <a:rPr lang="en-US" dirty="0" smtClean="0"/>
              <a:t>Goal of yogic practices is to make the mind absolutely calm and clear.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141" y="73059"/>
            <a:ext cx="7691719" cy="703082"/>
          </a:xfrm>
        </p:spPr>
        <p:txBody>
          <a:bodyPr/>
          <a:lstStyle/>
          <a:p>
            <a:pPr lvl="0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The Upanishads: Important Concepts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76141"/>
            <a:ext cx="9144000" cy="593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The philosopher </a:t>
            </a:r>
            <a:r>
              <a:rPr lang="en-US" dirty="0" err="1" smtClean="0"/>
              <a:t>Patanjali</a:t>
            </a:r>
            <a:r>
              <a:rPr lang="en-US" dirty="0" smtClean="0"/>
              <a:t> described eight steps or limbs (</a:t>
            </a:r>
            <a:r>
              <a:rPr lang="en-US" dirty="0" err="1" smtClean="0"/>
              <a:t>angas</a:t>
            </a:r>
            <a:r>
              <a:rPr lang="en-US" dirty="0" smtClean="0"/>
              <a:t>) for Raja Yoga:</a:t>
            </a:r>
          </a:p>
          <a:p>
            <a:pPr lvl="0">
              <a:buFont typeface="+mj-lt"/>
              <a:buAutoNum type="arabicPeriod"/>
            </a:pPr>
            <a:r>
              <a:rPr lang="en-US" b="1" dirty="0" smtClean="0"/>
              <a:t>Abstention</a:t>
            </a:r>
            <a:r>
              <a:rPr lang="en-US" dirty="0" smtClean="0"/>
              <a:t> – e.g., ahimsa, </a:t>
            </a:r>
            <a:r>
              <a:rPr lang="en-US" dirty="0" err="1" smtClean="0"/>
              <a:t>satya</a:t>
            </a:r>
            <a:r>
              <a:rPr lang="en-US" dirty="0" smtClean="0"/>
              <a:t>, </a:t>
            </a:r>
            <a:r>
              <a:rPr lang="en-US" dirty="0" err="1" smtClean="0"/>
              <a:t>brahmacharya</a:t>
            </a:r>
            <a:endParaRPr lang="en-US" dirty="0" smtClean="0"/>
          </a:p>
          <a:p>
            <a:pPr lvl="0">
              <a:buFont typeface="+mj-lt"/>
              <a:buAutoNum type="arabicPeriod"/>
            </a:pPr>
            <a:r>
              <a:rPr lang="en-US" b="1" dirty="0" smtClean="0"/>
              <a:t>Observance</a:t>
            </a:r>
            <a:r>
              <a:rPr lang="en-US" dirty="0" smtClean="0"/>
              <a:t> – e.g., self-discipline, simplicity, seeing God in everything. Ethical behavior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/>
              <a:t> begin to withdraw attention from the world (like a tortoise in a shell)</a:t>
            </a:r>
          </a:p>
          <a:p>
            <a:pPr lvl="0">
              <a:buFont typeface="+mj-lt"/>
              <a:buAutoNum type="arabicPeriod" startAt="3"/>
            </a:pPr>
            <a:r>
              <a:rPr lang="en-US" b="1" dirty="0" smtClean="0"/>
              <a:t>Posture</a:t>
            </a:r>
            <a:r>
              <a:rPr lang="en-US" dirty="0" smtClean="0"/>
              <a:t> (asana):  physical postures to cleanse the body and develop the mind’s ability to concentrate without distraction.</a:t>
            </a:r>
          </a:p>
          <a:p>
            <a:pPr lvl="0">
              <a:buFont typeface="+mj-lt"/>
              <a:buAutoNum type="arabicPeriod" startAt="3"/>
            </a:pPr>
            <a:r>
              <a:rPr lang="en-US" b="1" dirty="0" smtClean="0"/>
              <a:t>Breath control</a:t>
            </a:r>
            <a:r>
              <a:rPr lang="en-US" dirty="0" smtClean="0"/>
              <a:t> – Allows the </a:t>
            </a:r>
            <a:r>
              <a:rPr lang="en-US" dirty="0" err="1" smtClean="0"/>
              <a:t>prana</a:t>
            </a:r>
            <a:r>
              <a:rPr lang="en-US" dirty="0" smtClean="0"/>
              <a:t> (invisible life energy) to increase in the body.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141" y="73059"/>
            <a:ext cx="7691719" cy="703082"/>
          </a:xfrm>
        </p:spPr>
        <p:txBody>
          <a:bodyPr/>
          <a:lstStyle/>
          <a:p>
            <a:pPr lvl="0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The Upanishads: Important Concepts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76141"/>
            <a:ext cx="9144000" cy="5936963"/>
          </a:xfrm>
        </p:spPr>
        <p:txBody>
          <a:bodyPr>
            <a:normAutofit/>
          </a:bodyPr>
          <a:lstStyle/>
          <a:p>
            <a:pPr lvl="0">
              <a:buFont typeface="+mj-lt"/>
              <a:buAutoNum type="arabicPeriod" startAt="5"/>
            </a:pPr>
            <a:r>
              <a:rPr lang="en-US" b="1" dirty="0" smtClean="0"/>
              <a:t>Sense withdrawal</a:t>
            </a:r>
            <a:r>
              <a:rPr lang="en-US" dirty="0" smtClean="0"/>
              <a:t> – Switching the mind off from its normal functions </a:t>
            </a:r>
          </a:p>
          <a:p>
            <a:pPr lvl="0">
              <a:buFont typeface="+mj-lt"/>
              <a:buAutoNum type="arabicPeriod" startAt="5"/>
            </a:pPr>
            <a:r>
              <a:rPr lang="en-US" b="1" dirty="0" smtClean="0"/>
              <a:t>Concentration</a:t>
            </a:r>
            <a:r>
              <a:rPr lang="en-US" dirty="0" smtClean="0"/>
              <a:t> – Mastering the mind so that it is bound to one object of attention, instead of jumping around out of control.</a:t>
            </a:r>
          </a:p>
          <a:p>
            <a:pPr lvl="1">
              <a:buFont typeface="+mj-lt"/>
              <a:buAutoNum type="alphaLcPeriod"/>
            </a:pPr>
            <a:r>
              <a:rPr lang="en-US" sz="2400" dirty="0" smtClean="0"/>
              <a:t>Chanting sacred syllables (e.g., mantras)</a:t>
            </a:r>
          </a:p>
          <a:p>
            <a:pPr lvl="1">
              <a:buFont typeface="+mj-lt"/>
              <a:buAutoNum type="alphaLcPeriod"/>
            </a:pPr>
            <a:r>
              <a:rPr lang="en-US" sz="2400" dirty="0" smtClean="0"/>
              <a:t>Calm, still, and attune the mind to the Divine Ground of Existence (elephant’s trunk example).  </a:t>
            </a:r>
          </a:p>
          <a:p>
            <a:pPr lvl="1">
              <a:buFont typeface="+mj-lt"/>
              <a:buAutoNum type="alphaLcPeriod"/>
            </a:pPr>
            <a:r>
              <a:rPr lang="en-US" sz="2400" dirty="0" smtClean="0"/>
              <a:t>Also can concentrate on some visual form (e.g., candle flame, a picture of a saint or guru, the OM [AUM] symbol)</a:t>
            </a:r>
          </a:p>
          <a:p>
            <a:pPr lvl="1">
              <a:buFont typeface="+mj-lt"/>
              <a:buAutoNum type="alphaLcPeriod"/>
            </a:pPr>
            <a:r>
              <a:rPr lang="en-US" sz="2400" dirty="0" smtClean="0"/>
              <a:t>Also can use </a:t>
            </a:r>
            <a:r>
              <a:rPr lang="en-US" sz="2400" dirty="0" err="1" smtClean="0"/>
              <a:t>yantras</a:t>
            </a:r>
            <a:r>
              <a:rPr lang="en-US" sz="2400" dirty="0" smtClean="0"/>
              <a:t> (sacred diagram; a linear image with complex cosmic symbolism).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141" y="73059"/>
            <a:ext cx="7691719" cy="703082"/>
          </a:xfrm>
        </p:spPr>
        <p:txBody>
          <a:bodyPr/>
          <a:lstStyle/>
          <a:p>
            <a:pPr lvl="0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The Upanishads: Important Concepts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76141"/>
            <a:ext cx="9144000" cy="5936963"/>
          </a:xfrm>
        </p:spPr>
        <p:txBody>
          <a:bodyPr>
            <a:normAutofit/>
          </a:bodyPr>
          <a:lstStyle/>
          <a:p>
            <a:pPr lvl="0">
              <a:buFont typeface="+mj-lt"/>
              <a:buAutoNum type="arabicPeriod" startAt="7"/>
            </a:pPr>
            <a:r>
              <a:rPr lang="en-US" b="1" dirty="0" smtClean="0"/>
              <a:t>Meditation</a:t>
            </a:r>
            <a:r>
              <a:rPr lang="en-US" dirty="0" smtClean="0"/>
              <a:t> – Concentration ideally leads to a state of meditation.  All worldly thoughts have dissipated.</a:t>
            </a:r>
          </a:p>
          <a:p>
            <a:pPr lvl="0">
              <a:buFont typeface="+mj-lt"/>
              <a:buAutoNum type="arabicPeriod" startAt="7"/>
            </a:pPr>
            <a:r>
              <a:rPr lang="en-US" b="1" dirty="0" smtClean="0"/>
              <a:t>Contemplation</a:t>
            </a:r>
            <a:r>
              <a:rPr lang="en-US" dirty="0" smtClean="0"/>
              <a:t> – State of higher consciousness, self-realization (</a:t>
            </a:r>
            <a:r>
              <a:rPr lang="en-US" dirty="0" err="1" smtClean="0"/>
              <a:t>samadhi</a:t>
            </a:r>
            <a:r>
              <a:rPr lang="en-US" dirty="0" smtClean="0"/>
              <a:t>).</a:t>
            </a:r>
          </a:p>
          <a:p>
            <a:pPr lvl="1">
              <a:buFont typeface="+mj-lt"/>
              <a:buAutoNum type="alphaLcPeriod"/>
            </a:pPr>
            <a:r>
              <a:rPr lang="en-US" sz="2400" dirty="0" smtClean="0"/>
              <a:t>Reached when the individual continues to look attentively without thought, desire, or will.  </a:t>
            </a:r>
          </a:p>
          <a:p>
            <a:pPr lvl="1">
              <a:buFont typeface="+mj-lt"/>
              <a:buAutoNum type="alphaLcPeriod"/>
            </a:pPr>
            <a:r>
              <a:rPr lang="en-US" sz="2400" dirty="0" smtClean="0"/>
              <a:t>Isolation, like a lotus flower in a pond</a:t>
            </a:r>
          </a:p>
          <a:p>
            <a:pPr lvl="1">
              <a:buFont typeface="+mj-lt"/>
              <a:buAutoNum type="alphaLcPeriod"/>
            </a:pPr>
            <a:r>
              <a:rPr lang="en-US" sz="2400" dirty="0" smtClean="0"/>
              <a:t>No longer conscious of the body or physical environment (next stage is </a:t>
            </a:r>
            <a:r>
              <a:rPr lang="en-US" sz="2400" dirty="0" err="1" smtClean="0"/>
              <a:t>moksha</a:t>
            </a:r>
            <a:r>
              <a:rPr lang="en-US" sz="2400" dirty="0" smtClean="0"/>
              <a:t>).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141" y="73059"/>
            <a:ext cx="7691719" cy="703082"/>
          </a:xfrm>
        </p:spPr>
        <p:txBody>
          <a:bodyPr/>
          <a:lstStyle/>
          <a:p>
            <a:pPr lvl="0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The Upanishads: Important Concepts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76141"/>
            <a:ext cx="9144000" cy="59369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 smtClean="0"/>
              <a:t>Brahman</a:t>
            </a:r>
            <a:r>
              <a:rPr lang="en-US" dirty="0" smtClean="0"/>
              <a:t> </a:t>
            </a:r>
            <a:endParaRPr lang="en-US" b="1" dirty="0" smtClean="0"/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originally the cosmic power in the Vedic sacrifice and chants.</a:t>
            </a:r>
            <a:endParaRPr lang="en-US" b="1" dirty="0" smtClean="0"/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Upanishads: the divine reality at the heart of things. See Molloy, </a:t>
            </a:r>
            <a:r>
              <a:rPr lang="en-US" dirty="0" err="1" smtClean="0"/>
              <a:t>p</a:t>
            </a:r>
            <a:r>
              <a:rPr lang="en-US" dirty="0" smtClean="0"/>
              <a:t>. 85.</a:t>
            </a:r>
            <a:endParaRPr lang="en-US" b="1" dirty="0" smtClean="0"/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(Brahman; not Brahmin which = priest or Brahma who is a deity of the </a:t>
            </a:r>
            <a:r>
              <a:rPr lang="en-US" dirty="0" err="1" smtClean="0"/>
              <a:t>Trimurti</a:t>
            </a:r>
            <a:r>
              <a:rPr lang="en-US" dirty="0" smtClean="0"/>
              <a:t>)</a:t>
            </a:r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God is everything, and everything is God.  </a:t>
            </a:r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The absolute; the Supreme Reality.  </a:t>
            </a:r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Cosmos is not really a creation, but an emanation.  </a:t>
            </a:r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Brahman’s essence lies in all created objects, including human beings (e.g., </a:t>
            </a:r>
            <a:r>
              <a:rPr lang="en-US" i="1" dirty="0" smtClean="0"/>
              <a:t>Namaste</a:t>
            </a:r>
            <a:r>
              <a:rPr lang="en-US" dirty="0" smtClean="0"/>
              <a:t>) </a:t>
            </a:r>
          </a:p>
          <a:p>
            <a:pPr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dirty="0" smtClean="0"/>
              <a:t>	</a:t>
            </a:r>
            <a:r>
              <a:rPr lang="en-US" b="1" dirty="0" smtClean="0"/>
              <a:t>The multiplicity of the universe—with all its deities, humans, animals, etc.—is actually a unity; one divine being</a:t>
            </a:r>
            <a:r>
              <a:rPr lang="en-US" dirty="0" smtClean="0"/>
              <a:t>. </a:t>
            </a:r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Everything else is fleeting and impermanent.</a:t>
            </a:r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What is real and lasting can only be discovered by turning away from worldly things.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141" y="73059"/>
            <a:ext cx="7691719" cy="703082"/>
          </a:xfrm>
        </p:spPr>
        <p:txBody>
          <a:bodyPr/>
          <a:lstStyle/>
          <a:p>
            <a:pPr lvl="0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The Upanishads: Important Concepts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76141"/>
            <a:ext cx="9144000" cy="5936963"/>
          </a:xfrm>
        </p:spPr>
        <p:txBody>
          <a:bodyPr>
            <a:normAutofit lnSpcReduction="10000"/>
          </a:bodyPr>
          <a:lstStyle/>
          <a:p>
            <a:pPr>
              <a:spcBef>
                <a:spcPts val="1800"/>
              </a:spcBef>
              <a:buNone/>
            </a:pPr>
            <a:r>
              <a:rPr lang="en-US" b="1" dirty="0" smtClean="0"/>
              <a:t>Atman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The soul within yourself.  </a:t>
            </a:r>
            <a:endParaRPr lang="en-US" b="1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The vital principle or deepest identity.</a:t>
            </a:r>
            <a:endParaRPr lang="en-US" b="1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You can find Brahman within yourself.  </a:t>
            </a:r>
            <a:endParaRPr lang="en-US" b="1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All human beings share this atman.</a:t>
            </a:r>
            <a:endParaRPr lang="en-US" b="1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Atman is Brahman.  (How can this be? Is the central question).</a:t>
            </a:r>
            <a:endParaRPr lang="en-US" b="1" dirty="0" smtClean="0"/>
          </a:p>
          <a:p>
            <a:pPr>
              <a:spcBef>
                <a:spcPts val="1800"/>
              </a:spcBef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See the </a:t>
            </a:r>
            <a:r>
              <a:rPr lang="en-US" i="1" dirty="0" err="1" smtClean="0"/>
              <a:t>Chandogya</a:t>
            </a:r>
            <a:r>
              <a:rPr lang="en-US" i="1" dirty="0" smtClean="0"/>
              <a:t> Upanishad</a:t>
            </a:r>
            <a:r>
              <a:rPr lang="en-US" dirty="0" smtClean="0"/>
              <a:t> 6:1:3:  In the beginning was  “that thou art.”  </a:t>
            </a:r>
          </a:p>
          <a:p>
            <a:pPr>
              <a:buNone/>
            </a:pPr>
            <a:r>
              <a:rPr lang="en-US" dirty="0" smtClean="0"/>
              <a:t>	The </a:t>
            </a:r>
            <a:r>
              <a:rPr lang="en-US" dirty="0" err="1" smtClean="0"/>
              <a:t>rishi</a:t>
            </a:r>
            <a:r>
              <a:rPr lang="en-US" dirty="0" smtClean="0"/>
              <a:t> </a:t>
            </a:r>
            <a:r>
              <a:rPr lang="en-US" dirty="0" err="1" smtClean="0"/>
              <a:t>Shankara</a:t>
            </a:r>
            <a:r>
              <a:rPr lang="en-US" dirty="0" smtClean="0"/>
              <a:t>  (</a:t>
            </a:r>
            <a:r>
              <a:rPr lang="en-US" dirty="0" err="1" smtClean="0"/>
              <a:t>Advaita</a:t>
            </a:r>
            <a:r>
              <a:rPr lang="en-US" dirty="0" smtClean="0"/>
              <a:t> = “not two-</a:t>
            </a:r>
            <a:r>
              <a:rPr lang="en-US" dirty="0" err="1" smtClean="0"/>
              <a:t>ness</a:t>
            </a:r>
            <a:r>
              <a:rPr lang="en-US" dirty="0" smtClean="0"/>
              <a:t>”; Vedanta school).  Others disagree.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141" y="73059"/>
            <a:ext cx="7691719" cy="703082"/>
          </a:xfrm>
        </p:spPr>
        <p:txBody>
          <a:bodyPr/>
          <a:lstStyle/>
          <a:p>
            <a:pPr lvl="0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The Upanishads: Important Concepts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76141"/>
            <a:ext cx="9144000" cy="5936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Maya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The everyday world is </a:t>
            </a:r>
            <a:r>
              <a:rPr lang="en-US" dirty="0" err="1" smtClean="0"/>
              <a:t>maya</a:t>
            </a:r>
            <a:r>
              <a:rPr lang="en-US" dirty="0" smtClean="0"/>
              <a:t>, illusion.</a:t>
            </a:r>
          </a:p>
          <a:p>
            <a:pPr lvl="0"/>
            <a:r>
              <a:rPr lang="en-US" dirty="0" smtClean="0"/>
              <a:t>Everything is fleeting and impermanent (see above).  </a:t>
            </a:r>
          </a:p>
          <a:p>
            <a:pPr lvl="0"/>
            <a:r>
              <a:rPr lang="en-US" dirty="0" smtClean="0"/>
              <a:t>What is real and lasting can only be discovered by turning away from worldly things.</a:t>
            </a:r>
          </a:p>
          <a:p>
            <a:pPr lvl="0"/>
            <a:r>
              <a:rPr lang="en-US" dirty="0" smtClean="0"/>
              <a:t>The ultimate foundation of reality is imperishable.</a:t>
            </a:r>
          </a:p>
          <a:p>
            <a:pPr lvl="0"/>
            <a:r>
              <a:rPr lang="en-US" dirty="0" smtClean="0"/>
              <a:t>We can discern it (Atman/Brahman)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	Liberating idea for the </a:t>
            </a:r>
            <a:r>
              <a:rPr lang="en-US" dirty="0" err="1" smtClean="0"/>
              <a:t>rishis</a:t>
            </a:r>
            <a:r>
              <a:rPr lang="en-US" dirty="0" smtClean="0"/>
              <a:t>, because the material benefits from the Vedic sacrifices are not important; the spiritual realities are.   </a:t>
            </a:r>
          </a:p>
          <a:p>
            <a:pPr>
              <a:buNone/>
            </a:pPr>
            <a:r>
              <a:rPr lang="en-US" dirty="0" smtClean="0"/>
              <a:t>	Sacrifices and the Gods continued to be important, but they were subordinate to monism, every apparently different thing is merely a manifestation of the Brahman.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141" y="73059"/>
            <a:ext cx="7691719" cy="703082"/>
          </a:xfrm>
        </p:spPr>
        <p:txBody>
          <a:bodyPr/>
          <a:lstStyle/>
          <a:p>
            <a:pPr lvl="0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The Upanishads: Important Concepts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76141"/>
            <a:ext cx="9144000" cy="593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/>
              <a:t>Samsara</a:t>
            </a:r>
            <a:endParaRPr lang="en-US" b="1" dirty="0" smtClean="0"/>
          </a:p>
          <a:p>
            <a:r>
              <a:rPr lang="en-US" dirty="0" smtClean="0"/>
              <a:t>Not in earlier Vedas.  </a:t>
            </a:r>
          </a:p>
          <a:p>
            <a:r>
              <a:rPr lang="en-US" dirty="0" smtClean="0"/>
              <a:t>Doctrine of rebirth or reincarnation.  </a:t>
            </a:r>
          </a:p>
          <a:p>
            <a:r>
              <a:rPr lang="en-US" dirty="0" smtClean="0"/>
              <a:t>World is temporary and not relevant.  </a:t>
            </a:r>
          </a:p>
          <a:p>
            <a:r>
              <a:rPr lang="en-US" dirty="0" smtClean="0"/>
              <a:t>Have to see through this illusion in order escape the cycle of birth/death/rebirth.</a:t>
            </a:r>
          </a:p>
          <a:p>
            <a:r>
              <a:rPr lang="en-US" dirty="0" smtClean="0"/>
              <a:t>Reborn according to your karma (see next slide) at “higher” or “lower” level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141" y="73059"/>
            <a:ext cx="7691719" cy="703082"/>
          </a:xfrm>
        </p:spPr>
        <p:txBody>
          <a:bodyPr/>
          <a:lstStyle/>
          <a:p>
            <a:pPr lvl="0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The Upanishads: Important Concepts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76141"/>
            <a:ext cx="9144000" cy="593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Karma</a:t>
            </a:r>
            <a:r>
              <a:rPr lang="en-US" dirty="0" smtClean="0"/>
              <a:t> </a:t>
            </a:r>
            <a:endParaRPr lang="en-US" b="1" dirty="0" smtClean="0"/>
          </a:p>
          <a:p>
            <a:r>
              <a:rPr lang="en-US" dirty="0" smtClean="0"/>
              <a:t>Also not in earlier Vedas</a:t>
            </a:r>
            <a:endParaRPr lang="en-US" b="1" dirty="0" smtClean="0"/>
          </a:p>
          <a:p>
            <a:r>
              <a:rPr lang="en-US" dirty="0" smtClean="0"/>
              <a:t>Moral law of cause/effect that determines the direction of your rebirth.</a:t>
            </a:r>
            <a:endParaRPr lang="en-US" b="1" dirty="0" smtClean="0"/>
          </a:p>
          <a:p>
            <a:r>
              <a:rPr lang="en-US" dirty="0" smtClean="0"/>
              <a:t>Every action, thought, desire, etc. has moral consequences. 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	Effects on society and helping others?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141" y="73059"/>
            <a:ext cx="7691719" cy="703082"/>
          </a:xfrm>
        </p:spPr>
        <p:txBody>
          <a:bodyPr/>
          <a:lstStyle/>
          <a:p>
            <a:pPr lvl="0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The Upanishads: Important Concepts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76141"/>
            <a:ext cx="9144000" cy="593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/>
              <a:t>Moksha</a:t>
            </a:r>
            <a:r>
              <a:rPr lang="en-US" dirty="0" smtClean="0"/>
              <a:t> </a:t>
            </a:r>
            <a:endParaRPr lang="en-US" b="1" dirty="0" smtClean="0"/>
          </a:p>
          <a:p>
            <a:pPr lvl="0"/>
            <a:r>
              <a:rPr lang="en-US" dirty="0" smtClean="0"/>
              <a:t>Freedom or liberation.  </a:t>
            </a:r>
            <a:endParaRPr lang="en-US" b="1" dirty="0" smtClean="0"/>
          </a:p>
          <a:p>
            <a:pPr lvl="0"/>
            <a:r>
              <a:rPr lang="en-US" dirty="0" smtClean="0"/>
              <a:t>Unlike Vedic period, Upanishads show an urgent need for liberation.  </a:t>
            </a:r>
            <a:endParaRPr lang="en-US" b="1" dirty="0" smtClean="0"/>
          </a:p>
          <a:p>
            <a:pPr lvl="0"/>
            <a:r>
              <a:rPr lang="en-US" dirty="0" smtClean="0"/>
              <a:t>Escape the karma-run wheel of birth, death, and re-birth.  </a:t>
            </a:r>
            <a:endParaRPr lang="en-US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141" y="73059"/>
            <a:ext cx="7691719" cy="703082"/>
          </a:xfrm>
        </p:spPr>
        <p:txBody>
          <a:bodyPr/>
          <a:lstStyle/>
          <a:p>
            <a:pPr lvl="0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The Upanishads: Important Concepts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76141"/>
            <a:ext cx="9144000" cy="5936963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dirty="0" smtClean="0"/>
              <a:t>	How does one escape the karma-run wheel of birth, death, and re-birth?  There are many paths called “</a:t>
            </a:r>
            <a:r>
              <a:rPr lang="en-US" dirty="0" err="1" smtClean="0"/>
              <a:t>yogas</a:t>
            </a:r>
            <a:r>
              <a:rPr lang="en-US" dirty="0" smtClean="0"/>
              <a:t>.”  Some major ones (We will read about most of these in the </a:t>
            </a:r>
            <a:r>
              <a:rPr lang="en-US" dirty="0" err="1" smtClean="0"/>
              <a:t>Bhagavad</a:t>
            </a:r>
            <a:r>
              <a:rPr lang="en-US" dirty="0" smtClean="0"/>
              <a:t> </a:t>
            </a:r>
            <a:r>
              <a:rPr lang="en-US" dirty="0" err="1" smtClean="0"/>
              <a:t>Gita</a:t>
            </a:r>
            <a:r>
              <a:rPr lang="en-US" dirty="0" smtClean="0"/>
              <a:t>):</a:t>
            </a:r>
          </a:p>
          <a:p>
            <a:pPr>
              <a:buNone/>
            </a:pPr>
            <a:r>
              <a:rPr lang="en-US" b="1" dirty="0" err="1" smtClean="0"/>
              <a:t>Jnana</a:t>
            </a:r>
            <a:r>
              <a:rPr lang="en-US" b="1" dirty="0" smtClean="0"/>
              <a:t> Yoga—knowledge:</a:t>
            </a:r>
            <a:r>
              <a:rPr lang="en-US" dirty="0" smtClean="0"/>
              <a:t>  “the way of wisdom.”  </a:t>
            </a:r>
          </a:p>
          <a:p>
            <a:pPr lvl="0"/>
            <a:r>
              <a:rPr lang="en-US" dirty="0" smtClean="0"/>
              <a:t>Employs rational mind</a:t>
            </a:r>
          </a:p>
          <a:p>
            <a:pPr lvl="0"/>
            <a:r>
              <a:rPr lang="en-US" dirty="0" smtClean="0"/>
              <a:t>Ignorance is the root of all problems.</a:t>
            </a:r>
          </a:p>
          <a:p>
            <a:pPr lvl="0"/>
            <a:r>
              <a:rPr lang="en-US" dirty="0" smtClean="0"/>
              <a:t>Not separate from the Absolute</a:t>
            </a:r>
          </a:p>
          <a:p>
            <a:pPr lvl="0"/>
            <a:r>
              <a:rPr lang="en-US" dirty="0" smtClean="0"/>
              <a:t>Must also develop spiritual values (e.g., calmness, restraint, renunciation)</a:t>
            </a:r>
          </a:p>
          <a:p>
            <a:pPr lvl="0"/>
            <a:r>
              <a:rPr lang="en-US" dirty="0" smtClean="0"/>
              <a:t>“Graduate” from theoretical knowledge of the self to direct experience of it.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141" y="73059"/>
            <a:ext cx="7691719" cy="703082"/>
          </a:xfrm>
        </p:spPr>
        <p:txBody>
          <a:bodyPr/>
          <a:lstStyle/>
          <a:p>
            <a:pPr lvl="0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The Upanishads: Important Concepts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76141"/>
            <a:ext cx="9144000" cy="593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Karma Yoga—selfless action:</a:t>
            </a:r>
            <a:r>
              <a:rPr lang="en-US" dirty="0" smtClean="0"/>
              <a:t>  Helpful action in the world.  </a:t>
            </a:r>
          </a:p>
          <a:p>
            <a:pPr lvl="0"/>
            <a:r>
              <a:rPr lang="en-US" dirty="0" smtClean="0"/>
              <a:t>Service to others without any interest in its effects or personal sense of giving (actually from the Absolute).</a:t>
            </a:r>
          </a:p>
          <a:p>
            <a:pPr lvl="0"/>
            <a:r>
              <a:rPr lang="en-US" dirty="0" smtClean="0"/>
              <a:t>This consciousness leads to liberation (e.g., </a:t>
            </a:r>
            <a:r>
              <a:rPr lang="en-US" i="1" dirty="0" err="1" smtClean="0"/>
              <a:t>Bhagavad</a:t>
            </a:r>
            <a:r>
              <a:rPr lang="en-US" i="1" dirty="0" smtClean="0"/>
              <a:t> </a:t>
            </a:r>
            <a:r>
              <a:rPr lang="en-US" i="1" dirty="0" err="1" smtClean="0"/>
              <a:t>Gita</a:t>
            </a:r>
            <a:r>
              <a:rPr lang="en-US" dirty="0" smtClean="0"/>
              <a:t>, pp. 36, 58).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Venture">
  <a:themeElements>
    <a:clrScheme name="Venture">
      <a:dk1>
        <a:sysClr val="windowText" lastClr="000000"/>
      </a:dk1>
      <a:lt1>
        <a:sysClr val="window" lastClr="FFFFFF"/>
      </a:lt1>
      <a:dk2>
        <a:srgbClr val="738450"/>
      </a:dk2>
      <a:lt2>
        <a:srgbClr val="E8E9D1"/>
      </a:lt2>
      <a:accent1>
        <a:srgbClr val="9EB060"/>
      </a:accent1>
      <a:accent2>
        <a:srgbClr val="D09A08"/>
      </a:accent2>
      <a:accent3>
        <a:srgbClr val="F2EC86"/>
      </a:accent3>
      <a:accent4>
        <a:srgbClr val="824F1C"/>
      </a:accent4>
      <a:accent5>
        <a:srgbClr val="511818"/>
      </a:accent5>
      <a:accent6>
        <a:srgbClr val="553876"/>
      </a:accent6>
      <a:hlink>
        <a:srgbClr val="929547"/>
      </a:hlink>
      <a:folHlink>
        <a:srgbClr val="56633C"/>
      </a:folHlink>
    </a:clrScheme>
    <a:fontScheme name="Venture">
      <a:majorFont>
        <a:latin typeface="Calisto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Ven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76200" dist="25400" dir="13500000">
              <a:srgbClr val="4B4B4B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3">
            <a:duotone>
              <a:schemeClr val="phClr">
                <a:shade val="10000"/>
                <a:alpha val="30000"/>
                <a:satMod val="60000"/>
              </a:schemeClr>
              <a:schemeClr val="phClr">
                <a:tint val="20000"/>
                <a:alpha val="5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Venture.thmx</Template>
  <TotalTime>457</TotalTime>
  <Words>1176</Words>
  <Application>Microsoft Macintosh PowerPoint</Application>
  <PresentationFormat>On-screen Show (4:3)</PresentationFormat>
  <Paragraphs>102</Paragraphs>
  <Slides>14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Venture</vt:lpstr>
      <vt:lpstr>Hinduism</vt:lpstr>
      <vt:lpstr> The Upanishads: Important Concepts </vt:lpstr>
      <vt:lpstr> The Upanishads: Important Concepts </vt:lpstr>
      <vt:lpstr> The Upanishads: Important Concepts </vt:lpstr>
      <vt:lpstr> The Upanishads: Important Concepts </vt:lpstr>
      <vt:lpstr> The Upanishads: Important Concepts </vt:lpstr>
      <vt:lpstr> The Upanishads: Important Concepts </vt:lpstr>
      <vt:lpstr> The Upanishads: Important Concepts </vt:lpstr>
      <vt:lpstr> The Upanishads: Important Concepts </vt:lpstr>
      <vt:lpstr> The Upanishads: Important Concepts </vt:lpstr>
      <vt:lpstr> The Upanishads: Important Concepts </vt:lpstr>
      <vt:lpstr> The Upanishads: Important Concepts </vt:lpstr>
      <vt:lpstr> The Upanishads: Important Concepts </vt:lpstr>
      <vt:lpstr> The Upanishads: Important Concepts </vt:lpstr>
    </vt:vector>
  </TitlesOfParts>
  <Company>Oxford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Hinduism</dc:title>
  <dc:creator>David Gowler</dc:creator>
  <cp:lastModifiedBy>David Gowler</cp:lastModifiedBy>
  <cp:revision>7</cp:revision>
  <dcterms:created xsi:type="dcterms:W3CDTF">2011-11-07T16:14:08Z</dcterms:created>
  <dcterms:modified xsi:type="dcterms:W3CDTF">2011-11-07T16:16:28Z</dcterms:modified>
</cp:coreProperties>
</file>