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0" r:id="rId7"/>
    <p:sldId id="265" r:id="rId8"/>
    <p:sldId id="258" r:id="rId9"/>
    <p:sldId id="266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7C5D-1909-471C-A9FB-648217372C0A}" type="datetimeFigureOut">
              <a:rPr lang="zh-CN" altLang="en-US" smtClean="0"/>
              <a:t>2015/11/23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D51D-5026-413D-AE86-11918EFDA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65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7C5D-1909-471C-A9FB-648217372C0A}" type="datetimeFigureOut">
              <a:rPr lang="zh-CN" altLang="en-US" smtClean="0"/>
              <a:t>2015/11/23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D51D-5026-413D-AE86-11918EFDA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65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7C5D-1909-471C-A9FB-648217372C0A}" type="datetimeFigureOut">
              <a:rPr lang="zh-CN" altLang="en-US" smtClean="0"/>
              <a:t>2015/11/23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D51D-5026-413D-AE86-11918EFDA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61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7C5D-1909-471C-A9FB-648217372C0A}" type="datetimeFigureOut">
              <a:rPr lang="zh-CN" altLang="en-US" smtClean="0"/>
              <a:t>2015/11/23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D51D-5026-413D-AE86-11918EFDA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40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7C5D-1909-471C-A9FB-648217372C0A}" type="datetimeFigureOut">
              <a:rPr lang="zh-CN" altLang="en-US" smtClean="0"/>
              <a:t>2015/11/23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D51D-5026-413D-AE86-11918EFDA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63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7C5D-1909-471C-A9FB-648217372C0A}" type="datetimeFigureOut">
              <a:rPr lang="zh-CN" altLang="en-US" smtClean="0"/>
              <a:t>2015/11/23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D51D-5026-413D-AE86-11918EFDA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96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7C5D-1909-471C-A9FB-648217372C0A}" type="datetimeFigureOut">
              <a:rPr lang="zh-CN" altLang="en-US" smtClean="0"/>
              <a:t>2015/11/23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D51D-5026-413D-AE86-11918EFDA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09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7C5D-1909-471C-A9FB-648217372C0A}" type="datetimeFigureOut">
              <a:rPr lang="zh-CN" altLang="en-US" smtClean="0"/>
              <a:t>2015/11/23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D51D-5026-413D-AE86-11918EFDA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04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7C5D-1909-471C-A9FB-648217372C0A}" type="datetimeFigureOut">
              <a:rPr lang="zh-CN" altLang="en-US" smtClean="0"/>
              <a:t>2015/11/23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D51D-5026-413D-AE86-11918EFDA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7C5D-1909-471C-A9FB-648217372C0A}" type="datetimeFigureOut">
              <a:rPr lang="zh-CN" altLang="en-US" smtClean="0"/>
              <a:t>2015/11/23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D51D-5026-413D-AE86-11918EFDA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98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7C5D-1909-471C-A9FB-648217372C0A}" type="datetimeFigureOut">
              <a:rPr lang="zh-CN" altLang="en-US" smtClean="0"/>
              <a:t>2015/11/23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D51D-5026-413D-AE86-11918EFDA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21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97C5D-1909-471C-A9FB-648217372C0A}" type="datetimeFigureOut">
              <a:rPr lang="zh-CN" altLang="en-US" smtClean="0"/>
              <a:t>2015/11/23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3D51D-5026-413D-AE86-11918EFDA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97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bnBoqwDDk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gQRRE6OQGE#t=29" TargetMode="External"/><Relationship Id="rId4" Type="http://schemas.openxmlformats.org/officeDocument/2006/relationships/hyperlink" Target="https://www.youtube.com/watch?v=-1D85S-vMA0#t=6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addonfield.k12.nj.us/hmhs/academics/english/parvatithediversegoddes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pcwallart.com/images/snow-mountains-wallpaper-wallpaper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40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77" r="6895"/>
          <a:stretch/>
        </p:blipFill>
        <p:spPr bwMode="auto">
          <a:xfrm>
            <a:off x="0" y="0"/>
            <a:ext cx="1217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16283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7200" b="1" dirty="0" err="1" smtClean="0">
                <a:latin typeface="Algerian" panose="04020705040A02060702" pitchFamily="82" charset="0"/>
              </a:rPr>
              <a:t>Parvati</a:t>
            </a:r>
            <a:endParaRPr lang="zh-CN" altLang="en-US" sz="7200" b="1" dirty="0">
              <a:latin typeface="Algerian" panose="04020705040A02060702" pitchFamily="8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4977" r="4746"/>
          <a:stretch/>
        </p:blipFill>
        <p:spPr>
          <a:xfrm>
            <a:off x="8430322" y="495300"/>
            <a:ext cx="3256156" cy="3014663"/>
          </a:xfrm>
          <a:prstGeom prst="rect">
            <a:avLst/>
          </a:prstGeom>
        </p:spPr>
      </p:pic>
      <p:pic>
        <p:nvPicPr>
          <p:cNvPr id="5" name="Picture 2" descr="https://upload.wikimedia.org/wikipedia/commons/9/94/Bronze_siv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49" y="1449622"/>
            <a:ext cx="27241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843949" y="5241749"/>
            <a:ext cx="2780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0" i="0" dirty="0" smtClean="0">
                <a:effectLst/>
                <a:latin typeface="Arial" panose="020B0604020202020204" pitchFamily="34" charset="0"/>
              </a:rPr>
              <a:t>(Shiva with </a:t>
            </a:r>
            <a:r>
              <a:rPr lang="en-US" altLang="zh-CN" sz="1200" b="0" i="0" dirty="0" err="1" smtClean="0">
                <a:effectLst/>
                <a:latin typeface="Arial" panose="020B0604020202020204" pitchFamily="34" charset="0"/>
              </a:rPr>
              <a:t>Parvati</a:t>
            </a:r>
            <a:r>
              <a:rPr lang="en-US" altLang="zh-CN" sz="1200" b="0" i="0" dirty="0" smtClean="0">
                <a:effectLst/>
                <a:latin typeface="Arial" panose="020B0604020202020204" pitchFamily="34" charset="0"/>
              </a:rPr>
              <a:t>, 12th Century </a:t>
            </a:r>
            <a:r>
              <a:rPr lang="en-US" altLang="zh-CN" sz="1200" b="0" i="0" u="none" strike="noStrike" dirty="0" err="1" smtClean="0">
                <a:effectLst/>
                <a:latin typeface="Arial" panose="020B0604020202020204" pitchFamily="34" charset="0"/>
              </a:rPr>
              <a:t>Chola</a:t>
            </a:r>
            <a:r>
              <a:rPr lang="en-US" altLang="zh-CN" sz="1200" b="0" i="0" dirty="0" smtClean="0">
                <a:effectLst/>
                <a:latin typeface="Arial" panose="020B0604020202020204" pitchFamily="34" charset="0"/>
              </a:rPr>
              <a:t> sculpture, </a:t>
            </a:r>
            <a:r>
              <a:rPr lang="en-US" altLang="zh-CN" sz="1200" b="0" i="0" u="none" strike="noStrike" dirty="0" smtClean="0">
                <a:effectLst/>
                <a:latin typeface="Arial" panose="020B0604020202020204" pitchFamily="34" charset="0"/>
              </a:rPr>
              <a:t>Tamil </a:t>
            </a:r>
            <a:r>
              <a:rPr lang="en-US" altLang="zh-CN" sz="1200" b="0" i="0" u="none" strike="noStrike" dirty="0" err="1" smtClean="0">
                <a:effectLst/>
                <a:latin typeface="Arial" panose="020B0604020202020204" pitchFamily="34" charset="0"/>
              </a:rPr>
              <a:t>Nadu</a:t>
            </a:r>
            <a:r>
              <a:rPr lang="en-US" altLang="zh-CN" sz="1200" b="0" i="0" dirty="0" err="1" smtClean="0">
                <a:effectLst/>
                <a:latin typeface="Arial" panose="020B0604020202020204" pitchFamily="34" charset="0"/>
              </a:rPr>
              <a:t>,</a:t>
            </a:r>
            <a:r>
              <a:rPr lang="en-US" altLang="zh-CN" sz="1200" b="0" i="0" u="none" strike="noStrike" dirty="0" err="1" smtClean="0">
                <a:effectLst/>
                <a:latin typeface="Arial" panose="020B0604020202020204" pitchFamily="34" charset="0"/>
              </a:rPr>
              <a:t>India</a:t>
            </a:r>
            <a:r>
              <a:rPr lang="en-US" altLang="zh-CN" sz="1200" b="0" i="0" dirty="0" smtClean="0">
                <a:effectLst/>
                <a:latin typeface="Arial" panose="020B0604020202020204" pitchFamily="34" charset="0"/>
              </a:rPr>
              <a:t>)</a:t>
            </a:r>
            <a:endParaRPr lang="zh-CN" altLang="en-US" sz="1200" dirty="0"/>
          </a:p>
        </p:txBody>
      </p:sp>
      <p:sp>
        <p:nvSpPr>
          <p:cNvPr id="7" name="矩形 6"/>
          <p:cNvSpPr/>
          <p:nvPr/>
        </p:nvSpPr>
        <p:spPr>
          <a:xfrm>
            <a:off x="9076994" y="3613500"/>
            <a:ext cx="27806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0" i="0" dirty="0" smtClean="0">
                <a:effectLst/>
                <a:latin typeface="Arial" panose="020B0604020202020204" pitchFamily="34" charset="0"/>
              </a:rPr>
              <a:t>(</a:t>
            </a:r>
            <a:r>
              <a:rPr lang="en-US" altLang="zh-CN" sz="1200" b="0" i="0" dirty="0" err="1" smtClean="0">
                <a:effectLst/>
                <a:latin typeface="Arial" panose="020B0604020202020204" pitchFamily="34" charset="0"/>
              </a:rPr>
              <a:t>Parvati</a:t>
            </a:r>
            <a:r>
              <a:rPr lang="en-US" altLang="zh-CN" sz="1200" b="0" i="0" dirty="0" smtClean="0">
                <a:effectLst/>
                <a:latin typeface="Arial" panose="020B0604020202020204" pitchFamily="34" charset="0"/>
              </a:rPr>
              <a:t>, patheos.com)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25421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cwallart.com/images/snow-mountains-wallpaper-wallpaper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40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77" r="6895"/>
          <a:stretch/>
        </p:blipFill>
        <p:spPr bwMode="auto">
          <a:xfrm>
            <a:off x="0" y="0"/>
            <a:ext cx="1217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lgerian" panose="04020705040A02060702" pitchFamily="82" charset="0"/>
              </a:rPr>
              <a:t>Reference</a:t>
            </a:r>
            <a:endParaRPr lang="zh-CN" altLang="en-US" dirty="0">
              <a:latin typeface="Algerian" panose="04020705040A02060702" pitchFamily="8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391078" cy="4351338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</a:rPr>
              <a:t>“</a:t>
            </a:r>
            <a:r>
              <a:rPr lang="en-US" altLang="zh-CN" sz="2000" dirty="0" err="1">
                <a:latin typeface="Calibri" panose="020F0502020204030204" pitchFamily="34" charset="0"/>
              </a:rPr>
              <a:t>Pavati</a:t>
            </a:r>
            <a:r>
              <a:rPr lang="en-US" altLang="zh-CN" sz="2000" dirty="0">
                <a:latin typeface="Calibri" panose="020F0502020204030204" pitchFamily="34" charset="0"/>
              </a:rPr>
              <a:t>" Wikipedia: The Free Encyclopedia.</a:t>
            </a:r>
          </a:p>
          <a:p>
            <a:r>
              <a:rPr lang="en-US" altLang="zh-CN" sz="2000" dirty="0">
                <a:latin typeface="Calibri" panose="020F0502020204030204" pitchFamily="34" charset="0"/>
              </a:rPr>
              <a:t>“Shiva" Wikipedia: The Free Encyclopedia.</a:t>
            </a:r>
          </a:p>
          <a:p>
            <a:r>
              <a:rPr lang="en-US" altLang="zh-CN" sz="2000" dirty="0" err="1">
                <a:latin typeface="Calibri" panose="020F0502020204030204" pitchFamily="34" charset="0"/>
              </a:rPr>
              <a:t>Parvati</a:t>
            </a:r>
            <a:r>
              <a:rPr lang="en-US" altLang="zh-CN" sz="2000" dirty="0">
                <a:latin typeface="Calibri" panose="020F0502020204030204" pitchFamily="34" charset="0"/>
              </a:rPr>
              <a:t>: Everything You Need to Know (http://www.patheos.com/blogs/whitehindu/2014/09/parvati-everything-you-need-to-know/)</a:t>
            </a:r>
          </a:p>
          <a:p>
            <a:r>
              <a:rPr lang="en-US" altLang="zh-CN" sz="2000" dirty="0">
                <a:latin typeface="Calibri" panose="020F0502020204030204" pitchFamily="34" charset="0"/>
              </a:rPr>
              <a:t>“</a:t>
            </a:r>
            <a:r>
              <a:rPr lang="en-US" altLang="zh-CN" sz="2000" dirty="0" err="1">
                <a:latin typeface="Calibri" panose="020F0502020204030204" pitchFamily="34" charset="0"/>
              </a:rPr>
              <a:t>Parvati</a:t>
            </a:r>
            <a:r>
              <a:rPr lang="en-US" altLang="zh-CN" sz="2000" dirty="0">
                <a:latin typeface="Calibri" panose="020F0502020204030204" pitchFamily="34" charset="0"/>
              </a:rPr>
              <a:t> " I love India (http://www.iloveindia.com/spirituality/goddesses/parvati.html)</a:t>
            </a:r>
          </a:p>
          <a:p>
            <a:r>
              <a:rPr lang="en-US" altLang="zh-CN" sz="2000" dirty="0" err="1">
                <a:latin typeface="Calibri" panose="020F0502020204030204" pitchFamily="34" charset="0"/>
              </a:rPr>
              <a:t>Parvati</a:t>
            </a:r>
            <a:r>
              <a:rPr lang="en-US" altLang="zh-CN" sz="2000" dirty="0">
                <a:latin typeface="Calibri" panose="020F0502020204030204" pitchFamily="34" charset="0"/>
              </a:rPr>
              <a:t>-A Goddess of </a:t>
            </a:r>
            <a:r>
              <a:rPr lang="en-US" altLang="zh-CN" sz="2000" dirty="0" smtClean="0">
                <a:latin typeface="Calibri" panose="020F0502020204030204" pitchFamily="34" charset="0"/>
              </a:rPr>
              <a:t>Diversity (http</a:t>
            </a:r>
            <a:r>
              <a:rPr lang="en-US" altLang="zh-CN" sz="2000" dirty="0">
                <a:latin typeface="Calibri" panose="020F0502020204030204" pitchFamily="34" charset="0"/>
              </a:rPr>
              <a:t>://www.haddonfield.k12.nj.us/hmhs/academics/english/parvatithediversegoddess.htm)</a:t>
            </a:r>
          </a:p>
          <a:p>
            <a:r>
              <a:rPr lang="en-US" altLang="zh-CN" sz="2000" dirty="0" smtClean="0">
                <a:latin typeface="Calibri" panose="020F0502020204030204" pitchFamily="34" charset="0"/>
              </a:rPr>
              <a:t>https://www.youtube.com/watch?v=BgQRRE6OQGE#t=29</a:t>
            </a:r>
            <a:endParaRPr lang="zh-CN" altLang="en-US" sz="2000" dirty="0" smtClean="0">
              <a:latin typeface="Calibri" panose="020F0502020204030204" pitchFamily="34" charset="0"/>
            </a:endParaRPr>
          </a:p>
          <a:p>
            <a:r>
              <a:rPr lang="en-US" altLang="zh-CN" sz="2000" dirty="0" smtClean="0">
                <a:latin typeface="Calibri" panose="020F0502020204030204" pitchFamily="34" charset="0"/>
              </a:rPr>
              <a:t>https://www.youtube.com/watch?v=-1D85S-vMA0#t=65</a:t>
            </a:r>
          </a:p>
          <a:p>
            <a:endParaRPr lang="zh-CN" alt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7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pcwallart.com/images/snow-mountains-wallpaper-wallpaper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40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77" r="6895"/>
          <a:stretch/>
        </p:blipFill>
        <p:spPr bwMode="auto">
          <a:xfrm>
            <a:off x="0" y="0"/>
            <a:ext cx="1217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lgerian" panose="04020705040A02060702" pitchFamily="82" charset="0"/>
              </a:rPr>
              <a:t>Introduction to </a:t>
            </a:r>
            <a:r>
              <a:rPr lang="en-US" altLang="zh-CN" dirty="0" err="1" smtClean="0">
                <a:latin typeface="Algerian" panose="04020705040A02060702" pitchFamily="82" charset="0"/>
              </a:rPr>
              <a:t>Parvati</a:t>
            </a:r>
            <a:endParaRPr lang="zh-CN" altLang="en-US" dirty="0">
              <a:latin typeface="Algerian" panose="04020705040A02060702" pitchFamily="8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anose="020F0502020204030204" pitchFamily="34" charset="0"/>
              </a:rPr>
              <a:t>Meaning of the name is "she of the mountain“</a:t>
            </a:r>
          </a:p>
          <a:p>
            <a:r>
              <a:rPr lang="en-US" altLang="zh-CN" dirty="0" smtClean="0">
                <a:latin typeface="Calibri" panose="020F0502020204030204" pitchFamily="34" charset="0"/>
              </a:rPr>
              <a:t>the wife of Shiva</a:t>
            </a:r>
          </a:p>
          <a:p>
            <a:r>
              <a:rPr lang="en-US" altLang="zh-CN" dirty="0" smtClean="0">
                <a:latin typeface="Calibri" panose="020F0502020204030204" pitchFamily="34" charset="0"/>
              </a:rPr>
              <a:t>She has 108 different names</a:t>
            </a:r>
          </a:p>
          <a:p>
            <a:r>
              <a:rPr lang="en-US" altLang="zh-CN" dirty="0" smtClean="0">
                <a:latin typeface="Calibri" panose="020F0502020204030204" pitchFamily="34" charset="0"/>
              </a:rPr>
              <a:t>The Hindu goddess of love, fertility and devotion</a:t>
            </a:r>
          </a:p>
          <a:p>
            <a:r>
              <a:rPr lang="en-US" altLang="zh-CN" dirty="0" smtClean="0">
                <a:latin typeface="Calibri" panose="020F0502020204030204" pitchFamily="34" charset="0"/>
              </a:rPr>
              <a:t>She is the gentle and nurturing aspect of the Hindu goddess Shakti</a:t>
            </a:r>
          </a:p>
          <a:p>
            <a:r>
              <a:rPr lang="en-US" altLang="zh-CN" dirty="0" smtClean="0">
                <a:latin typeface="Calibri" panose="020F0502020204030204" pitchFamily="34" charset="0"/>
              </a:rPr>
              <a:t>According to some </a:t>
            </a:r>
            <a:r>
              <a:rPr lang="en-US" altLang="zh-CN" dirty="0" err="1" smtClean="0">
                <a:latin typeface="Calibri" panose="020F0502020204030204" pitchFamily="34" charset="0"/>
              </a:rPr>
              <a:t>Puranas</a:t>
            </a:r>
            <a:r>
              <a:rPr lang="en-US" altLang="zh-CN" dirty="0" smtClean="0">
                <a:latin typeface="Calibri" panose="020F0502020204030204" pitchFamily="34" charset="0"/>
              </a:rPr>
              <a:t>, her reincarnation</a:t>
            </a:r>
            <a:r>
              <a:rPr lang="zh-CN" altLang="en-US" dirty="0" smtClean="0">
                <a:latin typeface="Calibri" panose="020F0502020204030204" pitchFamily="34" charset="0"/>
              </a:rPr>
              <a:t> </a:t>
            </a:r>
            <a:r>
              <a:rPr lang="en-US" altLang="zh-CN" dirty="0" smtClean="0">
                <a:latin typeface="Calibri" panose="020F0502020204030204" pitchFamily="34" charset="0"/>
              </a:rPr>
              <a:t>is Sati (the first wife of Shiva)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172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cwallart.com/images/snow-mountains-wallpaper-wallpaper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40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77" r="6895"/>
          <a:stretch/>
        </p:blipFill>
        <p:spPr bwMode="auto">
          <a:xfrm>
            <a:off x="0" y="0"/>
            <a:ext cx="1217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lgerian" panose="04020705040A02060702" pitchFamily="82" charset="0"/>
              </a:rPr>
              <a:t>How </a:t>
            </a:r>
            <a:r>
              <a:rPr lang="en-US" altLang="zh-CN" dirty="0" err="1" smtClean="0">
                <a:latin typeface="Algerian" panose="04020705040A02060702" pitchFamily="82" charset="0"/>
              </a:rPr>
              <a:t>Parvati</a:t>
            </a:r>
            <a:r>
              <a:rPr lang="en-US" altLang="zh-CN" dirty="0" smtClean="0">
                <a:latin typeface="Algerian" panose="04020705040A02060702" pitchFamily="82" charset="0"/>
              </a:rPr>
              <a:t> is born</a:t>
            </a:r>
            <a:endParaRPr lang="zh-CN" altLang="en-US" dirty="0">
              <a:latin typeface="Algerian" panose="04020705040A02060702" pitchFamily="8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75239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Calibri" panose="020F0502020204030204" pitchFamily="34" charset="0"/>
              </a:rPr>
              <a:t>The </a:t>
            </a:r>
            <a:r>
              <a:rPr lang="en-US" altLang="zh-CN" dirty="0" err="1" smtClean="0">
                <a:latin typeface="Calibri" panose="020F0502020204030204" pitchFamily="34" charset="0"/>
              </a:rPr>
              <a:t>Puranas</a:t>
            </a:r>
            <a:r>
              <a:rPr lang="en-US" altLang="zh-CN" dirty="0" smtClean="0">
                <a:latin typeface="Calibri" panose="020F0502020204030204" pitchFamily="34" charset="0"/>
              </a:rPr>
              <a:t> tell that Sati's marriage to Shiva against her father Daksha's wishes</a:t>
            </a:r>
          </a:p>
          <a:p>
            <a:r>
              <a:rPr lang="en-US" altLang="zh-CN" dirty="0" smtClean="0">
                <a:latin typeface="Calibri" panose="020F0502020204030204" pitchFamily="34" charset="0"/>
              </a:rPr>
              <a:t>The conflict gets to a point where Daksha does not invite Shiva to a major fire ceremony, and Shiva does not come, humiliating Sati.</a:t>
            </a:r>
          </a:p>
          <a:p>
            <a:r>
              <a:rPr lang="en-US" altLang="zh-CN" dirty="0">
                <a:latin typeface="Calibri" panose="020F0502020204030204" pitchFamily="34" charset="0"/>
              </a:rPr>
              <a:t>She </a:t>
            </a:r>
            <a:r>
              <a:rPr lang="en-US" altLang="zh-CN" dirty="0" smtClean="0">
                <a:latin typeface="Calibri" panose="020F0502020204030204" pitchFamily="34" charset="0"/>
              </a:rPr>
              <a:t>self-immolates (burns herself) </a:t>
            </a:r>
            <a:r>
              <a:rPr lang="en-US" altLang="zh-CN" dirty="0">
                <a:latin typeface="Calibri" panose="020F0502020204030204" pitchFamily="34" charset="0"/>
              </a:rPr>
              <a:t>herself at Daksha's </a:t>
            </a:r>
            <a:r>
              <a:rPr lang="en-US" altLang="zh-CN" dirty="0" smtClean="0">
                <a:latin typeface="Calibri" panose="020F0502020204030204" pitchFamily="34" charset="0"/>
              </a:rPr>
              <a:t>ceremony </a:t>
            </a:r>
          </a:p>
          <a:p>
            <a:r>
              <a:rPr lang="en-US" altLang="zh-CN" dirty="0" smtClean="0">
                <a:latin typeface="Calibri" panose="020F0502020204030204" pitchFamily="34" charset="0"/>
              </a:rPr>
              <a:t> Sati is then reborn as </a:t>
            </a:r>
            <a:r>
              <a:rPr lang="en-US" altLang="zh-CN" dirty="0" err="1" smtClean="0">
                <a:latin typeface="Calibri" panose="020F0502020204030204" pitchFamily="34" charset="0"/>
              </a:rPr>
              <a:t>Parvati</a:t>
            </a:r>
            <a:endParaRPr lang="en-US" altLang="zh-CN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2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cwallart.com/images/snow-mountains-wallpaper-wallpaper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40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77" r="6895"/>
          <a:stretch/>
        </p:blipFill>
        <p:spPr bwMode="auto">
          <a:xfrm>
            <a:off x="0" y="0"/>
            <a:ext cx="1217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latin typeface="Algerian" panose="04020705040A02060702" pitchFamily="82" charset="0"/>
              </a:rPr>
              <a:t>The love story between </a:t>
            </a:r>
            <a:r>
              <a:rPr lang="en-US" altLang="zh-CN" sz="3600" dirty="0" err="1" smtClean="0">
                <a:latin typeface="Algerian" panose="04020705040A02060702" pitchFamily="82" charset="0"/>
              </a:rPr>
              <a:t>Parvati</a:t>
            </a:r>
            <a:r>
              <a:rPr lang="en-US" altLang="zh-CN" sz="3600" dirty="0" smtClean="0">
                <a:latin typeface="Algerian" panose="04020705040A02060702" pitchFamily="82" charset="0"/>
              </a:rPr>
              <a:t> and Shiva</a:t>
            </a:r>
            <a:endParaRPr lang="zh-CN" altLang="en-US" sz="3600" dirty="0">
              <a:latin typeface="Algerian" panose="04020705040A02060702" pitchFamily="8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anose="020F0502020204030204" pitchFamily="34" charset="0"/>
              </a:rPr>
              <a:t>Shiva is shocked after Sati’s death and becomes very grief-stricken, loses interest in worldly affairs, retires and isolates himself in the mountains</a:t>
            </a:r>
          </a:p>
          <a:p>
            <a:r>
              <a:rPr lang="en-US" altLang="zh-CN" dirty="0">
                <a:latin typeface="Calibri" panose="020F0502020204030204" pitchFamily="34" charset="0"/>
              </a:rPr>
              <a:t>She approaches the god </a:t>
            </a:r>
            <a:r>
              <a:rPr lang="en-US" altLang="zh-CN" dirty="0" smtClean="0">
                <a:latin typeface="Calibri" panose="020F0502020204030204" pitchFamily="34" charset="0"/>
              </a:rPr>
              <a:t>Kama and </a:t>
            </a:r>
            <a:r>
              <a:rPr lang="en-US" altLang="zh-CN" dirty="0">
                <a:latin typeface="Calibri" panose="020F0502020204030204" pitchFamily="34" charset="0"/>
              </a:rPr>
              <a:t>asks him to help </a:t>
            </a:r>
            <a:r>
              <a:rPr lang="en-US" altLang="zh-CN" dirty="0" smtClean="0">
                <a:latin typeface="Calibri" panose="020F0502020204030204" pitchFamily="34" charset="0"/>
              </a:rPr>
              <a:t>her make Shiva fall in love with her</a:t>
            </a:r>
          </a:p>
          <a:p>
            <a:r>
              <a:rPr lang="en-US" altLang="zh-CN" dirty="0" smtClean="0">
                <a:latin typeface="Calibri" panose="020F0502020204030204" pitchFamily="34" charset="0"/>
              </a:rPr>
              <a:t>Kama reaches Shiva and shoots an arrow of desire. After that Shiva is in love with </a:t>
            </a:r>
            <a:r>
              <a:rPr lang="en-US" altLang="zh-CN" dirty="0" err="1" smtClean="0">
                <a:latin typeface="Calibri" panose="020F0502020204030204" pitchFamily="34" charset="0"/>
              </a:rPr>
              <a:t>Parvati</a:t>
            </a:r>
            <a:r>
              <a:rPr lang="en-US" altLang="zh-CN" dirty="0" smtClean="0">
                <a:latin typeface="Calibri" panose="020F0502020204030204" pitchFamily="34" charset="0"/>
              </a:rPr>
              <a:t> but later Shiva realizes what happens to him</a:t>
            </a:r>
          </a:p>
          <a:p>
            <a:r>
              <a:rPr lang="en-US" altLang="zh-CN" dirty="0" smtClean="0">
                <a:latin typeface="Calibri" panose="020F0502020204030204" pitchFamily="34" charset="0"/>
              </a:rPr>
              <a:t>He opens his third eye in his forehead and burns Kama to ashes</a:t>
            </a:r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2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pcwallart.com/images/snow-mountains-wallpaper-wallpaper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40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77" r="6895"/>
          <a:stretch/>
        </p:blipFill>
        <p:spPr bwMode="auto">
          <a:xfrm>
            <a:off x="0" y="0"/>
            <a:ext cx="1217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0483" y="438713"/>
            <a:ext cx="10515600" cy="4351338"/>
          </a:xfrm>
        </p:spPr>
        <p:txBody>
          <a:bodyPr/>
          <a:lstStyle/>
          <a:p>
            <a:r>
              <a:rPr lang="en-US" altLang="zh-CN" dirty="0" err="1" smtClean="0">
                <a:latin typeface="Calibri" panose="020F0502020204030204" pitchFamily="34" charset="0"/>
              </a:rPr>
              <a:t>Parvati</a:t>
            </a:r>
            <a:r>
              <a:rPr lang="en-US" altLang="zh-CN" dirty="0" smtClean="0">
                <a:latin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</a:rPr>
              <a:t>does not lose her </a:t>
            </a:r>
            <a:r>
              <a:rPr lang="en-US" altLang="zh-CN" dirty="0" smtClean="0">
                <a:latin typeface="Calibri" panose="020F0502020204030204" pitchFamily="34" charset="0"/>
              </a:rPr>
              <a:t>hope and </a:t>
            </a:r>
            <a:r>
              <a:rPr lang="en-US" altLang="zh-CN" dirty="0">
                <a:latin typeface="Calibri" panose="020F0502020204030204" pitchFamily="34" charset="0"/>
              </a:rPr>
              <a:t>begins to live in mountains like Shiva, engage in the same activities as </a:t>
            </a:r>
            <a:r>
              <a:rPr lang="en-US" altLang="zh-CN" dirty="0" smtClean="0">
                <a:latin typeface="Calibri" panose="020F0502020204030204" pitchFamily="34" charset="0"/>
              </a:rPr>
              <a:t>Shiva such as</a:t>
            </a:r>
            <a:r>
              <a:rPr lang="en-US" altLang="zh-CN" dirty="0">
                <a:latin typeface="Calibri" panose="020F0502020204030204" pitchFamily="34" charset="0"/>
              </a:rPr>
              <a:t> yogin and </a:t>
            </a:r>
            <a:r>
              <a:rPr lang="en-US" altLang="zh-CN" u="sng" dirty="0">
                <a:latin typeface="Calibri" panose="020F0502020204030204" pitchFamily="34" charset="0"/>
              </a:rPr>
              <a:t>tapas</a:t>
            </a:r>
            <a:r>
              <a:rPr lang="en-US" altLang="zh-CN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altLang="zh-CN" dirty="0" smtClean="0">
                <a:latin typeface="Calibri" panose="020F0502020204030204" pitchFamily="34" charset="0"/>
              </a:rPr>
              <a:t>She finally wins Shiva’s heart and they get married</a:t>
            </a:r>
          </a:p>
          <a:p>
            <a:r>
              <a:rPr lang="en-US" altLang="zh-CN" dirty="0" smtClean="0">
                <a:latin typeface="Calibri" panose="020F0502020204030204" pitchFamily="34" charset="0"/>
              </a:rPr>
              <a:t>They have two children, </a:t>
            </a:r>
            <a:r>
              <a:rPr lang="en-US" altLang="zh-CN" dirty="0" err="1" smtClean="0">
                <a:latin typeface="Calibri" panose="020F0502020204030204" pitchFamily="34" charset="0"/>
              </a:rPr>
              <a:t>Kartikeya</a:t>
            </a:r>
            <a:r>
              <a:rPr lang="en-US" altLang="zh-CN" dirty="0" smtClean="0">
                <a:latin typeface="Calibri" panose="020F0502020204030204" pitchFamily="34" charset="0"/>
              </a:rPr>
              <a:t> and </a:t>
            </a:r>
            <a:r>
              <a:rPr lang="en-US" altLang="zh-CN" dirty="0" err="1" smtClean="0">
                <a:latin typeface="Calibri" panose="020F0502020204030204" pitchFamily="34" charset="0"/>
              </a:rPr>
              <a:t>Ganesha</a:t>
            </a:r>
            <a:endParaRPr lang="en-US" altLang="zh-CN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zh-CN" dirty="0">
              <a:latin typeface="Calibri" panose="020F0502020204030204" pitchFamily="34" charset="0"/>
            </a:endParaRPr>
          </a:p>
          <a:p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Murugan by Raja Ravi Var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59" y="2782921"/>
            <a:ext cx="2154281" cy="29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850560" y="5762390"/>
            <a:ext cx="1936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0" i="0" dirty="0" smtClean="0">
                <a:effectLst/>
                <a:latin typeface="Arial" panose="020B0604020202020204" pitchFamily="34" charset="0"/>
              </a:rPr>
              <a:t>(</a:t>
            </a:r>
            <a:r>
              <a:rPr lang="en-US" altLang="zh-CN" sz="1200" b="0" i="0" dirty="0" err="1" smtClean="0">
                <a:effectLst/>
                <a:latin typeface="Arial" panose="020B0604020202020204" pitchFamily="34" charset="0"/>
              </a:rPr>
              <a:t>Murugan</a:t>
            </a:r>
            <a:r>
              <a:rPr lang="en-US" altLang="zh-CN" sz="1200" b="0" i="0" dirty="0" smtClean="0">
                <a:effectLst/>
                <a:latin typeface="Arial" panose="020B0604020202020204" pitchFamily="34" charset="0"/>
              </a:rPr>
              <a:t> with his wives by </a:t>
            </a:r>
            <a:r>
              <a:rPr lang="en-US" altLang="zh-CN" sz="1200" b="0" i="0" u="none" strike="noStrike" dirty="0" smtClean="0">
                <a:effectLst/>
                <a:latin typeface="Arial" panose="020B0604020202020204" pitchFamily="34" charset="0"/>
              </a:rPr>
              <a:t>Raja Ravi Varma)</a:t>
            </a:r>
            <a:endParaRPr lang="zh-CN" altLang="en-US" sz="1200" dirty="0"/>
          </a:p>
        </p:txBody>
      </p:sp>
      <p:pic>
        <p:nvPicPr>
          <p:cNvPr id="2052" name="Picture 4" descr="Attired in a an orange dhoti, an elephant-headed man sits on a large lotus. His body is red in colour and he wears various golden necklaces and bracelets and a snake around his neck. On the three points of his crown, budding lotuses have been fixed. He holds in his two right hands the rosary (lower hand) and a cup filled with three modakas (round yellow sweets), a fourth modaka held by the curving trunk is just about to be tasted. In his two left hands, he holds a lotus above and an axe below, with its handle leaning against his shoulder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241" y="2786237"/>
            <a:ext cx="2164035" cy="29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945241" y="5773965"/>
            <a:ext cx="2332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0" i="0" u="none" strike="noStrike" dirty="0" smtClean="0">
                <a:effectLst/>
                <a:latin typeface="Arial" panose="020B0604020202020204" pitchFamily="34" charset="0"/>
              </a:rPr>
              <a:t>(Basohli</a:t>
            </a:r>
            <a:r>
              <a:rPr lang="en-US" altLang="zh-CN" sz="1200" b="0" i="0" dirty="0" smtClean="0">
                <a:effectLst/>
                <a:latin typeface="Arial" panose="020B0604020202020204" pitchFamily="34" charset="0"/>
              </a:rPr>
              <a:t> miniature, circa 1730. </a:t>
            </a:r>
            <a:r>
              <a:rPr lang="en-US" altLang="zh-CN" sz="1200" b="0" i="0" u="none" strike="noStrike" dirty="0" smtClean="0">
                <a:effectLst/>
                <a:latin typeface="Arial" panose="020B0604020202020204" pitchFamily="34" charset="0"/>
              </a:rPr>
              <a:t>National Museum</a:t>
            </a:r>
            <a:r>
              <a:rPr lang="en-US" altLang="zh-CN" sz="12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en-US" altLang="zh-CN" sz="1200" b="0" i="0" u="none" strike="noStrike" dirty="0" smtClean="0">
                <a:effectLst/>
                <a:latin typeface="Arial" panose="020B0604020202020204" pitchFamily="34" charset="0"/>
              </a:rPr>
              <a:t>New Delhi)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36926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cwallart.com/images/snow-mountains-wallpaper-wallpaper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40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77" r="6895"/>
          <a:stretch/>
        </p:blipFill>
        <p:spPr bwMode="auto">
          <a:xfrm>
            <a:off x="0" y="0"/>
            <a:ext cx="1217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lgerian" panose="04020705040A02060702" pitchFamily="82" charset="0"/>
              </a:rPr>
              <a:t>Why worshipping </a:t>
            </a:r>
            <a:r>
              <a:rPr lang="en-US" altLang="zh-CN" dirty="0" err="1" smtClean="0">
                <a:latin typeface="Algerian" panose="04020705040A02060702" pitchFamily="82" charset="0"/>
              </a:rPr>
              <a:t>Parvati</a:t>
            </a:r>
            <a:r>
              <a:rPr lang="en-US" altLang="zh-CN" dirty="0" smtClean="0">
                <a:latin typeface="Algerian" panose="04020705040A02060702" pitchFamily="82" charset="0"/>
              </a:rPr>
              <a:t>?</a:t>
            </a:r>
            <a:endParaRPr lang="zh-CN" altLang="en-US" dirty="0">
              <a:latin typeface="Algerian" panose="04020705040A02060702" pitchFamily="8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7424854" cy="4351338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</a:rPr>
              <a:t>As a Goddess of family and love, she </a:t>
            </a:r>
            <a:r>
              <a:rPr lang="en-US" altLang="zh-CN" dirty="0" smtClean="0">
                <a:latin typeface="Calibri" panose="020F0502020204030204" pitchFamily="34" charset="0"/>
              </a:rPr>
              <a:t>can </a:t>
            </a:r>
            <a:r>
              <a:rPr lang="en-US" altLang="zh-CN" dirty="0">
                <a:latin typeface="Calibri" panose="020F0502020204030204" pitchFamily="34" charset="0"/>
              </a:rPr>
              <a:t>help with marriage, parenting, and </a:t>
            </a:r>
            <a:r>
              <a:rPr lang="en-US" altLang="zh-CN" dirty="0" smtClean="0">
                <a:latin typeface="Calibri" panose="020F0502020204030204" pitchFamily="34" charset="0"/>
              </a:rPr>
              <a:t>fertility</a:t>
            </a:r>
          </a:p>
          <a:p>
            <a:r>
              <a:rPr lang="en-US" altLang="zh-CN" dirty="0">
                <a:latin typeface="Calibri" panose="020F0502020204030204" pitchFamily="34" charset="0"/>
              </a:rPr>
              <a:t>She has remarkable strength and </a:t>
            </a:r>
            <a:r>
              <a:rPr lang="en-US" altLang="zh-CN" dirty="0" smtClean="0">
                <a:latin typeface="Calibri" panose="020F0502020204030204" pitchFamily="34" charset="0"/>
              </a:rPr>
              <a:t>determination</a:t>
            </a:r>
          </a:p>
          <a:p>
            <a:r>
              <a:rPr lang="en-US" altLang="zh-CN" dirty="0">
                <a:latin typeface="Calibri" panose="020F0502020204030204" pitchFamily="34" charset="0"/>
              </a:rPr>
              <a:t>Some say that a worship of Shiva is useless without also worshiping </a:t>
            </a:r>
            <a:r>
              <a:rPr lang="en-US" altLang="zh-CN" dirty="0" err="1" smtClean="0">
                <a:latin typeface="Calibri" panose="020F0502020204030204" pitchFamily="34" charset="0"/>
              </a:rPr>
              <a:t>Parvati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416" y="1881380"/>
            <a:ext cx="2442115" cy="35057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363416" y="5434010"/>
            <a:ext cx="2910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Shiva and his family, www.haddonfield.k12.nj.us</a:t>
            </a:r>
          </a:p>
        </p:txBody>
      </p:sp>
    </p:spTree>
    <p:extLst>
      <p:ext uri="{BB962C8B-B14F-4D97-AF65-F5344CB8AC3E}">
        <p14:creationId xmlns:p14="http://schemas.microsoft.com/office/powerpoint/2010/main" val="336414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cwallart.com/images/snow-mountains-wallpaper-wallpaper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40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77" r="6895"/>
          <a:stretch/>
        </p:blipFill>
        <p:spPr bwMode="auto">
          <a:xfrm>
            <a:off x="0" y="0"/>
            <a:ext cx="1217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lgerian" panose="04020705040A02060702" pitchFamily="82" charset="0"/>
              </a:rPr>
              <a:t>How to worship </a:t>
            </a:r>
            <a:r>
              <a:rPr lang="en-US" altLang="zh-CN" dirty="0" err="1" smtClean="0">
                <a:latin typeface="Algerian" panose="04020705040A02060702" pitchFamily="82" charset="0"/>
              </a:rPr>
              <a:t>Parvati</a:t>
            </a:r>
            <a:endParaRPr lang="zh-CN" altLang="en-US" dirty="0">
              <a:latin typeface="Algerian" panose="04020705040A02060702" pitchFamily="8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err="1"/>
              <a:t>Swayamvara</a:t>
            </a:r>
            <a:r>
              <a:rPr lang="en-US" altLang="zh-CN" b="1" dirty="0"/>
              <a:t> </a:t>
            </a:r>
            <a:r>
              <a:rPr lang="en-US" altLang="zh-CN" b="1" dirty="0" err="1" smtClean="0"/>
              <a:t>Parvati</a:t>
            </a:r>
            <a:r>
              <a:rPr lang="en-US" altLang="zh-CN" b="1" dirty="0" smtClean="0"/>
              <a:t> Mantra</a:t>
            </a:r>
            <a:r>
              <a:rPr lang="zh-CN" altLang="en-US" b="1" dirty="0" smtClean="0"/>
              <a:t>（</a:t>
            </a:r>
            <a:r>
              <a:rPr lang="en-US" altLang="zh-CN" b="1" dirty="0"/>
              <a:t>54 Chants by </a:t>
            </a:r>
            <a:r>
              <a:rPr lang="en-US" altLang="zh-CN" b="1" dirty="0" smtClean="0"/>
              <a:t>Krishna</a:t>
            </a:r>
            <a:r>
              <a:rPr lang="zh-CN" altLang="en-US" b="1" dirty="0" smtClean="0"/>
              <a:t>）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Bringing </a:t>
            </a:r>
            <a:r>
              <a:rPr lang="en-US" altLang="zh-CN" b="1" dirty="0"/>
              <a:t>marriage, or </a:t>
            </a:r>
            <a:r>
              <a:rPr lang="en-US" altLang="zh-CN" b="1" dirty="0" smtClean="0"/>
              <a:t>resolving </a:t>
            </a:r>
            <a:r>
              <a:rPr lang="en-US" altLang="zh-CN" b="1" dirty="0"/>
              <a:t>conflict between couples, or help prevent miscarriage</a:t>
            </a:r>
          </a:p>
          <a:p>
            <a:r>
              <a:rPr lang="en-US" altLang="zh-CN" b="1" dirty="0"/>
              <a:t>While chanting, recite this mantra 1008 times for 108 days in a </a:t>
            </a:r>
            <a:r>
              <a:rPr lang="en-US" altLang="zh-CN" b="1" dirty="0" smtClean="0"/>
              <a:t>row</a:t>
            </a:r>
          </a:p>
          <a:p>
            <a:r>
              <a:rPr lang="en-US" altLang="zh-CN" b="1" dirty="0">
                <a:hlinkClick r:id="rId4"/>
              </a:rPr>
              <a:t>https://</a:t>
            </a:r>
            <a:r>
              <a:rPr lang="en-US" altLang="zh-CN" b="1" dirty="0" smtClean="0">
                <a:hlinkClick r:id="rId4"/>
              </a:rPr>
              <a:t>www.youtube.com/watch?v=WbnBoqwDDkY</a:t>
            </a:r>
            <a:endParaRPr lang="en-US" altLang="zh-CN" b="1" dirty="0" smtClean="0"/>
          </a:p>
          <a:p>
            <a:endParaRPr lang="en-US" altLang="zh-CN" b="1" dirty="0" smtClean="0"/>
          </a:p>
        </p:txBody>
      </p:sp>
    </p:spTree>
    <p:extLst>
      <p:ext uri="{BB962C8B-B14F-4D97-AF65-F5344CB8AC3E}">
        <p14:creationId xmlns:p14="http://schemas.microsoft.com/office/powerpoint/2010/main" val="228489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cwallart.com/images/snow-mountains-wallpaper-wallpaper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40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77" r="6895"/>
          <a:stretch/>
        </p:blipFill>
        <p:spPr bwMode="auto">
          <a:xfrm>
            <a:off x="0" y="0"/>
            <a:ext cx="1217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lgerian" panose="04020705040A02060702" pitchFamily="82" charset="0"/>
              </a:rPr>
              <a:t>Hindu songs about </a:t>
            </a:r>
            <a:r>
              <a:rPr lang="en-US" altLang="zh-CN" dirty="0" err="1" smtClean="0">
                <a:latin typeface="Algerian" panose="04020705040A02060702" pitchFamily="82" charset="0"/>
              </a:rPr>
              <a:t>Parvati</a:t>
            </a:r>
            <a:endParaRPr lang="zh-CN" altLang="en-US" dirty="0">
              <a:latin typeface="Algerian" panose="04020705040A02060702" pitchFamily="8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26677"/>
            <a:ext cx="10515600" cy="4351338"/>
          </a:xfrm>
        </p:spPr>
        <p:txBody>
          <a:bodyPr/>
          <a:lstStyle/>
          <a:p>
            <a:r>
              <a:rPr lang="en-US" altLang="zh-CN" dirty="0" smtClean="0">
                <a:latin typeface="Calibri" panose="020F0502020204030204" pitchFamily="34" charset="0"/>
                <a:hlinkClick r:id="rId4"/>
              </a:rPr>
              <a:t>https://www.youtube.com/watch?v=-1D85S-vMA0#t=65</a:t>
            </a:r>
            <a:endParaRPr lang="en-US" altLang="zh-CN" dirty="0">
              <a:latin typeface="Calibri" panose="020F0502020204030204" pitchFamily="34" charset="0"/>
            </a:endParaRPr>
          </a:p>
          <a:p>
            <a:r>
              <a:rPr lang="en-US" altLang="zh-CN" dirty="0" smtClean="0">
                <a:latin typeface="Calibri" panose="020F0502020204030204" pitchFamily="34" charset="0"/>
                <a:hlinkClick r:id="rId5"/>
              </a:rPr>
              <a:t>https://www.youtube.com/watch?v=BgQRRE6OQGE#t=29</a:t>
            </a:r>
            <a:endParaRPr lang="en-US" altLang="zh-CN" dirty="0" smtClean="0">
              <a:latin typeface="Calibri" panose="020F0502020204030204" pitchFamily="34" charset="0"/>
            </a:endParaRPr>
          </a:p>
          <a:p>
            <a:endParaRPr lang="zh-CN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6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cwallart.com/images/snow-mountains-wallpaper-wallpaper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40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77" r="6895"/>
          <a:stretch/>
        </p:blipFill>
        <p:spPr bwMode="auto">
          <a:xfrm>
            <a:off x="0" y="0"/>
            <a:ext cx="1217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Algerian" panose="04020705040A02060702" pitchFamily="82" charset="0"/>
              </a:rPr>
              <a:t>Article </a:t>
            </a:r>
            <a:r>
              <a:rPr lang="en-US" altLang="zh-CN" dirty="0">
                <a:latin typeface="Algerian" panose="04020705040A02060702" pitchFamily="82" charset="0"/>
              </a:rPr>
              <a:t>related to </a:t>
            </a:r>
            <a:r>
              <a:rPr lang="en-US" altLang="zh-CN" dirty="0" err="1">
                <a:latin typeface="Algerian" panose="04020705040A02060702" pitchFamily="82" charset="0"/>
              </a:rPr>
              <a:t>Parvati</a:t>
            </a:r>
            <a:endParaRPr lang="zh-CN" altLang="en-US" dirty="0">
              <a:latin typeface="Algerian" panose="04020705040A02060702" pitchFamily="8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>
                <a:latin typeface="Calibri" panose="020F0502020204030204" pitchFamily="34" charset="0"/>
              </a:rPr>
              <a:t>Parvati</a:t>
            </a:r>
            <a:r>
              <a:rPr lang="en-US" altLang="zh-CN" dirty="0">
                <a:latin typeface="Calibri" panose="020F0502020204030204" pitchFamily="34" charset="0"/>
              </a:rPr>
              <a:t>-A Goddess of </a:t>
            </a:r>
            <a:r>
              <a:rPr lang="en-US" altLang="zh-CN" dirty="0" smtClean="0">
                <a:latin typeface="Calibri" panose="020F0502020204030204" pitchFamily="34" charset="0"/>
              </a:rPr>
              <a:t>Diversity</a:t>
            </a:r>
          </a:p>
          <a:p>
            <a:r>
              <a:rPr lang="en-US" altLang="zh-CN" dirty="0">
                <a:latin typeface="Calibri" panose="020F0502020204030204" pitchFamily="34" charset="0"/>
                <a:hlinkClick r:id="rId4"/>
              </a:rPr>
              <a:t>http://</a:t>
            </a:r>
            <a:r>
              <a:rPr lang="en-US" altLang="zh-CN" dirty="0" smtClean="0">
                <a:latin typeface="Calibri" panose="020F0502020204030204" pitchFamily="34" charset="0"/>
                <a:hlinkClick r:id="rId4"/>
              </a:rPr>
              <a:t>www.haddonfield.k12.nj.us/hmhs/academics/english/parvatithediversegoddess.htm</a:t>
            </a:r>
            <a:endParaRPr lang="en-US" altLang="zh-CN" dirty="0" smtClean="0">
              <a:latin typeface="Calibri" panose="020F0502020204030204" pitchFamily="34" charset="0"/>
            </a:endParaRPr>
          </a:p>
          <a:p>
            <a:endParaRPr lang="zh-CN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64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312</Words>
  <Application>Microsoft Office PowerPoint</Application>
  <PresentationFormat>宽屏</PresentationFormat>
  <Paragraphs>49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等线 Light</vt:lpstr>
      <vt:lpstr>Algerian</vt:lpstr>
      <vt:lpstr>Arial</vt:lpstr>
      <vt:lpstr>Calibri</vt:lpstr>
      <vt:lpstr>Office 主题​​</vt:lpstr>
      <vt:lpstr>Parvati</vt:lpstr>
      <vt:lpstr>Introduction to Parvati</vt:lpstr>
      <vt:lpstr>How Parvati is born</vt:lpstr>
      <vt:lpstr>The love story between Parvati and Shiva</vt:lpstr>
      <vt:lpstr>PowerPoint 演示文稿</vt:lpstr>
      <vt:lpstr>Why worshipping Parvati?</vt:lpstr>
      <vt:lpstr>How to worship Parvati</vt:lpstr>
      <vt:lpstr>Hindu songs about Parvati</vt:lpstr>
      <vt:lpstr>Article related to Parvati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Parvati</dc:title>
  <dc:creator>ALIENWARE</dc:creator>
  <cp:lastModifiedBy>ALIENWARE</cp:lastModifiedBy>
  <cp:revision>72</cp:revision>
  <dcterms:created xsi:type="dcterms:W3CDTF">2015-11-18T03:34:57Z</dcterms:created>
  <dcterms:modified xsi:type="dcterms:W3CDTF">2015-11-24T02:55:39Z</dcterms:modified>
</cp:coreProperties>
</file>