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60" autoAdjust="0"/>
  </p:normalViewPr>
  <p:slideViewPr>
    <p:cSldViewPr snapToGrid="0" snapToObjects="1">
      <p:cViewPr varScale="1">
        <p:scale>
          <a:sx n="81" d="100"/>
          <a:sy n="81" d="100"/>
        </p:scale>
        <p:origin x="-160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it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597025"/>
            <a:ext cx="7583488" cy="1679575"/>
          </a:xfrm>
        </p:spPr>
        <p:txBody>
          <a:bodyPr anchor="b" anchorCtr="0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276600"/>
            <a:ext cx="7583487" cy="1752600"/>
          </a:xfr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11/24/15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27892" y="838200"/>
            <a:ext cx="3474720" cy="45720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25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11/24/15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11/24/15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3" y="1371600"/>
            <a:ext cx="7583488" cy="1371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2743200"/>
            <a:ext cx="4114800" cy="28194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365760" indent="-365760">
              <a:defRPr/>
            </a:lvl1pPr>
            <a:lvl2pPr marL="731520" indent="-365760">
              <a:defRPr/>
            </a:lvl2pPr>
            <a:lvl3pPr marL="1097280" indent="-365760">
              <a:defRPr/>
            </a:lvl3pPr>
            <a:lvl4pPr marL="1463040" indent="-365760">
              <a:defRPr/>
            </a:lvl4pPr>
            <a:lvl5pPr marL="1828800" indent="-365760">
              <a:defRPr/>
            </a:lvl5pPr>
            <a:lvl6pPr marL="2194560" indent="-365760">
              <a:defRPr/>
            </a:lvl6pPr>
            <a:lvl7pPr marL="2560320" indent="-365760">
              <a:defRPr/>
            </a:lvl7pPr>
            <a:lvl8pPr marL="2926080" indent="-365760">
              <a:defRPr/>
            </a:lvl8pPr>
            <a:lvl9pPr marL="3291840" indent="-36576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11/24/15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Vertic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838200"/>
            <a:ext cx="1676400" cy="5053013"/>
          </a:xfrm>
        </p:spPr>
        <p:txBody>
          <a:bodyPr vert="eaVert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838200"/>
            <a:ext cx="6019800" cy="505301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11/24/15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11/24/15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Tex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812" y="3254188"/>
            <a:ext cx="7580376" cy="168536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5400" b="1" kern="120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457200"/>
            <a:ext cx="4114800" cy="27432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1812" y="4953000"/>
            <a:ext cx="7580376" cy="9144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11/24/15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450" y="1627188"/>
            <a:ext cx="7580376" cy="1682496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44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6450" y="3309411"/>
            <a:ext cx="7580376" cy="175564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90000"/>
              <a:buFont typeface="Wingdings" pitchFamily="2" charset="2"/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11/24/15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6788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11/24/15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6216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6216" y="2174875"/>
            <a:ext cx="3529584" cy="3716338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tabLst/>
              <a:defRPr sz="1800"/>
            </a:lvl6pPr>
            <a:lvl7pPr marL="1603375" indent="-231775">
              <a:tabLst/>
              <a:defRPr sz="1800"/>
            </a:lvl7pPr>
            <a:lvl8pPr marL="1828800" indent="-231775">
              <a:tabLst/>
              <a:defRPr sz="1800"/>
            </a:lvl8pPr>
            <a:lvl9pPr marL="2060575" indent="-231775">
              <a:tabLst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3529584" cy="3716338"/>
          </a:xfrm>
        </p:spPr>
        <p:txBody>
          <a:bodyPr>
            <a:noAutofit/>
          </a:bodyPr>
          <a:lstStyle>
            <a:lvl1pPr marL="2317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6889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9144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1461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13716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16033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18288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20605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11/24/15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11/24/15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11/24/15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7892" y="838200"/>
            <a:ext cx="3474720" cy="4572000"/>
          </a:xfrm>
        </p:spPr>
        <p:txBody>
          <a:bodyPr>
            <a:normAutofit/>
          </a:bodyPr>
          <a:lstStyle>
            <a:lvl1pPr marL="282575" indent="-282575">
              <a:defRPr sz="2400"/>
            </a:lvl1pPr>
            <a:lvl2pPr marL="573088" indent="-282575">
              <a:defRPr sz="2200"/>
            </a:lvl2pPr>
            <a:lvl3pPr marL="855663" indent="-282575">
              <a:defRPr sz="20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800"/>
            </a:lvl6pPr>
            <a:lvl7pPr marL="2003425" indent="-282575">
              <a:defRPr sz="1800"/>
            </a:lvl7pPr>
            <a:lvl8pPr marL="2286000" indent="-282575">
              <a:defRPr sz="1800"/>
            </a:lvl8pPr>
            <a:lvl9pPr marL="2568575" indent="-2825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11/24/15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ext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5675" y="1600200"/>
            <a:ext cx="7232650" cy="4291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E90C4CEC-16D5-4229-B4DE-FDE9B679D7E2}" type="datetimeFigureOut">
              <a:rPr lang="en-US" smtClean="0"/>
              <a:t>11/24/15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1722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</p:sldLayoutIdLst>
  <p:txStyles>
    <p:titleStyle>
      <a:lvl1pPr algn="ctr" defTabSz="914400" rtl="0" eaLnBrk="1" latinLnBrk="0" hangingPunct="1">
        <a:lnSpc>
          <a:spcPct val="95000"/>
        </a:lnSpc>
        <a:spcBef>
          <a:spcPct val="0"/>
        </a:spcBef>
        <a:buNone/>
        <a:defRPr sz="4800" b="1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spcAft>
          <a:spcPts val="0"/>
        </a:spcAft>
        <a:buSzPct val="90000"/>
        <a:buFont typeface="Wingdings" pitchFamily="2" charset="2"/>
        <a:buChar char=""/>
        <a:defRPr sz="24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22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20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dirty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hyperlink" Target="https://www.flickr.com/photos/arjuna/3505573638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hyperlink" Target="http://www.sanatansociety.org/indian_epics_and_stories/the_churning_of_the_ocean.htm%23.VlPkZWSrRPM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hyperlink" Target="http://indigointernational.org/wp-content/uploads/2012/03/lakshmi.jpg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newworldencyclopedia.org/p/index.php?title=New_World_Encyclopedia:Terms_of_Use&amp;oldid=94314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Goddess Lakshmi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Meredith Broyles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559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Lakshmi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890" y="1264857"/>
            <a:ext cx="4215249" cy="3909513"/>
          </a:xfrm>
        </p:spPr>
        <p:txBody>
          <a:bodyPr>
            <a:normAutofit/>
          </a:bodyPr>
          <a:lstStyle/>
          <a:p>
            <a:r>
              <a:rPr lang="en-US" dirty="0" smtClean="0"/>
              <a:t>Goddess of wealth and prosperity </a:t>
            </a:r>
          </a:p>
          <a:p>
            <a:r>
              <a:rPr lang="en-US" dirty="0" smtClean="0"/>
              <a:t>She is known in pre-Vedic literature as Sri, and later developed into the well known deity of Lakshmi </a:t>
            </a:r>
          </a:p>
          <a:p>
            <a:r>
              <a:rPr lang="en-US" dirty="0" smtClean="0"/>
              <a:t>“Mother of the World”</a:t>
            </a:r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8139" y="1232648"/>
            <a:ext cx="3924929" cy="53182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28139" y="6550926"/>
            <a:ext cx="39249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http://</a:t>
            </a:r>
            <a:r>
              <a:rPr lang="en-US" sz="1000" dirty="0" err="1">
                <a:solidFill>
                  <a:schemeClr val="bg1"/>
                </a:solidFill>
              </a:rPr>
              <a:t>www.goddessgift.com</a:t>
            </a:r>
            <a:r>
              <a:rPr lang="en-US" sz="1000" dirty="0">
                <a:solidFill>
                  <a:schemeClr val="bg1"/>
                </a:solidFill>
              </a:rPr>
              <a:t>/images/goddess-</a:t>
            </a:r>
            <a:r>
              <a:rPr lang="en-US" sz="1000" dirty="0" err="1">
                <a:solidFill>
                  <a:schemeClr val="bg1"/>
                </a:solidFill>
              </a:rPr>
              <a:t>Lakshmi.jpg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646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Lakshmi and Vishnu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199" y="1600200"/>
            <a:ext cx="4844400" cy="4814066"/>
          </a:xfrm>
        </p:spPr>
        <p:txBody>
          <a:bodyPr/>
          <a:lstStyle/>
          <a:p>
            <a:r>
              <a:rPr lang="en-US" dirty="0"/>
              <a:t>She is the loyal wife of Vishnu </a:t>
            </a:r>
          </a:p>
          <a:p>
            <a:r>
              <a:rPr lang="en-US" dirty="0"/>
              <a:t>The </a:t>
            </a:r>
            <a:r>
              <a:rPr lang="en-US" dirty="0" err="1"/>
              <a:t>shakti</a:t>
            </a:r>
            <a:r>
              <a:rPr lang="en-US" dirty="0"/>
              <a:t> (“energy”)of Vishnu </a:t>
            </a:r>
          </a:p>
          <a:p>
            <a:r>
              <a:rPr lang="en-US" dirty="0"/>
              <a:t>Vishnu is meaning and Lakshmi is speech, Vishnu is knowledge and Lakshmi is insight, Vishnu is behavior and Lakshmi is conduct, etc.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598" y="1600200"/>
            <a:ext cx="3715607" cy="481406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126598" y="6414266"/>
            <a:ext cx="37156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FFFFFF"/>
                </a:solidFill>
                <a:hlinkClick r:id="rId3"/>
              </a:rPr>
              <a:t>https://www.flickr.com/photos/arjuna/3505573638</a:t>
            </a:r>
            <a:endParaRPr lang="en-US" sz="1000" dirty="0">
              <a:solidFill>
                <a:srgbClr val="FFFFFF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30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Churning of the Ocean of Milk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246" y="1600200"/>
            <a:ext cx="4542202" cy="4291013"/>
          </a:xfrm>
        </p:spPr>
        <p:txBody>
          <a:bodyPr/>
          <a:lstStyle/>
          <a:p>
            <a:r>
              <a:rPr lang="en-US" dirty="0" smtClean="0"/>
              <a:t>The rebirth of Lakshmi </a:t>
            </a:r>
          </a:p>
          <a:p>
            <a:r>
              <a:rPr lang="en-US" dirty="0" smtClean="0"/>
              <a:t>Lakshmi disappeared into the ocean </a:t>
            </a:r>
          </a:p>
          <a:p>
            <a:r>
              <a:rPr lang="en-US" dirty="0" smtClean="0"/>
              <a:t>The demons and the deities fought, churning the ocean for 1000 years </a:t>
            </a:r>
          </a:p>
          <a:p>
            <a:r>
              <a:rPr lang="en-US" dirty="0" smtClean="0"/>
              <a:t>Lakshmi appeared on a lotus flower with many other treasures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670" y="1937439"/>
            <a:ext cx="4439639" cy="344076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729669" y="5378208"/>
            <a:ext cx="443963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FFFFFF"/>
                </a:solidFill>
                <a:hlinkClick r:id="rId3"/>
              </a:rPr>
              <a:t>http://www.sanatansociety.org/</a:t>
            </a:r>
            <a:r>
              <a:rPr lang="en-US" sz="1000" dirty="0" smtClean="0">
                <a:solidFill>
                  <a:srgbClr val="FFFFFF"/>
                </a:solidFill>
                <a:hlinkClick r:id="rId3"/>
              </a:rPr>
              <a:t>indian_epics_and_stories/the_churning_of_the_ocean.htm</a:t>
            </a:r>
            <a:r>
              <a:rPr lang="en-US" sz="1000" dirty="0">
                <a:solidFill>
                  <a:srgbClr val="FFFFFF"/>
                </a:solidFill>
                <a:hlinkClick r:id="rId3"/>
              </a:rPr>
              <a:t>#.VlPkZWSrRPM</a:t>
            </a:r>
            <a:endParaRPr lang="en-US" sz="1000" dirty="0">
              <a:solidFill>
                <a:srgbClr val="FFFFFF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758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Diwali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4326" y="1232648"/>
            <a:ext cx="4577879" cy="5274514"/>
          </a:xfrm>
        </p:spPr>
        <p:txBody>
          <a:bodyPr>
            <a:normAutofit/>
          </a:bodyPr>
          <a:lstStyle/>
          <a:p>
            <a:r>
              <a:rPr lang="en-US" dirty="0" smtClean="0"/>
              <a:t>The “Festival of Lights”</a:t>
            </a:r>
          </a:p>
          <a:p>
            <a:r>
              <a:rPr lang="en-US" dirty="0" smtClean="0"/>
              <a:t>On the third day of </a:t>
            </a:r>
            <a:r>
              <a:rPr lang="en-US" dirty="0" err="1" smtClean="0"/>
              <a:t>Amavasya</a:t>
            </a:r>
            <a:r>
              <a:rPr lang="en-US" dirty="0" smtClean="0"/>
              <a:t>, Lakshmi is celebrated with a Puja</a:t>
            </a:r>
          </a:p>
          <a:p>
            <a:r>
              <a:rPr lang="en-US" dirty="0"/>
              <a:t>Sri </a:t>
            </a:r>
            <a:r>
              <a:rPr lang="en-US" dirty="0" smtClean="0"/>
              <a:t>“showers </a:t>
            </a:r>
            <a:r>
              <a:rPr lang="en-US" dirty="0"/>
              <a:t>her blessings on man for plenty and </a:t>
            </a:r>
            <a:r>
              <a:rPr lang="en-US" dirty="0" smtClean="0"/>
              <a:t>prosperity” </a:t>
            </a:r>
          </a:p>
          <a:p>
            <a:r>
              <a:rPr lang="en-US" dirty="0" smtClean="0"/>
              <a:t>Many turn on lamps in their homes to light her path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20" y="1364152"/>
            <a:ext cx="3854091" cy="514301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51852" y="6460122"/>
            <a:ext cx="411247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FFFFFF"/>
                </a:solidFill>
                <a:hlinkClick r:id="rId3"/>
              </a:rPr>
              <a:t>http://indigointernational.org/wp-content/uploads/2012/03/lakshmi.jpg</a:t>
            </a:r>
            <a:endParaRPr lang="en-US" sz="1000" dirty="0">
              <a:solidFill>
                <a:srgbClr val="FFFFFF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829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Associated symbols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777" y="1098442"/>
            <a:ext cx="4593556" cy="5283281"/>
          </a:xfrm>
        </p:spPr>
        <p:txBody>
          <a:bodyPr/>
          <a:lstStyle/>
          <a:p>
            <a:r>
              <a:rPr lang="en-US" dirty="0" smtClean="0"/>
              <a:t>The lotus flower: fertility and spiritual purity </a:t>
            </a:r>
          </a:p>
          <a:p>
            <a:r>
              <a:rPr lang="en-US" dirty="0" smtClean="0"/>
              <a:t>The elephants: provide showers of water, royal authority, four ends of human life, spread wealth, etc.</a:t>
            </a:r>
          </a:p>
          <a:p>
            <a:r>
              <a:rPr lang="en-US" dirty="0" smtClean="0"/>
              <a:t>Her four arms and four hands: omnipresence and omnipotence and four ends of human life</a:t>
            </a:r>
          </a:p>
          <a:p>
            <a:r>
              <a:rPr lang="en-US" dirty="0" smtClean="0"/>
              <a:t>The red dress: prosperity </a:t>
            </a:r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9318" y="1098442"/>
            <a:ext cx="3791787" cy="55295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4909318" y="6596390"/>
            <a:ext cx="3955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FFFFFF"/>
                </a:solidFill>
              </a:rPr>
              <a:t>http://</a:t>
            </a:r>
            <a:r>
              <a:rPr lang="en-US" sz="1000" dirty="0" err="1">
                <a:solidFill>
                  <a:srgbClr val="FFFFFF"/>
                </a:solidFill>
              </a:rPr>
              <a:t>www.koausa.org</a:t>
            </a:r>
            <a:r>
              <a:rPr lang="en-US" sz="1000" dirty="0">
                <a:solidFill>
                  <a:srgbClr val="FFFFFF"/>
                </a:solidFill>
              </a:rPr>
              <a:t>/Gods/God6.html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168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 Cited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909" y="1474760"/>
            <a:ext cx="8465941" cy="5257800"/>
          </a:xfrm>
        </p:spPr>
        <p:txBody>
          <a:bodyPr>
            <a:normAutofit fontScale="62500" lnSpcReduction="20000"/>
          </a:bodyPr>
          <a:lstStyle/>
          <a:p>
            <a:r>
              <a:rPr lang="en-US" dirty="0">
                <a:effectLst/>
              </a:rPr>
              <a:t>"Churning of the Ocean of Milk | Hindu Mythology." </a:t>
            </a:r>
            <a:r>
              <a:rPr lang="en-US" i="1" dirty="0">
                <a:effectLst/>
              </a:rPr>
              <a:t>Encyclopedia Britannica Online</a:t>
            </a:r>
            <a:r>
              <a:rPr lang="en-US" dirty="0">
                <a:effectLst/>
              </a:rPr>
              <a:t>. Encyclopedia Britannica, 19 Feb. 2015. Web. 24 Nov. 2015. </a:t>
            </a:r>
          </a:p>
          <a:p>
            <a:r>
              <a:rPr lang="en-US" dirty="0">
                <a:effectLst/>
              </a:rPr>
              <a:t>Dimmitt, Cornelia. </a:t>
            </a:r>
            <a:r>
              <a:rPr lang="en-US" i="1" dirty="0">
                <a:effectLst/>
              </a:rPr>
              <a:t>Classical Hindu Mythology: A Reader in the Sanskrit </a:t>
            </a:r>
            <a:r>
              <a:rPr lang="en-US" i="1" dirty="0" err="1">
                <a:effectLst/>
              </a:rPr>
              <a:t>Purāṇas</a:t>
            </a:r>
            <a:r>
              <a:rPr lang="en-US" dirty="0">
                <a:effectLst/>
              </a:rPr>
              <a:t>. Philadelphia: Temple UP, 1978. Print. </a:t>
            </a:r>
          </a:p>
          <a:p>
            <a:r>
              <a:rPr lang="en-US" dirty="0">
                <a:effectLst/>
              </a:rPr>
              <a:t>Kinsley, David R. </a:t>
            </a:r>
            <a:r>
              <a:rPr lang="en-US" i="1" dirty="0">
                <a:effectLst/>
              </a:rPr>
              <a:t>Hindu Goddesses Visions of the Divine Feminine in the Hindu Religious Tradition</a:t>
            </a:r>
            <a:r>
              <a:rPr lang="en-US" dirty="0">
                <a:effectLst/>
              </a:rPr>
              <a:t>. Berkeley: U of California, 1988. Print. </a:t>
            </a:r>
          </a:p>
          <a:p>
            <a:r>
              <a:rPr lang="en-US" dirty="0">
                <a:effectLst/>
              </a:rPr>
              <a:t>"Lakshmi." </a:t>
            </a:r>
            <a:r>
              <a:rPr lang="en-US" i="1" dirty="0">
                <a:effectLst/>
              </a:rPr>
              <a:t>BBC News</a:t>
            </a:r>
            <a:r>
              <a:rPr lang="en-US" dirty="0">
                <a:effectLst/>
              </a:rPr>
              <a:t>. BBC, 24 Sept. 2009. Web. 24 Nov. 2015. </a:t>
            </a:r>
          </a:p>
          <a:p>
            <a:r>
              <a:rPr lang="en-US" dirty="0">
                <a:effectLst/>
              </a:rPr>
              <a:t>"Lakshmi Puja on Diwali." </a:t>
            </a:r>
            <a:r>
              <a:rPr lang="en-US" i="1" dirty="0">
                <a:effectLst/>
              </a:rPr>
              <a:t>Lakshmi </a:t>
            </a:r>
            <a:r>
              <a:rPr lang="en-US" i="1" dirty="0" err="1">
                <a:effectLst/>
              </a:rPr>
              <a:t>Puja,,Lakshmi</a:t>
            </a:r>
            <a:r>
              <a:rPr lang="en-US" i="1" dirty="0">
                <a:effectLst/>
              </a:rPr>
              <a:t> </a:t>
            </a:r>
            <a:r>
              <a:rPr lang="en-US" i="1" dirty="0" err="1">
                <a:effectLst/>
              </a:rPr>
              <a:t>Pujan,Laxmi</a:t>
            </a:r>
            <a:r>
              <a:rPr lang="en-US" i="1" dirty="0">
                <a:effectLst/>
              </a:rPr>
              <a:t> Diwali </a:t>
            </a:r>
            <a:r>
              <a:rPr lang="en-US" i="1" dirty="0" err="1">
                <a:effectLst/>
              </a:rPr>
              <a:t>Pujan,Laxmi</a:t>
            </a:r>
            <a:r>
              <a:rPr lang="en-US" i="1" dirty="0">
                <a:effectLst/>
              </a:rPr>
              <a:t> Puja 2015</a:t>
            </a:r>
            <a:r>
              <a:rPr lang="en-US" dirty="0">
                <a:effectLst/>
              </a:rPr>
              <a:t>. Society for the Confluence of Festivals in India (SCFI). Web. 24 Nov. 2015. </a:t>
            </a:r>
          </a:p>
          <a:p>
            <a:r>
              <a:rPr lang="en-US" dirty="0">
                <a:effectLst/>
              </a:rPr>
              <a:t>Molloy, Michael. </a:t>
            </a:r>
            <a:r>
              <a:rPr lang="en-US" i="1" dirty="0">
                <a:effectLst/>
              </a:rPr>
              <a:t>Experiencing the World's Religions: Tradition, Challenge, and Change</a:t>
            </a:r>
            <a:r>
              <a:rPr lang="en-US" dirty="0">
                <a:effectLst/>
              </a:rPr>
              <a:t>. 4th ed. Boston: McGraw Hill Higher Education, 2008. Print. </a:t>
            </a:r>
          </a:p>
          <a:p>
            <a:r>
              <a:rPr lang="en-US" dirty="0">
                <a:effectLst/>
              </a:rPr>
              <a:t>"New World Encyclopedia." </a:t>
            </a:r>
            <a:r>
              <a:rPr lang="en-US" i="1" dirty="0">
                <a:effectLst/>
              </a:rPr>
              <a:t>New World Encyclopedia, </a:t>
            </a:r>
            <a:r>
              <a:rPr lang="en-US" dirty="0">
                <a:effectLst/>
              </a:rPr>
              <a:t>. 27 Jun 2009, 11:12 UTC. 24 Nov 2015, </a:t>
            </a:r>
            <a:r>
              <a:rPr lang="en-US" dirty="0" smtClean="0">
                <a:solidFill>
                  <a:srgbClr val="FFFFFF"/>
                </a:solidFill>
                <a:effectLst/>
                <a:hlinkClick r:id="rId2"/>
              </a:rPr>
              <a:t>http</a:t>
            </a:r>
            <a:r>
              <a:rPr lang="en-US" dirty="0">
                <a:solidFill>
                  <a:srgbClr val="FFFFFF"/>
                </a:solidFill>
                <a:effectLst/>
                <a:hlinkClick r:id="rId2"/>
              </a:rPr>
              <a:t>://www.newworldencyclopedia.org/p/index.php?title=New_World_Encyclopedia:Terms_of_Use&amp;oldid=</a:t>
            </a:r>
            <a:r>
              <a:rPr lang="en-US" dirty="0" smtClean="0">
                <a:solidFill>
                  <a:srgbClr val="FFFFFF"/>
                </a:solidFill>
                <a:effectLst/>
                <a:hlinkClick r:id="rId2"/>
              </a:rPr>
              <a:t>943147</a:t>
            </a:r>
            <a:r>
              <a:rPr lang="en-US" dirty="0" smtClean="0">
                <a:solidFill>
                  <a:srgbClr val="FFFFFF"/>
                </a:solidFill>
                <a:effectLst/>
              </a:rPr>
              <a:t>.</a:t>
            </a:r>
            <a:endParaRPr lang="en-US" dirty="0">
              <a:solidFill>
                <a:srgbClr val="FFFFFF"/>
              </a:solidFill>
              <a:effectLst/>
            </a:endParaRPr>
          </a:p>
          <a:p>
            <a:r>
              <a:rPr lang="en-US" dirty="0" err="1">
                <a:effectLst/>
              </a:rPr>
              <a:t>Pandit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Bansi</a:t>
            </a:r>
            <a:r>
              <a:rPr lang="en-US" dirty="0">
                <a:effectLst/>
              </a:rPr>
              <a:t>. "Hindu Deities: Goddess Lakshmi." </a:t>
            </a:r>
            <a:r>
              <a:rPr lang="en-US" i="1" dirty="0">
                <a:effectLst/>
              </a:rPr>
              <a:t>Hindu Deities: Goddess Lakshmi</a:t>
            </a:r>
            <a:r>
              <a:rPr lang="en-US" dirty="0">
                <a:effectLst/>
              </a:rPr>
              <a:t>. Kashmir. Web. 24 Nov. 2015. http://</a:t>
            </a:r>
            <a:r>
              <a:rPr lang="en-US" dirty="0" err="1">
                <a:effectLst/>
              </a:rPr>
              <a:t>www.koausa.org</a:t>
            </a:r>
            <a:r>
              <a:rPr lang="en-US" dirty="0">
                <a:effectLst/>
              </a:rPr>
              <a:t>/Gods/God6.html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255446"/>
      </p:ext>
    </p:extLst>
  </p:cSld>
  <p:clrMapOvr>
    <a:masterClrMapping/>
  </p:clrMapOvr>
</p:sld>
</file>

<file path=ppt/theme/theme1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D16207"/>
      </a:dk2>
      <a:lt2>
        <a:srgbClr val="F0B31E"/>
      </a:lt2>
      <a:accent1>
        <a:srgbClr val="51A6C2"/>
      </a:accent1>
      <a:accent2>
        <a:srgbClr val="51C2A9"/>
      </a:accent2>
      <a:accent3>
        <a:srgbClr val="7EC251"/>
      </a:accent3>
      <a:accent4>
        <a:srgbClr val="E1DC53"/>
      </a:accent4>
      <a:accent5>
        <a:srgbClr val="B54721"/>
      </a:accent5>
      <a:accent6>
        <a:srgbClr val="A16BB1"/>
      </a:accent6>
      <a:hlink>
        <a:srgbClr val="A40A06"/>
      </a:hlink>
      <a:folHlink>
        <a:srgbClr val="837F16"/>
      </a:folHlink>
    </a:clrScheme>
    <a:fontScheme name="Summer">
      <a:maj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inorFont>
    </a:fontScheme>
    <a:fmtScheme name="Summer">
      <a:fillStyleLst>
        <a:solidFill>
          <a:schemeClr val="phClr"/>
        </a:solidFill>
        <a:solidFill>
          <a:schemeClr val="phClr">
            <a:tint val="90000"/>
            <a:satMod val="135000"/>
          </a:schemeClr>
        </a:solidFill>
        <a:solidFill>
          <a:schemeClr val="phClr">
            <a:shade val="80000"/>
            <a:satMod val="110000"/>
          </a:schemeClr>
        </a:solidFill>
      </a:fillStyleLst>
      <a:lnStyleLst>
        <a:ln w="9525" cap="flat" cmpd="sng" algn="ctr">
          <a:solidFill>
            <a:schemeClr val="phClr">
              <a:satMod val="135000"/>
            </a:schemeClr>
          </a:solidFill>
          <a:prstDash val="solid"/>
        </a:ln>
        <a:ln w="25400" cap="flat" cmpd="sng" algn="ctr">
          <a:solidFill>
            <a:schemeClr val="phClr">
              <a:satMod val="150000"/>
            </a:schemeClr>
          </a:solidFill>
          <a:prstDash val="solid"/>
        </a:ln>
        <a:ln w="38100" cap="flat" cmpd="sng" algn="ctr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sx="101000" sy="101000" algn="ctr" rotWithShape="0">
              <a:srgbClr val="000000">
                <a:alpha val="50000"/>
              </a:srgbClr>
            </a:outerShdw>
            <a:reflection blurRad="12700" stA="20000" endPos="35000" dist="63500" dir="5400000" sy="-100000" rotWithShape="0"/>
          </a:effectLst>
        </a:effectStyle>
        <a:effectStyle>
          <a:effectLst>
            <a:outerShdw blurRad="127000" sx="103000" sy="103000" algn="ctr" rotWithShape="0">
              <a:srgbClr val="FFFFFF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1200000"/>
            </a:lightRig>
          </a:scene3d>
          <a:sp3d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/>
            </a:gs>
            <a:gs pos="100000">
              <a:schemeClr val="tx2"/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Summer.thmx</Template>
  <TotalTime>93</TotalTime>
  <Words>461</Words>
  <Application>Microsoft Macintosh PowerPoint</Application>
  <PresentationFormat>On-screen Show (4:3)</PresentationFormat>
  <Paragraphs>43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Summer</vt:lpstr>
      <vt:lpstr>Goddess Lakshmi </vt:lpstr>
      <vt:lpstr>Lakshmi</vt:lpstr>
      <vt:lpstr>Lakshmi and Vishnu </vt:lpstr>
      <vt:lpstr>Churning of the Ocean of Milk </vt:lpstr>
      <vt:lpstr>Diwali </vt:lpstr>
      <vt:lpstr>Associated symbols </vt:lpstr>
      <vt:lpstr>Works Cited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Goddess Lakshmi </dc:title>
  <dc:creator>Meredith Broyles</dc:creator>
  <cp:lastModifiedBy>Meredith Broyles</cp:lastModifiedBy>
  <cp:revision>5</cp:revision>
  <dcterms:created xsi:type="dcterms:W3CDTF">2015-11-24T22:36:08Z</dcterms:created>
  <dcterms:modified xsi:type="dcterms:W3CDTF">2015-11-25T00:10:08Z</dcterms:modified>
</cp:coreProperties>
</file>