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3"/>
  </p:notesMasterIdLst>
  <p:sldIdLst>
    <p:sldId id="322" r:id="rId2"/>
    <p:sldId id="609" r:id="rId3"/>
    <p:sldId id="483" r:id="rId4"/>
    <p:sldId id="484" r:id="rId5"/>
    <p:sldId id="477" r:id="rId6"/>
    <p:sldId id="479" r:id="rId7"/>
    <p:sldId id="666" r:id="rId8"/>
    <p:sldId id="671" r:id="rId9"/>
    <p:sldId id="678" r:id="rId10"/>
    <p:sldId id="552" r:id="rId11"/>
    <p:sldId id="667" r:id="rId12"/>
    <p:sldId id="582" r:id="rId13"/>
    <p:sldId id="583" r:id="rId14"/>
    <p:sldId id="629" r:id="rId15"/>
    <p:sldId id="559" r:id="rId16"/>
    <p:sldId id="681" r:id="rId17"/>
    <p:sldId id="660" r:id="rId18"/>
    <p:sldId id="605" r:id="rId19"/>
    <p:sldId id="674" r:id="rId20"/>
    <p:sldId id="673" r:id="rId21"/>
    <p:sldId id="669" r:id="rId22"/>
    <p:sldId id="580" r:id="rId23"/>
    <p:sldId id="588" r:id="rId24"/>
    <p:sldId id="679" r:id="rId25"/>
    <p:sldId id="652" r:id="rId26"/>
    <p:sldId id="653" r:id="rId27"/>
    <p:sldId id="620" r:id="rId28"/>
    <p:sldId id="659" r:id="rId29"/>
    <p:sldId id="676" r:id="rId30"/>
    <p:sldId id="680" r:id="rId31"/>
    <p:sldId id="67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tis, Kathleen" initials="CK" lastIdx="5" clrIdx="0">
    <p:extLst>
      <p:ext uri="{19B8F6BF-5375-455C-9EA6-DF929625EA0E}">
        <p15:presenceInfo xmlns:p15="http://schemas.microsoft.com/office/powerpoint/2012/main" userId="Curtis, Kathleen" providerId="None"/>
      </p:ext>
    </p:extLst>
  </p:cmAuthor>
  <p:cmAuthor id="2" name="Edison, Laura" initials="EL" lastIdx="5" clrIdx="1">
    <p:extLst>
      <p:ext uri="{19B8F6BF-5375-455C-9EA6-DF929625EA0E}">
        <p15:presenceInfo xmlns:p15="http://schemas.microsoft.com/office/powerpoint/2012/main" userId="S-1-5-21-2672183100-1227059207-2328873036-786789" providerId="AD"/>
      </p:ext>
    </p:extLst>
  </p:cmAuthor>
  <p:cmAuthor id="3" name="Dinwiddie, Amanda" initials="DA" lastIdx="1" clrIdx="2">
    <p:extLst>
      <p:ext uri="{19B8F6BF-5375-455C-9EA6-DF929625EA0E}">
        <p15:presenceInfo xmlns:p15="http://schemas.microsoft.com/office/powerpoint/2012/main" userId="Dinwiddie, Aman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4" autoAdjust="0"/>
    <p:restoredTop sz="87183" autoAdjust="0"/>
  </p:normalViewPr>
  <p:slideViewPr>
    <p:cSldViewPr snapToGrid="0">
      <p:cViewPr varScale="1">
        <p:scale>
          <a:sx n="78" d="100"/>
          <a:sy n="78" d="100"/>
        </p:scale>
        <p:origin x="522"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I:\All%20Reports\2018%20Data%20Surveillance%20Report\Graphs\2018%20Graphs%208.2.19.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All%20Reports\2018%20Data%20Surveillance%20Report\Graphs\2018%20Graphs%208.2.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ll%20Reports\2018%20Data%20Surveillance%20Report\Graphs\2018%20Graphs%208.2.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ll%20Reports\2018%20Data%20Surveillance%20Report\Graphs\2018%20Graphs%208.2.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800" b="1" dirty="0"/>
              <a:t>Opioid Overdose Deaths Occurring in Georgia, by Drug Type, 2010-2018</a:t>
            </a:r>
          </a:p>
        </c:rich>
      </c:tx>
      <c:layout>
        <c:manualLayout>
          <c:xMode val="edge"/>
          <c:yMode val="edge"/>
          <c:x val="0.12900806480332513"/>
          <c:y val="2.29498302254685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7.209208349555063E-2"/>
          <c:y val="0.12606639909935469"/>
          <c:w val="0.73702146065297314"/>
          <c:h val="0.8023782439223609"/>
        </c:manualLayout>
      </c:layout>
      <c:lineChart>
        <c:grouping val="standard"/>
        <c:varyColors val="0"/>
        <c:ser>
          <c:idx val="0"/>
          <c:order val="0"/>
          <c:tx>
            <c:strRef>
              <c:f>Sheet1!$A$3</c:f>
              <c:strCache>
                <c:ptCount val="1"/>
                <c:pt idx="0">
                  <c:v>Any Opioid</c:v>
                </c:pt>
              </c:strCache>
            </c:strRef>
          </c:tx>
          <c:spPr>
            <a:ln w="28575" cap="rnd">
              <a:solidFill>
                <a:schemeClr val="accent1"/>
              </a:solidFill>
              <a:round/>
            </a:ln>
            <a:effectLst/>
          </c:spPr>
          <c:marker>
            <c:symbol val="none"/>
          </c:marker>
          <c:cat>
            <c:numRef>
              <c:f>Sheet1!$B$2:$J$2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Sheet1!$B$3:$J$3</c:f>
              <c:numCache>
                <c:formatCode>General</c:formatCode>
                <c:ptCount val="9"/>
                <c:pt idx="0">
                  <c:v>514</c:v>
                </c:pt>
                <c:pt idx="1">
                  <c:v>519</c:v>
                </c:pt>
                <c:pt idx="2">
                  <c:v>554</c:v>
                </c:pt>
                <c:pt idx="3">
                  <c:v>556</c:v>
                </c:pt>
                <c:pt idx="4">
                  <c:v>637</c:v>
                </c:pt>
                <c:pt idx="5">
                  <c:v>901</c:v>
                </c:pt>
                <c:pt idx="6">
                  <c:v>954</c:v>
                </c:pt>
                <c:pt idx="7">
                  <c:v>1051</c:v>
                </c:pt>
                <c:pt idx="8">
                  <c:v>876</c:v>
                </c:pt>
              </c:numCache>
            </c:numRef>
          </c:val>
          <c:smooth val="0"/>
          <c:extLst>
            <c:ext xmlns:c16="http://schemas.microsoft.com/office/drawing/2014/chart" uri="{C3380CC4-5D6E-409C-BE32-E72D297353CC}">
              <c16:uniqueId val="{00000000-7041-4695-A256-0E1D0EE91688}"/>
            </c:ext>
          </c:extLst>
        </c:ser>
        <c:ser>
          <c:idx val="1"/>
          <c:order val="1"/>
          <c:tx>
            <c:strRef>
              <c:f>Sheet1!$A$4</c:f>
              <c:strCache>
                <c:ptCount val="1"/>
                <c:pt idx="0">
                  <c:v>Synthetic Opioids</c:v>
                </c:pt>
              </c:strCache>
            </c:strRef>
          </c:tx>
          <c:spPr>
            <a:ln w="28575" cap="rnd">
              <a:solidFill>
                <a:schemeClr val="accent2"/>
              </a:solidFill>
              <a:round/>
            </a:ln>
            <a:effectLst/>
          </c:spPr>
          <c:marker>
            <c:symbol val="none"/>
          </c:marker>
          <c:cat>
            <c:numRef>
              <c:f>Sheet1!$B$2:$J$2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Sheet1!$B$4:$J$4</c:f>
              <c:numCache>
                <c:formatCode>General</c:formatCode>
                <c:ptCount val="9"/>
                <c:pt idx="0">
                  <c:v>102</c:v>
                </c:pt>
                <c:pt idx="1">
                  <c:v>84</c:v>
                </c:pt>
                <c:pt idx="2">
                  <c:v>65</c:v>
                </c:pt>
                <c:pt idx="3">
                  <c:v>82</c:v>
                </c:pt>
                <c:pt idx="4">
                  <c:v>164</c:v>
                </c:pt>
                <c:pt idx="5">
                  <c:v>411</c:v>
                </c:pt>
                <c:pt idx="6">
                  <c:v>399</c:v>
                </c:pt>
                <c:pt idx="7">
                  <c:v>506</c:v>
                </c:pt>
                <c:pt idx="8">
                  <c:v>451</c:v>
                </c:pt>
              </c:numCache>
            </c:numRef>
          </c:val>
          <c:smooth val="0"/>
          <c:extLst>
            <c:ext xmlns:c16="http://schemas.microsoft.com/office/drawing/2014/chart" uri="{C3380CC4-5D6E-409C-BE32-E72D297353CC}">
              <c16:uniqueId val="{00000001-7041-4695-A256-0E1D0EE91688}"/>
            </c:ext>
          </c:extLst>
        </c:ser>
        <c:ser>
          <c:idx val="2"/>
          <c:order val="2"/>
          <c:tx>
            <c:strRef>
              <c:f>Sheet1!$A$5</c:f>
              <c:strCache>
                <c:ptCount val="1"/>
                <c:pt idx="0">
                  <c:v>Heroin</c:v>
                </c:pt>
              </c:strCache>
            </c:strRef>
          </c:tx>
          <c:spPr>
            <a:ln w="28575" cap="rnd">
              <a:solidFill>
                <a:schemeClr val="accent3"/>
              </a:solidFill>
              <a:round/>
            </a:ln>
            <a:effectLst/>
          </c:spPr>
          <c:marker>
            <c:symbol val="none"/>
          </c:marker>
          <c:cat>
            <c:numRef>
              <c:f>Sheet1!$B$2:$J$2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Sheet1!$B$5:$J$5</c:f>
              <c:numCache>
                <c:formatCode>General</c:formatCode>
                <c:ptCount val="9"/>
                <c:pt idx="0">
                  <c:v>4</c:v>
                </c:pt>
                <c:pt idx="1">
                  <c:v>29</c:v>
                </c:pt>
                <c:pt idx="2">
                  <c:v>106</c:v>
                </c:pt>
                <c:pt idx="3">
                  <c:v>131</c:v>
                </c:pt>
                <c:pt idx="4">
                  <c:v>236</c:v>
                </c:pt>
                <c:pt idx="5">
                  <c:v>252</c:v>
                </c:pt>
                <c:pt idx="6">
                  <c:v>228</c:v>
                </c:pt>
                <c:pt idx="7">
                  <c:v>284</c:v>
                </c:pt>
                <c:pt idx="8">
                  <c:v>319</c:v>
                </c:pt>
              </c:numCache>
            </c:numRef>
          </c:val>
          <c:smooth val="0"/>
          <c:extLst>
            <c:ext xmlns:c16="http://schemas.microsoft.com/office/drawing/2014/chart" uri="{C3380CC4-5D6E-409C-BE32-E72D297353CC}">
              <c16:uniqueId val="{00000002-7041-4695-A256-0E1D0EE91688}"/>
            </c:ext>
          </c:extLst>
        </c:ser>
        <c:ser>
          <c:idx val="3"/>
          <c:order val="3"/>
          <c:tx>
            <c:strRef>
              <c:f>Sheet1!$A$6</c:f>
              <c:strCache>
                <c:ptCount val="1"/>
                <c:pt idx="0">
                  <c:v>Fentanyl</c:v>
                </c:pt>
              </c:strCache>
            </c:strRef>
          </c:tx>
          <c:spPr>
            <a:ln w="28575" cap="rnd">
              <a:solidFill>
                <a:schemeClr val="accent4"/>
              </a:solidFill>
              <a:round/>
            </a:ln>
            <a:effectLst/>
          </c:spPr>
          <c:marker>
            <c:symbol val="none"/>
          </c:marker>
          <c:cat>
            <c:numRef>
              <c:f>Sheet1!$B$2:$J$2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Sheet1!$B$6:$J$6</c:f>
              <c:numCache>
                <c:formatCode>General</c:formatCode>
                <c:ptCount val="9"/>
                <c:pt idx="2">
                  <c:v>48</c:v>
                </c:pt>
                <c:pt idx="3">
                  <c:v>52</c:v>
                </c:pt>
                <c:pt idx="4">
                  <c:v>138</c:v>
                </c:pt>
                <c:pt idx="5">
                  <c:v>255</c:v>
                </c:pt>
                <c:pt idx="6">
                  <c:v>245</c:v>
                </c:pt>
                <c:pt idx="7">
                  <c:v>381</c:v>
                </c:pt>
                <c:pt idx="8">
                  <c:v>303</c:v>
                </c:pt>
              </c:numCache>
            </c:numRef>
          </c:val>
          <c:smooth val="0"/>
          <c:extLst>
            <c:ext xmlns:c16="http://schemas.microsoft.com/office/drawing/2014/chart" uri="{C3380CC4-5D6E-409C-BE32-E72D297353CC}">
              <c16:uniqueId val="{00000003-7041-4695-A256-0E1D0EE91688}"/>
            </c:ext>
          </c:extLst>
        </c:ser>
        <c:dLbls>
          <c:showLegendKey val="0"/>
          <c:showVal val="0"/>
          <c:showCatName val="0"/>
          <c:showSerName val="0"/>
          <c:showPercent val="0"/>
          <c:showBubbleSize val="0"/>
        </c:dLbls>
        <c:smooth val="0"/>
        <c:axId val="978676656"/>
        <c:axId val="726061688"/>
      </c:lineChart>
      <c:catAx>
        <c:axId val="97867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726061688"/>
        <c:crosses val="autoZero"/>
        <c:auto val="1"/>
        <c:lblAlgn val="ctr"/>
        <c:lblOffset val="100"/>
        <c:noMultiLvlLbl val="0"/>
      </c:catAx>
      <c:valAx>
        <c:axId val="726061688"/>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050"/>
                  <a:t>No. deaths</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978676656"/>
        <c:crosses val="autoZero"/>
        <c:crossBetween val="between"/>
      </c:valAx>
      <c:spPr>
        <a:noFill/>
        <a:ln>
          <a:noFill/>
        </a:ln>
        <a:effectLst/>
      </c:spPr>
    </c:plotArea>
    <c:legend>
      <c:legendPos val="r"/>
      <c:layout>
        <c:manualLayout>
          <c:xMode val="edge"/>
          <c:yMode val="edge"/>
          <c:x val="0.75157532521300607"/>
          <c:y val="0.31859175685468061"/>
          <c:w val="0.24625660440583333"/>
          <c:h val="0.3327469478968285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800" b="1"/>
              <a:t>Overdose Deaths, by Drug Type,</a:t>
            </a:r>
            <a:r>
              <a:rPr lang="en-US" sz="1800" b="1" baseline="0"/>
              <a:t> </a:t>
            </a:r>
            <a:r>
              <a:rPr lang="en-US" sz="1800" b="1"/>
              <a:t>Georgia Residents, 2016-2018</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Sheet1!$B$16</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Sheet1!$A$17:$A$21</c:f>
              <c:strCache>
                <c:ptCount val="5"/>
                <c:pt idx="0">
                  <c:v>All Drugs</c:v>
                </c:pt>
                <c:pt idx="1">
                  <c:v>Any Opioid</c:v>
                </c:pt>
                <c:pt idx="2">
                  <c:v>Synthetic Opioids</c:v>
                </c:pt>
                <c:pt idx="3">
                  <c:v>Heroin</c:v>
                </c:pt>
                <c:pt idx="4">
                  <c:v>Fentanyl </c:v>
                </c:pt>
              </c:strCache>
            </c:strRef>
          </c:cat>
          <c:val>
            <c:numRef>
              <c:f>Sheet1!$B$17:$B$21</c:f>
              <c:numCache>
                <c:formatCode>General</c:formatCode>
                <c:ptCount val="5"/>
                <c:pt idx="0">
                  <c:v>1459</c:v>
                </c:pt>
                <c:pt idx="1">
                  <c:v>904</c:v>
                </c:pt>
                <c:pt idx="2">
                  <c:v>378</c:v>
                </c:pt>
                <c:pt idx="3">
                  <c:v>214</c:v>
                </c:pt>
                <c:pt idx="4">
                  <c:v>227</c:v>
                </c:pt>
              </c:numCache>
            </c:numRef>
          </c:val>
          <c:extLst>
            <c:ext xmlns:c16="http://schemas.microsoft.com/office/drawing/2014/chart" uri="{C3380CC4-5D6E-409C-BE32-E72D297353CC}">
              <c16:uniqueId val="{00000000-5334-467A-BBD0-4EB67BF19395}"/>
            </c:ext>
          </c:extLst>
        </c:ser>
        <c:ser>
          <c:idx val="1"/>
          <c:order val="1"/>
          <c:tx>
            <c:strRef>
              <c:f>Sheet1!$C$16</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Sheet1!$A$17:$A$21</c:f>
              <c:strCache>
                <c:ptCount val="5"/>
                <c:pt idx="0">
                  <c:v>All Drugs</c:v>
                </c:pt>
                <c:pt idx="1">
                  <c:v>Any Opioid</c:v>
                </c:pt>
                <c:pt idx="2">
                  <c:v>Synthetic Opioids</c:v>
                </c:pt>
                <c:pt idx="3">
                  <c:v>Heroin</c:v>
                </c:pt>
                <c:pt idx="4">
                  <c:v>Fentanyl </c:v>
                </c:pt>
              </c:strCache>
            </c:strRef>
          </c:cat>
          <c:val>
            <c:numRef>
              <c:f>Sheet1!$C$17:$C$21</c:f>
              <c:numCache>
                <c:formatCode>General</c:formatCode>
                <c:ptCount val="5"/>
                <c:pt idx="0">
                  <c:v>1617</c:v>
                </c:pt>
                <c:pt idx="1">
                  <c:v>996</c:v>
                </c:pt>
                <c:pt idx="2">
                  <c:v>478</c:v>
                </c:pt>
                <c:pt idx="3">
                  <c:v>261</c:v>
                </c:pt>
                <c:pt idx="4">
                  <c:v>363</c:v>
                </c:pt>
              </c:numCache>
            </c:numRef>
          </c:val>
          <c:extLst>
            <c:ext xmlns:c16="http://schemas.microsoft.com/office/drawing/2014/chart" uri="{C3380CC4-5D6E-409C-BE32-E72D297353CC}">
              <c16:uniqueId val="{00000001-5334-467A-BBD0-4EB67BF19395}"/>
            </c:ext>
          </c:extLst>
        </c:ser>
        <c:ser>
          <c:idx val="2"/>
          <c:order val="2"/>
          <c:tx>
            <c:strRef>
              <c:f>Sheet1!$D$16</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Sheet1!$A$17:$A$21</c:f>
              <c:strCache>
                <c:ptCount val="5"/>
                <c:pt idx="0">
                  <c:v>All Drugs</c:v>
                </c:pt>
                <c:pt idx="1">
                  <c:v>Any Opioid</c:v>
                </c:pt>
                <c:pt idx="2">
                  <c:v>Synthetic Opioids</c:v>
                </c:pt>
                <c:pt idx="3">
                  <c:v>Heroin</c:v>
                </c:pt>
                <c:pt idx="4">
                  <c:v>Fentanyl </c:v>
                </c:pt>
              </c:strCache>
            </c:strRef>
          </c:cat>
          <c:val>
            <c:numRef>
              <c:f>Sheet1!$D$17:$D$21</c:f>
              <c:numCache>
                <c:formatCode>General</c:formatCode>
                <c:ptCount val="5"/>
                <c:pt idx="0">
                  <c:v>1446</c:v>
                </c:pt>
                <c:pt idx="1">
                  <c:v>873</c:v>
                </c:pt>
                <c:pt idx="2">
                  <c:v>425</c:v>
                </c:pt>
                <c:pt idx="3">
                  <c:v>303</c:v>
                </c:pt>
                <c:pt idx="4">
                  <c:v>311</c:v>
                </c:pt>
              </c:numCache>
            </c:numRef>
          </c:val>
          <c:extLst>
            <c:ext xmlns:c16="http://schemas.microsoft.com/office/drawing/2014/chart" uri="{C3380CC4-5D6E-409C-BE32-E72D297353CC}">
              <c16:uniqueId val="{00000002-5334-467A-BBD0-4EB67BF19395}"/>
            </c:ext>
          </c:extLst>
        </c:ser>
        <c:dLbls>
          <c:dLblPos val="outEnd"/>
          <c:showLegendKey val="0"/>
          <c:showVal val="1"/>
          <c:showCatName val="0"/>
          <c:showSerName val="0"/>
          <c:showPercent val="0"/>
          <c:showBubbleSize val="0"/>
        </c:dLbls>
        <c:gapWidth val="219"/>
        <c:overlap val="-27"/>
        <c:axId val="576827904"/>
        <c:axId val="576828296"/>
      </c:barChart>
      <c:catAx>
        <c:axId val="57682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576828296"/>
        <c:crosses val="autoZero"/>
        <c:auto val="1"/>
        <c:lblAlgn val="ctr"/>
        <c:lblOffset val="100"/>
        <c:noMultiLvlLbl val="0"/>
      </c:catAx>
      <c:valAx>
        <c:axId val="576828296"/>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050"/>
                  <a:t>No. deaths</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576827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9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800" b="1"/>
              <a:t>Opioid Overdose Death Rates, by Race and Drug Type,</a:t>
            </a:r>
          </a:p>
          <a:p>
            <a:pPr>
              <a:defRPr sz="1800" b="1"/>
            </a:pPr>
            <a:r>
              <a:rPr lang="en-US" sz="1800" b="1"/>
              <a:t>Georgia Residents, 2018</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2548381452318461"/>
          <c:y val="0.1916795865633075"/>
          <c:w val="0.84396062992125986"/>
          <c:h val="0.62083501190258195"/>
        </c:manualLayout>
      </c:layout>
      <c:barChart>
        <c:barDir val="col"/>
        <c:grouping val="clustered"/>
        <c:varyColors val="0"/>
        <c:ser>
          <c:idx val="0"/>
          <c:order val="0"/>
          <c:tx>
            <c:strRef>
              <c:f>Sheet1!$A$35</c:f>
              <c:strCache>
                <c:ptCount val="1"/>
                <c:pt idx="0">
                  <c:v>White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Sheet1!$B$34:$C$34</c:f>
              <c:strCache>
                <c:ptCount val="2"/>
                <c:pt idx="0">
                  <c:v>Any Opioid</c:v>
                </c:pt>
                <c:pt idx="1">
                  <c:v>Heroin</c:v>
                </c:pt>
              </c:strCache>
            </c:strRef>
          </c:cat>
          <c:val>
            <c:numRef>
              <c:f>Sheet1!$B$35:$C$35</c:f>
              <c:numCache>
                <c:formatCode>0.0</c:formatCode>
                <c:ptCount val="2"/>
                <c:pt idx="0">
                  <c:v>13.474019999999999</c:v>
                </c:pt>
                <c:pt idx="1">
                  <c:v>4.9958900000000002</c:v>
                </c:pt>
              </c:numCache>
            </c:numRef>
          </c:val>
          <c:extLst>
            <c:ext xmlns:c16="http://schemas.microsoft.com/office/drawing/2014/chart" uri="{C3380CC4-5D6E-409C-BE32-E72D297353CC}">
              <c16:uniqueId val="{00000000-5567-4228-8367-6C2B50B690E7}"/>
            </c:ext>
          </c:extLst>
        </c:ser>
        <c:ser>
          <c:idx val="1"/>
          <c:order val="1"/>
          <c:tx>
            <c:strRef>
              <c:f>Sheet1!$A$36</c:f>
              <c:strCache>
                <c:ptCount val="1"/>
                <c:pt idx="0">
                  <c:v>Black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Sheet1!$B$34:$C$34</c:f>
              <c:strCache>
                <c:ptCount val="2"/>
                <c:pt idx="0">
                  <c:v>Any Opioid</c:v>
                </c:pt>
                <c:pt idx="1">
                  <c:v>Heroin</c:v>
                </c:pt>
              </c:strCache>
            </c:strRef>
          </c:cat>
          <c:val>
            <c:numRef>
              <c:f>Sheet1!$B$36:$C$36</c:f>
              <c:numCache>
                <c:formatCode>0.0</c:formatCode>
                <c:ptCount val="2"/>
                <c:pt idx="0">
                  <c:v>3.8510599999999999</c:v>
                </c:pt>
                <c:pt idx="1">
                  <c:v>1.3912500000000001</c:v>
                </c:pt>
              </c:numCache>
            </c:numRef>
          </c:val>
          <c:extLst>
            <c:ext xmlns:c16="http://schemas.microsoft.com/office/drawing/2014/chart" uri="{C3380CC4-5D6E-409C-BE32-E72D297353CC}">
              <c16:uniqueId val="{00000001-5567-4228-8367-6C2B50B690E7}"/>
            </c:ext>
          </c:extLst>
        </c:ser>
        <c:dLbls>
          <c:dLblPos val="outEnd"/>
          <c:showLegendKey val="0"/>
          <c:showVal val="1"/>
          <c:showCatName val="0"/>
          <c:showSerName val="0"/>
          <c:showPercent val="0"/>
          <c:showBubbleSize val="0"/>
        </c:dLbls>
        <c:gapWidth val="219"/>
        <c:overlap val="-27"/>
        <c:axId val="219923520"/>
        <c:axId val="219923912"/>
      </c:barChart>
      <c:catAx>
        <c:axId val="21992352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100"/>
                  <a:t>Race</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19923912"/>
        <c:crosses val="autoZero"/>
        <c:auto val="1"/>
        <c:lblAlgn val="ctr"/>
        <c:lblOffset val="100"/>
        <c:noMultiLvlLbl val="0"/>
      </c:catAx>
      <c:valAx>
        <c:axId val="219923912"/>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050"/>
                  <a:t>Deaths/ 100,000 pop.</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19923520"/>
        <c:crosses val="autoZero"/>
        <c:crossBetween val="between"/>
      </c:valAx>
      <c:spPr>
        <a:noFill/>
        <a:ln>
          <a:noFill/>
        </a:ln>
        <a:effectLst/>
      </c:spPr>
    </c:plotArea>
    <c:legend>
      <c:legendPos val="b"/>
      <c:layout>
        <c:manualLayout>
          <c:xMode val="edge"/>
          <c:yMode val="edge"/>
          <c:x val="0.62788604549431326"/>
          <c:y val="0.25520778652668413"/>
          <c:w val="0.18270454778867412"/>
          <c:h val="8.390571852742752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9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800" b="1" dirty="0"/>
              <a:t>Opioid Overdose Death Rates, by Sex and Drug Type,</a:t>
            </a:r>
            <a:r>
              <a:rPr lang="en-US" sz="1800" b="1" baseline="0" dirty="0"/>
              <a:t> </a:t>
            </a:r>
          </a:p>
          <a:p>
            <a:pPr>
              <a:defRPr sz="1800" b="1"/>
            </a:pPr>
            <a:r>
              <a:rPr lang="en-US" sz="1800" b="1" dirty="0"/>
              <a:t>Georgia Residents, 2018</a:t>
            </a:r>
          </a:p>
        </c:rich>
      </c:tx>
      <c:layout>
        <c:manualLayout>
          <c:xMode val="edge"/>
          <c:yMode val="edge"/>
          <c:x val="9.9593637441766497E-2"/>
          <c:y val="1.514220557948545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203806532413414"/>
          <c:y val="0.23920529801324503"/>
          <c:w val="0.85154917414015752"/>
          <c:h val="0.57854999913090344"/>
        </c:manualLayout>
      </c:layout>
      <c:barChart>
        <c:barDir val="col"/>
        <c:grouping val="clustered"/>
        <c:varyColors val="0"/>
        <c:ser>
          <c:idx val="0"/>
          <c:order val="0"/>
          <c:tx>
            <c:strRef>
              <c:f>Sheet1!$A$53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Sheet1!$B$52:$C$52</c:f>
              <c:strCache>
                <c:ptCount val="2"/>
                <c:pt idx="0">
                  <c:v>Any Opioid</c:v>
                </c:pt>
                <c:pt idx="1">
                  <c:v>Heroin</c:v>
                </c:pt>
              </c:strCache>
            </c:strRef>
          </c:cat>
          <c:val>
            <c:numRef>
              <c:f>Sheet1!$B$53:$C$53</c:f>
              <c:numCache>
                <c:formatCode>0.0</c:formatCode>
                <c:ptCount val="2"/>
                <c:pt idx="0">
                  <c:v>11.00089</c:v>
                </c:pt>
                <c:pt idx="1">
                  <c:v>4.5505300000000002</c:v>
                </c:pt>
              </c:numCache>
            </c:numRef>
          </c:val>
          <c:extLst>
            <c:ext xmlns:c16="http://schemas.microsoft.com/office/drawing/2014/chart" uri="{C3380CC4-5D6E-409C-BE32-E72D297353CC}">
              <c16:uniqueId val="{00000000-0425-42D3-9575-088FB8789A32}"/>
            </c:ext>
          </c:extLst>
        </c:ser>
        <c:ser>
          <c:idx val="1"/>
          <c:order val="1"/>
          <c:tx>
            <c:strRef>
              <c:f>Sheet1!$A$54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Sheet1!$B$52:$C$52</c:f>
              <c:strCache>
                <c:ptCount val="2"/>
                <c:pt idx="0">
                  <c:v>Any Opioid</c:v>
                </c:pt>
                <c:pt idx="1">
                  <c:v>Heroin</c:v>
                </c:pt>
              </c:strCache>
            </c:strRef>
          </c:cat>
          <c:val>
            <c:numRef>
              <c:f>Sheet1!$B$54:$C$54</c:f>
              <c:numCache>
                <c:formatCode>0.0</c:formatCode>
                <c:ptCount val="2"/>
                <c:pt idx="0">
                  <c:v>5.7378099999999996</c:v>
                </c:pt>
                <c:pt idx="1">
                  <c:v>1.4719800000000001</c:v>
                </c:pt>
              </c:numCache>
            </c:numRef>
          </c:val>
          <c:extLst>
            <c:ext xmlns:c16="http://schemas.microsoft.com/office/drawing/2014/chart" uri="{C3380CC4-5D6E-409C-BE32-E72D297353CC}">
              <c16:uniqueId val="{00000001-0425-42D3-9575-088FB8789A32}"/>
            </c:ext>
          </c:extLst>
        </c:ser>
        <c:dLbls>
          <c:dLblPos val="outEnd"/>
          <c:showLegendKey val="0"/>
          <c:showVal val="1"/>
          <c:showCatName val="0"/>
          <c:showSerName val="0"/>
          <c:showPercent val="0"/>
          <c:showBubbleSize val="0"/>
        </c:dLbls>
        <c:gapWidth val="219"/>
        <c:overlap val="-27"/>
        <c:axId val="219924696"/>
        <c:axId val="219925088"/>
      </c:barChart>
      <c:catAx>
        <c:axId val="219924696"/>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050"/>
                  <a:t>Sex</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19925088"/>
        <c:crosses val="autoZero"/>
        <c:auto val="1"/>
        <c:lblAlgn val="ctr"/>
        <c:lblOffset val="100"/>
        <c:noMultiLvlLbl val="0"/>
      </c:catAx>
      <c:valAx>
        <c:axId val="219925088"/>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050"/>
                  <a:t>Death/ 100,000 pop. </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19924696"/>
        <c:crosses val="autoZero"/>
        <c:crossBetween val="between"/>
      </c:valAx>
      <c:spPr>
        <a:noFill/>
        <a:ln>
          <a:noFill/>
        </a:ln>
        <a:effectLst/>
      </c:spPr>
    </c:plotArea>
    <c:legend>
      <c:legendPos val="b"/>
      <c:layout>
        <c:manualLayout>
          <c:xMode val="edge"/>
          <c:yMode val="edge"/>
          <c:x val="0.69906866100856113"/>
          <c:y val="0.29856459995480694"/>
          <c:w val="0.19899160366282598"/>
          <c:h val="7.450383271627471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9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800" b="1"/>
              <a:t>Opioid Prescription Rates, by Age and Sex, Georgia, 2016-2018</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graphs!$A$19</c:f>
              <c:strCache>
                <c:ptCount val="1"/>
                <c:pt idx="0">
                  <c:v>2016</c:v>
                </c:pt>
              </c:strCache>
            </c:strRef>
          </c:tx>
          <c:spPr>
            <a:solidFill>
              <a:schemeClr val="accent1"/>
            </a:solidFill>
            <a:ln>
              <a:noFill/>
            </a:ln>
            <a:effectLst/>
          </c:spPr>
          <c:invertIfNegative val="0"/>
          <c:cat>
            <c:strRef>
              <c:f>graphs!$A$18:$N$18</c:f>
              <c:strCache>
                <c:ptCount val="13"/>
                <c:pt idx="0">
                  <c:v>&lt;1</c:v>
                </c:pt>
                <c:pt idx="1">
                  <c:v>1-4</c:v>
                </c:pt>
                <c:pt idx="2">
                  <c:v>5-14</c:v>
                </c:pt>
                <c:pt idx="3">
                  <c:v>15-24</c:v>
                </c:pt>
                <c:pt idx="4">
                  <c:v>25-34</c:v>
                </c:pt>
                <c:pt idx="5">
                  <c:v>35-44</c:v>
                </c:pt>
                <c:pt idx="6">
                  <c:v>45-54</c:v>
                </c:pt>
                <c:pt idx="7">
                  <c:v>55-64</c:v>
                </c:pt>
                <c:pt idx="8">
                  <c:v>65-74</c:v>
                </c:pt>
                <c:pt idx="9">
                  <c:v>75-84</c:v>
                </c:pt>
                <c:pt idx="10">
                  <c:v>85+</c:v>
                </c:pt>
                <c:pt idx="11">
                  <c:v>female</c:v>
                </c:pt>
                <c:pt idx="12">
                  <c:v>male</c:v>
                </c:pt>
              </c:strCache>
            </c:strRef>
          </c:cat>
          <c:val>
            <c:numRef>
              <c:f>graphs!$A$19:$N$19</c:f>
              <c:numCache>
                <c:formatCode>0</c:formatCode>
                <c:ptCount val="13"/>
                <c:pt idx="0">
                  <c:v>8.2494738855940302</c:v>
                </c:pt>
                <c:pt idx="1">
                  <c:v>17.605872899706505</c:v>
                </c:pt>
                <c:pt idx="2">
                  <c:v>43.829918348482515</c:v>
                </c:pt>
                <c:pt idx="3">
                  <c:v>242.50530688323053</c:v>
                </c:pt>
                <c:pt idx="4">
                  <c:v>599.81930675666172</c:v>
                </c:pt>
                <c:pt idx="5">
                  <c:v>899.42625296228084</c:v>
                </c:pt>
                <c:pt idx="6">
                  <c:v>1225.3416042092244</c:v>
                </c:pt>
                <c:pt idx="7">
                  <c:v>1683.2806305894755</c:v>
                </c:pt>
                <c:pt idx="8">
                  <c:v>1699.389390283859</c:v>
                </c:pt>
                <c:pt idx="9">
                  <c:v>1650.0230645648751</c:v>
                </c:pt>
                <c:pt idx="10">
                  <c:v>1608.7595468201396</c:v>
                </c:pt>
                <c:pt idx="11">
                  <c:v>953.44794406554672</c:v>
                </c:pt>
                <c:pt idx="12">
                  <c:v>704.89088162152314</c:v>
                </c:pt>
              </c:numCache>
            </c:numRef>
          </c:val>
          <c:extLst>
            <c:ext xmlns:c16="http://schemas.microsoft.com/office/drawing/2014/chart" uri="{C3380CC4-5D6E-409C-BE32-E72D297353CC}">
              <c16:uniqueId val="{00000000-4897-4C5E-B0BB-8B0D1373727F}"/>
            </c:ext>
          </c:extLst>
        </c:ser>
        <c:ser>
          <c:idx val="1"/>
          <c:order val="1"/>
          <c:tx>
            <c:strRef>
              <c:f>graphs!$A$20</c:f>
              <c:strCache>
                <c:ptCount val="1"/>
                <c:pt idx="0">
                  <c:v>2017</c:v>
                </c:pt>
              </c:strCache>
            </c:strRef>
          </c:tx>
          <c:spPr>
            <a:solidFill>
              <a:schemeClr val="accent2"/>
            </a:solidFill>
            <a:ln>
              <a:noFill/>
            </a:ln>
            <a:effectLst/>
          </c:spPr>
          <c:invertIfNegative val="0"/>
          <c:cat>
            <c:strRef>
              <c:f>graphs!$A$18:$N$18</c:f>
              <c:strCache>
                <c:ptCount val="13"/>
                <c:pt idx="0">
                  <c:v>&lt;1</c:v>
                </c:pt>
                <c:pt idx="1">
                  <c:v>1-4</c:v>
                </c:pt>
                <c:pt idx="2">
                  <c:v>5-14</c:v>
                </c:pt>
                <c:pt idx="3">
                  <c:v>15-24</c:v>
                </c:pt>
                <c:pt idx="4">
                  <c:v>25-34</c:v>
                </c:pt>
                <c:pt idx="5">
                  <c:v>35-44</c:v>
                </c:pt>
                <c:pt idx="6">
                  <c:v>45-54</c:v>
                </c:pt>
                <c:pt idx="7">
                  <c:v>55-64</c:v>
                </c:pt>
                <c:pt idx="8">
                  <c:v>65-74</c:v>
                </c:pt>
                <c:pt idx="9">
                  <c:v>75-84</c:v>
                </c:pt>
                <c:pt idx="10">
                  <c:v>85+</c:v>
                </c:pt>
                <c:pt idx="11">
                  <c:v>female</c:v>
                </c:pt>
                <c:pt idx="12">
                  <c:v>male</c:v>
                </c:pt>
              </c:strCache>
            </c:strRef>
          </c:cat>
          <c:val>
            <c:numRef>
              <c:f>graphs!$A$20:$N$20</c:f>
              <c:numCache>
                <c:formatCode>0</c:formatCode>
                <c:ptCount val="13"/>
                <c:pt idx="0">
                  <c:v>6.7991671980516744</c:v>
                </c:pt>
                <c:pt idx="1">
                  <c:v>14.007356408563615</c:v>
                </c:pt>
                <c:pt idx="2">
                  <c:v>37.283892714157766</c:v>
                </c:pt>
                <c:pt idx="3">
                  <c:v>206.8998754580177</c:v>
                </c:pt>
                <c:pt idx="4">
                  <c:v>517.02646206012969</c:v>
                </c:pt>
                <c:pt idx="5">
                  <c:v>812.06260338465449</c:v>
                </c:pt>
                <c:pt idx="6">
                  <c:v>1105.395303737758</c:v>
                </c:pt>
                <c:pt idx="7">
                  <c:v>1565.6018462093668</c:v>
                </c:pt>
                <c:pt idx="8">
                  <c:v>1612.5317064712779</c:v>
                </c:pt>
                <c:pt idx="9">
                  <c:v>1554.9331277546446</c:v>
                </c:pt>
                <c:pt idx="10">
                  <c:v>1510.1509849435824</c:v>
                </c:pt>
                <c:pt idx="11">
                  <c:v>875.88272562362351</c:v>
                </c:pt>
                <c:pt idx="12">
                  <c:v>651.03328593576964</c:v>
                </c:pt>
              </c:numCache>
            </c:numRef>
          </c:val>
          <c:extLst>
            <c:ext xmlns:c16="http://schemas.microsoft.com/office/drawing/2014/chart" uri="{C3380CC4-5D6E-409C-BE32-E72D297353CC}">
              <c16:uniqueId val="{00000001-4897-4C5E-B0BB-8B0D1373727F}"/>
            </c:ext>
          </c:extLst>
        </c:ser>
        <c:ser>
          <c:idx val="2"/>
          <c:order val="2"/>
          <c:tx>
            <c:strRef>
              <c:f>graphs!$A$21</c:f>
              <c:strCache>
                <c:ptCount val="1"/>
                <c:pt idx="0">
                  <c:v>2018</c:v>
                </c:pt>
              </c:strCache>
            </c:strRef>
          </c:tx>
          <c:spPr>
            <a:solidFill>
              <a:schemeClr val="accent3"/>
            </a:solidFill>
            <a:ln>
              <a:noFill/>
            </a:ln>
            <a:effectLst/>
          </c:spPr>
          <c:invertIfNegative val="0"/>
          <c:cat>
            <c:strRef>
              <c:f>graphs!$A$18:$N$18</c:f>
              <c:strCache>
                <c:ptCount val="13"/>
                <c:pt idx="0">
                  <c:v>&lt;1</c:v>
                </c:pt>
                <c:pt idx="1">
                  <c:v>1-4</c:v>
                </c:pt>
                <c:pt idx="2">
                  <c:v>5-14</c:v>
                </c:pt>
                <c:pt idx="3">
                  <c:v>15-24</c:v>
                </c:pt>
                <c:pt idx="4">
                  <c:v>25-34</c:v>
                </c:pt>
                <c:pt idx="5">
                  <c:v>35-44</c:v>
                </c:pt>
                <c:pt idx="6">
                  <c:v>45-54</c:v>
                </c:pt>
                <c:pt idx="7">
                  <c:v>55-64</c:v>
                </c:pt>
                <c:pt idx="8">
                  <c:v>65-74</c:v>
                </c:pt>
                <c:pt idx="9">
                  <c:v>75-84</c:v>
                </c:pt>
                <c:pt idx="10">
                  <c:v>85+</c:v>
                </c:pt>
                <c:pt idx="11">
                  <c:v>female</c:v>
                </c:pt>
                <c:pt idx="12">
                  <c:v>male</c:v>
                </c:pt>
              </c:strCache>
            </c:strRef>
          </c:cat>
          <c:val>
            <c:numRef>
              <c:f>graphs!$A$21:$N$21</c:f>
              <c:numCache>
                <c:formatCode>0</c:formatCode>
                <c:ptCount val="13"/>
                <c:pt idx="0">
                  <c:v>4.9388745352574199</c:v>
                </c:pt>
                <c:pt idx="1">
                  <c:v>11.030007804517572</c:v>
                </c:pt>
                <c:pt idx="2">
                  <c:v>28.747324325050823</c:v>
                </c:pt>
                <c:pt idx="3">
                  <c:v>175.99455233207522</c:v>
                </c:pt>
                <c:pt idx="4">
                  <c:v>442.16851768136485</c:v>
                </c:pt>
                <c:pt idx="5">
                  <c:v>722.4053294399979</c:v>
                </c:pt>
                <c:pt idx="6">
                  <c:v>998.33007188413512</c:v>
                </c:pt>
                <c:pt idx="7">
                  <c:v>1461.7067050794833</c:v>
                </c:pt>
                <c:pt idx="8">
                  <c:v>1561.4310172109369</c:v>
                </c:pt>
                <c:pt idx="9">
                  <c:v>1522.7138544353268</c:v>
                </c:pt>
                <c:pt idx="10">
                  <c:v>1497.2891504640838</c:v>
                </c:pt>
                <c:pt idx="11">
                  <c:v>811.93340043104638</c:v>
                </c:pt>
                <c:pt idx="12">
                  <c:v>604.88863466822636</c:v>
                </c:pt>
              </c:numCache>
            </c:numRef>
          </c:val>
          <c:extLst>
            <c:ext xmlns:c16="http://schemas.microsoft.com/office/drawing/2014/chart" uri="{C3380CC4-5D6E-409C-BE32-E72D297353CC}">
              <c16:uniqueId val="{00000002-4897-4C5E-B0BB-8B0D1373727F}"/>
            </c:ext>
          </c:extLst>
        </c:ser>
        <c:dLbls>
          <c:showLegendKey val="0"/>
          <c:showVal val="0"/>
          <c:showCatName val="0"/>
          <c:showSerName val="0"/>
          <c:showPercent val="0"/>
          <c:showBubbleSize val="0"/>
        </c:dLbls>
        <c:gapWidth val="150"/>
        <c:axId val="261669048"/>
        <c:axId val="261669440"/>
      </c:barChart>
      <c:catAx>
        <c:axId val="2616690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Age Group (years)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61669440"/>
        <c:crosses val="autoZero"/>
        <c:auto val="1"/>
        <c:lblAlgn val="ctr"/>
        <c:lblOffset val="100"/>
        <c:noMultiLvlLbl val="0"/>
      </c:catAx>
      <c:valAx>
        <c:axId val="2616694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Rx/ 1,000 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61669048"/>
        <c:crosses val="autoZero"/>
        <c:crossBetween val="between"/>
      </c:valAx>
      <c:spPr>
        <a:noFill/>
        <a:ln>
          <a:noFill/>
        </a:ln>
        <a:effectLst/>
      </c:spPr>
    </c:plotArea>
    <c:legend>
      <c:legendPos val="t"/>
      <c:layout>
        <c:manualLayout>
          <c:xMode val="edge"/>
          <c:yMode val="edge"/>
          <c:x val="0.17375921033360758"/>
          <c:y val="0.30310406522841787"/>
          <c:w val="0.14932774807539492"/>
          <c:h val="4.142152169432510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D61B2CA-79DD-4640-8297-7234780D0AF9}" type="datetimeFigureOut">
              <a:rPr lang="en-US" smtClean="0"/>
              <a:t>9/6/2019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A5BB79A-CA43-4327-B7A1-B0E8698F5DDB}" type="slidenum">
              <a:rPr lang="en-US" smtClean="0"/>
              <a:t>‹#›</a:t>
            </a:fld>
            <a:endParaRPr lang="en-US"/>
          </a:p>
        </p:txBody>
      </p:sp>
    </p:spTree>
    <p:extLst>
      <p:ext uri="{BB962C8B-B14F-4D97-AF65-F5344CB8AC3E}">
        <p14:creationId xmlns:p14="http://schemas.microsoft.com/office/powerpoint/2010/main" val="146328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BB79A-CA43-4327-B7A1-B0E8698F5DDB}" type="slidenum">
              <a:rPr lang="en-US" smtClean="0"/>
              <a:t>1</a:t>
            </a:fld>
            <a:endParaRPr lang="en-US"/>
          </a:p>
        </p:txBody>
      </p:sp>
    </p:spTree>
    <p:extLst>
      <p:ext uri="{BB962C8B-B14F-4D97-AF65-F5344CB8AC3E}">
        <p14:creationId xmlns:p14="http://schemas.microsoft.com/office/powerpoint/2010/main" val="902221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 2017 data is represented by the dotted lines on this graph. Again, please keep in mind that this data is subject to change</a:t>
            </a:r>
          </a:p>
        </p:txBody>
      </p:sp>
      <p:sp>
        <p:nvSpPr>
          <p:cNvPr id="4" name="Slide Number Placeholder 3"/>
          <p:cNvSpPr>
            <a:spLocks noGrp="1"/>
          </p:cNvSpPr>
          <p:nvPr>
            <p:ph type="sldNum" sz="quarter" idx="10"/>
          </p:nvPr>
        </p:nvSpPr>
        <p:spPr/>
        <p:txBody>
          <a:bodyPr/>
          <a:lstStyle/>
          <a:p>
            <a:pPr>
              <a:defRPr/>
            </a:pPr>
            <a:fld id="{4C9AFB5C-D3C7-4B92-A17A-34C554C90A9D}" type="slidenum">
              <a:rPr lang="en-US" smtClean="0"/>
              <a:pPr>
                <a:defRPr/>
              </a:pPr>
              <a:t>10</a:t>
            </a:fld>
            <a:endParaRPr lang="en-US"/>
          </a:p>
        </p:txBody>
      </p:sp>
    </p:spTree>
    <p:extLst>
      <p:ext uri="{BB962C8B-B14F-4D97-AF65-F5344CB8AC3E}">
        <p14:creationId xmlns:p14="http://schemas.microsoft.com/office/powerpoint/2010/main" val="140228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Specify that all data is preliminary, but especially 2018 since all death certificates for that year are not yet finalized</a:t>
            </a:r>
          </a:p>
        </p:txBody>
      </p:sp>
      <p:sp>
        <p:nvSpPr>
          <p:cNvPr id="4" name="Slide Number Placeholder 3"/>
          <p:cNvSpPr>
            <a:spLocks noGrp="1"/>
          </p:cNvSpPr>
          <p:nvPr>
            <p:ph type="sldNum" sz="quarter" idx="10"/>
          </p:nvPr>
        </p:nvSpPr>
        <p:spPr/>
        <p:txBody>
          <a:bodyPr/>
          <a:lstStyle/>
          <a:p>
            <a:pPr>
              <a:defRPr/>
            </a:pPr>
            <a:fld id="{4C9AFB5C-D3C7-4B92-A17A-34C554C90A9D}" type="slidenum">
              <a:rPr lang="en-US" smtClean="0"/>
              <a:pPr>
                <a:defRPr/>
              </a:pPr>
              <a:t>11</a:t>
            </a:fld>
            <a:endParaRPr lang="en-US"/>
          </a:p>
        </p:txBody>
      </p:sp>
    </p:spTree>
    <p:extLst>
      <p:ext uri="{BB962C8B-B14F-4D97-AF65-F5344CB8AC3E}">
        <p14:creationId xmlns:p14="http://schemas.microsoft.com/office/powerpoint/2010/main" val="1443576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9AFB5C-D3C7-4B92-A17A-34C554C90A9D}" type="slidenum">
              <a:rPr lang="en-US" smtClean="0"/>
              <a:pPr>
                <a:defRPr/>
              </a:pPr>
              <a:t>12</a:t>
            </a:fld>
            <a:endParaRPr lang="en-US"/>
          </a:p>
        </p:txBody>
      </p:sp>
    </p:spTree>
    <p:extLst>
      <p:ext uri="{BB962C8B-B14F-4D97-AF65-F5344CB8AC3E}">
        <p14:creationId xmlns:p14="http://schemas.microsoft.com/office/powerpoint/2010/main" val="385941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75CC1-0329-47CC-B612-9206FBE786F9}" type="slidenum">
              <a:rPr lang="en-US" smtClean="0"/>
              <a:t>13</a:t>
            </a:fld>
            <a:endParaRPr lang="en-US"/>
          </a:p>
        </p:txBody>
      </p:sp>
    </p:spTree>
    <p:extLst>
      <p:ext uri="{BB962C8B-B14F-4D97-AF65-F5344CB8AC3E}">
        <p14:creationId xmlns:p14="http://schemas.microsoft.com/office/powerpoint/2010/main" val="3097834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BB79A-CA43-4327-B7A1-B0E8698F5DDB}" type="slidenum">
              <a:rPr lang="en-US" smtClean="0"/>
              <a:t>14</a:t>
            </a:fld>
            <a:endParaRPr lang="en-US"/>
          </a:p>
        </p:txBody>
      </p:sp>
    </p:spTree>
    <p:extLst>
      <p:ext uri="{BB962C8B-B14F-4D97-AF65-F5344CB8AC3E}">
        <p14:creationId xmlns:p14="http://schemas.microsoft.com/office/powerpoint/2010/main" val="356946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accounted for population size. more rural counties are represented for opioid-involved ED visits and hospitalization rates, in comparison to heroin-involved ED visits and hospitalization counts</a:t>
            </a:r>
          </a:p>
        </p:txBody>
      </p:sp>
      <p:sp>
        <p:nvSpPr>
          <p:cNvPr id="4" name="Slide Number Placeholder 3"/>
          <p:cNvSpPr>
            <a:spLocks noGrp="1"/>
          </p:cNvSpPr>
          <p:nvPr>
            <p:ph type="sldNum" sz="quarter" idx="10"/>
          </p:nvPr>
        </p:nvSpPr>
        <p:spPr/>
        <p:txBody>
          <a:bodyPr/>
          <a:lstStyle/>
          <a:p>
            <a:fld id="{42014C6A-0ECD-4463-BA96-1229376C1A13}" type="slidenum">
              <a:rPr lang="en-US" smtClean="0"/>
              <a:t>15</a:t>
            </a:fld>
            <a:endParaRPr lang="en-US"/>
          </a:p>
        </p:txBody>
      </p:sp>
    </p:spTree>
    <p:extLst>
      <p:ext uri="{BB962C8B-B14F-4D97-AF65-F5344CB8AC3E}">
        <p14:creationId xmlns:p14="http://schemas.microsoft.com/office/powerpoint/2010/main" val="1224768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time frame for data periods/deadlines and long lag times (Avg timeframe between death and certification of SUDORS deaths from July 2017 – June 2018 was 66 days. Long lag times are often due to pending toxicology results)</a:t>
            </a:r>
          </a:p>
        </p:txBody>
      </p:sp>
      <p:sp>
        <p:nvSpPr>
          <p:cNvPr id="4" name="Slide Number Placeholder 3"/>
          <p:cNvSpPr>
            <a:spLocks noGrp="1"/>
          </p:cNvSpPr>
          <p:nvPr>
            <p:ph type="sldNum" sz="quarter" idx="5"/>
          </p:nvPr>
        </p:nvSpPr>
        <p:spPr/>
        <p:txBody>
          <a:bodyPr/>
          <a:lstStyle/>
          <a:p>
            <a:fld id="{BA5BB79A-CA43-4327-B7A1-B0E8698F5DDB}" type="slidenum">
              <a:rPr lang="en-US" smtClean="0"/>
              <a:t>16</a:t>
            </a:fld>
            <a:endParaRPr lang="en-US"/>
          </a:p>
        </p:txBody>
      </p:sp>
    </p:spTree>
    <p:extLst>
      <p:ext uri="{BB962C8B-B14F-4D97-AF65-F5344CB8AC3E}">
        <p14:creationId xmlns:p14="http://schemas.microsoft.com/office/powerpoint/2010/main" val="4222373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forward to analyzing these data in more detail for other fields</a:t>
            </a:r>
          </a:p>
        </p:txBody>
      </p:sp>
      <p:sp>
        <p:nvSpPr>
          <p:cNvPr id="4" name="Slide Number Placeholder 3"/>
          <p:cNvSpPr>
            <a:spLocks noGrp="1"/>
          </p:cNvSpPr>
          <p:nvPr>
            <p:ph type="sldNum" sz="quarter" idx="5"/>
          </p:nvPr>
        </p:nvSpPr>
        <p:spPr/>
        <p:txBody>
          <a:bodyPr/>
          <a:lstStyle/>
          <a:p>
            <a:fld id="{BA5BB79A-CA43-4327-B7A1-B0E8698F5DDB}" type="slidenum">
              <a:rPr lang="en-US" smtClean="0"/>
              <a:t>17</a:t>
            </a:fld>
            <a:endParaRPr lang="en-US"/>
          </a:p>
        </p:txBody>
      </p:sp>
    </p:spTree>
    <p:extLst>
      <p:ext uri="{BB962C8B-B14F-4D97-AF65-F5344CB8AC3E}">
        <p14:creationId xmlns:p14="http://schemas.microsoft.com/office/powerpoint/2010/main" val="274774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42014C6A-0ECD-4463-BA96-1229376C1A13}" type="slidenum">
              <a:rPr lang="en-US" smtClean="0"/>
              <a:t>18</a:t>
            </a:fld>
            <a:endParaRPr lang="en-US"/>
          </a:p>
        </p:txBody>
      </p:sp>
    </p:spTree>
    <p:extLst>
      <p:ext uri="{BB962C8B-B14F-4D97-AF65-F5344CB8AC3E}">
        <p14:creationId xmlns:p14="http://schemas.microsoft.com/office/powerpoint/2010/main" val="3616792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-Hospital and ED discharge data is </a:t>
            </a:r>
            <a:r>
              <a:rPr lang="en-US" sz="1200" dirty="0"/>
              <a:t>ICD10 coded and received quarterly from all Georgia hospitals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-SS is a </a:t>
            </a:r>
            <a:r>
              <a:rPr lang="en-US" sz="1200" dirty="0"/>
              <a:t>daily feed of ED and Urgent Care Facility visits used to rapidly identify clusters and 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-Death certificate data comes from Vital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-Drug seizure data are crime lab submissions to the </a:t>
            </a:r>
            <a:r>
              <a:rPr lang="en-US" sz="1200" dirty="0"/>
              <a:t>Georgia Bureau of Investigation (GBI)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-Real-time data entered by first responders (LE, Fire, EMS) </a:t>
            </a:r>
          </a:p>
          <a:p>
            <a:endParaRPr lang="en-US" dirty="0"/>
          </a:p>
        </p:txBody>
      </p:sp>
      <p:sp>
        <p:nvSpPr>
          <p:cNvPr id="4" name="Slide Number Placeholder 3"/>
          <p:cNvSpPr>
            <a:spLocks noGrp="1"/>
          </p:cNvSpPr>
          <p:nvPr>
            <p:ph type="sldNum" sz="quarter" idx="10"/>
          </p:nvPr>
        </p:nvSpPr>
        <p:spPr/>
        <p:txBody>
          <a:bodyPr/>
          <a:lstStyle/>
          <a:p>
            <a:fld id="{42014C6A-0ECD-4463-BA96-1229376C1A13}" type="slidenum">
              <a:rPr lang="en-US" smtClean="0"/>
              <a:t>19</a:t>
            </a:fld>
            <a:endParaRPr lang="en-US"/>
          </a:p>
        </p:txBody>
      </p:sp>
    </p:spTree>
    <p:extLst>
      <p:ext uri="{BB962C8B-B14F-4D97-AF65-F5344CB8AC3E}">
        <p14:creationId xmlns:p14="http://schemas.microsoft.com/office/powerpoint/2010/main" val="67614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BB79A-CA43-4327-B7A1-B0E8698F5DDB}" type="slidenum">
              <a:rPr lang="en-US" smtClean="0"/>
              <a:t>2</a:t>
            </a:fld>
            <a:endParaRPr lang="en-US"/>
          </a:p>
        </p:txBody>
      </p:sp>
    </p:spTree>
    <p:extLst>
      <p:ext uri="{BB962C8B-B14F-4D97-AF65-F5344CB8AC3E}">
        <p14:creationId xmlns:p14="http://schemas.microsoft.com/office/powerpoint/2010/main" val="133190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Opioids are the most frequently prescribed controlled substance in Georgia, followed by benzodiazepines. From 2017 to 2018, the number of opioid prescriptions decreased by 6%, benzodiazepine prescriptions decreased by 3%, and stimulants increased by 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42014C6A-0ECD-4463-BA96-1229376C1A13}" type="slidenum">
              <a:rPr lang="en-US" smtClean="0"/>
              <a:t>21</a:t>
            </a:fld>
            <a:endParaRPr lang="en-US"/>
          </a:p>
        </p:txBody>
      </p:sp>
    </p:spTree>
    <p:extLst>
      <p:ext uri="{BB962C8B-B14F-4D97-AF65-F5344CB8AC3E}">
        <p14:creationId xmlns:p14="http://schemas.microsoft.com/office/powerpoint/2010/main" val="3616792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75CC1-0329-47CC-B612-9206FBE786F9}" type="slidenum">
              <a:rPr lang="en-US" smtClean="0"/>
              <a:t>22</a:t>
            </a:fld>
            <a:endParaRPr lang="en-US"/>
          </a:p>
        </p:txBody>
      </p:sp>
    </p:spTree>
    <p:extLst>
      <p:ext uri="{BB962C8B-B14F-4D97-AF65-F5344CB8AC3E}">
        <p14:creationId xmlns:p14="http://schemas.microsoft.com/office/powerpoint/2010/main" val="2386515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4C6A-0ECD-4463-BA96-1229376C1A13}" type="slidenum">
              <a:rPr lang="en-US" smtClean="0"/>
              <a:t>24</a:t>
            </a:fld>
            <a:endParaRPr lang="en-US"/>
          </a:p>
        </p:txBody>
      </p:sp>
    </p:spTree>
    <p:extLst>
      <p:ext uri="{BB962C8B-B14F-4D97-AF65-F5344CB8AC3E}">
        <p14:creationId xmlns:p14="http://schemas.microsoft.com/office/powerpoint/2010/main" val="177999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One</a:t>
            </a:r>
            <a:r>
              <a:rPr lang="en-US" sz="1200" baseline="0" dirty="0"/>
              <a:t> current DSU activity is EMS data quality improvement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We are in the process of adding EMS data to our syndromic surveillance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However, EMS data is inconsistent in terms of completed fields, ICD codes used, richness of narrative, and so 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We wanted to have the best possible data, so we worked with the office of EMS to create guidance for documenting drug-overdose related EMS trips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This guidance uses recommended fields and ICD codes from NEMSIS. It details which fields should be used to report overdoses, as well as ICD code options. It also details key words and information to include in the narrative field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EMS personnel across the state are being trained on this guidance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We used a variety of dissemination methods: the document was sent to every EMS service across the state (with the help of OEMS), the guidance was integrated into state-wide trainings which were occurring around the rollout of the new version of NEMSIS, and we presented this guidance at a statewide EMS conference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It was also posted on the OEMS website, which you can find at the following URL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We are working on an evaluation of these guidelines, to determine if they resulted in more complete data. Will keep </a:t>
            </a:r>
            <a:r>
              <a:rPr lang="en-US" sz="1200" baseline="0" dirty="0" err="1"/>
              <a:t>yall</a:t>
            </a:r>
            <a:r>
              <a:rPr lang="en-US" sz="1200" baseline="0" dirty="0"/>
              <a:t> posted!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42014C6A-0ECD-4463-BA96-1229376C1A13}" type="slidenum">
              <a:rPr lang="en-US" smtClean="0"/>
              <a:t>27</a:t>
            </a:fld>
            <a:endParaRPr lang="en-US"/>
          </a:p>
        </p:txBody>
      </p:sp>
    </p:spTree>
    <p:extLst>
      <p:ext uri="{BB962C8B-B14F-4D97-AF65-F5344CB8AC3E}">
        <p14:creationId xmlns:p14="http://schemas.microsoft.com/office/powerpoint/2010/main" val="2159613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BB79A-CA43-4327-B7A1-B0E8698F5DDB}" type="slidenum">
              <a:rPr lang="en-US" smtClean="0"/>
              <a:t>29</a:t>
            </a:fld>
            <a:endParaRPr lang="en-US"/>
          </a:p>
        </p:txBody>
      </p:sp>
    </p:spTree>
    <p:extLst>
      <p:ext uri="{BB962C8B-B14F-4D97-AF65-F5344CB8AC3E}">
        <p14:creationId xmlns:p14="http://schemas.microsoft.com/office/powerpoint/2010/main" val="241404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repository will be used to integrate data sources</a:t>
            </a:r>
          </a:p>
          <a:p>
            <a:endParaRPr lang="en-US" dirty="0"/>
          </a:p>
          <a:p>
            <a:r>
              <a:rPr lang="en-US" dirty="0" err="1"/>
              <a:t>Sidenote</a:t>
            </a:r>
            <a:r>
              <a:rPr lang="en-US" dirty="0"/>
              <a:t>: Due to the constant changing nature of this epidemic, we look at data for all drug overdoses (not just overdoses related to opioids)</a:t>
            </a:r>
          </a:p>
        </p:txBody>
      </p:sp>
      <p:sp>
        <p:nvSpPr>
          <p:cNvPr id="4" name="Slide Number Placeholder 3"/>
          <p:cNvSpPr>
            <a:spLocks noGrp="1"/>
          </p:cNvSpPr>
          <p:nvPr>
            <p:ph type="sldNum" sz="quarter" idx="10"/>
          </p:nvPr>
        </p:nvSpPr>
        <p:spPr/>
        <p:txBody>
          <a:bodyPr/>
          <a:lstStyle/>
          <a:p>
            <a:fld id="{42014C6A-0ECD-4463-BA96-1229376C1A13}" type="slidenum">
              <a:rPr lang="en-US" smtClean="0"/>
              <a:t>3</a:t>
            </a:fld>
            <a:endParaRPr lang="en-US"/>
          </a:p>
        </p:txBody>
      </p:sp>
    </p:spTree>
    <p:extLst>
      <p:ext uri="{BB962C8B-B14F-4D97-AF65-F5344CB8AC3E}">
        <p14:creationId xmlns:p14="http://schemas.microsoft.com/office/powerpoint/2010/main" val="325359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4C6A-0ECD-4463-BA96-1229376C1A13}" type="slidenum">
              <a:rPr lang="en-US" smtClean="0"/>
              <a:t>4</a:t>
            </a:fld>
            <a:endParaRPr lang="en-US"/>
          </a:p>
        </p:txBody>
      </p:sp>
    </p:spTree>
    <p:extLst>
      <p:ext uri="{BB962C8B-B14F-4D97-AF65-F5344CB8AC3E}">
        <p14:creationId xmlns:p14="http://schemas.microsoft.com/office/powerpoint/2010/main" val="237748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-Hospital and ED discharge data is </a:t>
            </a:r>
            <a:r>
              <a:rPr lang="en-US" sz="1200" dirty="0"/>
              <a:t>ICD10 coded and received quarterly from all Georgia hospitals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-SS is a </a:t>
            </a:r>
            <a:r>
              <a:rPr lang="en-US" sz="1200" dirty="0"/>
              <a:t>daily feed of ED and Urgent Care Facility visits used to rapidly identify clusters and 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-Death certificate data comes from Vital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-Drug seizure data are crime lab submissions to the </a:t>
            </a:r>
            <a:r>
              <a:rPr lang="en-US" sz="1200" dirty="0"/>
              <a:t>Georgia Bureau of Investigation (GBI)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-Real-time data entered by first responders (LE, Fire, EMS) </a:t>
            </a:r>
          </a:p>
          <a:p>
            <a:endParaRPr lang="en-US" dirty="0"/>
          </a:p>
        </p:txBody>
      </p:sp>
      <p:sp>
        <p:nvSpPr>
          <p:cNvPr id="4" name="Slide Number Placeholder 3"/>
          <p:cNvSpPr>
            <a:spLocks noGrp="1"/>
          </p:cNvSpPr>
          <p:nvPr>
            <p:ph type="sldNum" sz="quarter" idx="10"/>
          </p:nvPr>
        </p:nvSpPr>
        <p:spPr/>
        <p:txBody>
          <a:bodyPr/>
          <a:lstStyle/>
          <a:p>
            <a:fld id="{42014C6A-0ECD-4463-BA96-1229376C1A13}" type="slidenum">
              <a:rPr lang="en-US" smtClean="0"/>
              <a:t>5</a:t>
            </a:fld>
            <a:endParaRPr lang="en-US"/>
          </a:p>
        </p:txBody>
      </p:sp>
    </p:spTree>
    <p:extLst>
      <p:ext uri="{BB962C8B-B14F-4D97-AF65-F5344CB8AC3E}">
        <p14:creationId xmlns:p14="http://schemas.microsoft.com/office/powerpoint/2010/main" val="282864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pending reports will be posted to our website upon completion </a:t>
            </a:r>
          </a:p>
        </p:txBody>
      </p:sp>
      <p:sp>
        <p:nvSpPr>
          <p:cNvPr id="4" name="Slide Number Placeholder 3"/>
          <p:cNvSpPr>
            <a:spLocks noGrp="1"/>
          </p:cNvSpPr>
          <p:nvPr>
            <p:ph type="sldNum" sz="quarter" idx="10"/>
          </p:nvPr>
        </p:nvSpPr>
        <p:spPr/>
        <p:txBody>
          <a:bodyPr/>
          <a:lstStyle/>
          <a:p>
            <a:fld id="{42014C6A-0ECD-4463-BA96-1229376C1A13}" type="slidenum">
              <a:rPr lang="en-US" smtClean="0"/>
              <a:t>6</a:t>
            </a:fld>
            <a:endParaRPr lang="en-US"/>
          </a:p>
        </p:txBody>
      </p:sp>
    </p:spTree>
    <p:extLst>
      <p:ext uri="{BB962C8B-B14F-4D97-AF65-F5344CB8AC3E}">
        <p14:creationId xmlns:p14="http://schemas.microsoft.com/office/powerpoint/2010/main" val="178143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4C6A-0ECD-4463-BA96-1229376C1A13}" type="slidenum">
              <a:rPr lang="en-US" smtClean="0"/>
              <a:t>7</a:t>
            </a:fld>
            <a:endParaRPr lang="en-US"/>
          </a:p>
        </p:txBody>
      </p:sp>
    </p:spTree>
    <p:extLst>
      <p:ext uri="{BB962C8B-B14F-4D97-AF65-F5344CB8AC3E}">
        <p14:creationId xmlns:p14="http://schemas.microsoft.com/office/powerpoint/2010/main" val="3177404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-Hospital and ED discharge data is </a:t>
            </a:r>
            <a:r>
              <a:rPr lang="en-US" sz="1200" dirty="0"/>
              <a:t>ICD10 coded and received quarterly from all Georgia hospitals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-SS is a </a:t>
            </a:r>
            <a:r>
              <a:rPr lang="en-US" sz="1200" dirty="0"/>
              <a:t>daily feed of ED and Urgent Care Facility visits used to rapidly identify clusters and 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-Death certificate data comes from Vital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-Drug seizure data are crime lab submissions to the </a:t>
            </a:r>
            <a:r>
              <a:rPr lang="en-US" sz="1200" dirty="0"/>
              <a:t>Georgia Bureau of Investigation (GBI)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-Real-time data entered by first responders (LE, Fire, EMS) </a:t>
            </a:r>
          </a:p>
          <a:p>
            <a:endParaRPr lang="en-US" dirty="0"/>
          </a:p>
        </p:txBody>
      </p:sp>
      <p:sp>
        <p:nvSpPr>
          <p:cNvPr id="4" name="Slide Number Placeholder 3"/>
          <p:cNvSpPr>
            <a:spLocks noGrp="1"/>
          </p:cNvSpPr>
          <p:nvPr>
            <p:ph type="sldNum" sz="quarter" idx="10"/>
          </p:nvPr>
        </p:nvSpPr>
        <p:spPr/>
        <p:txBody>
          <a:bodyPr/>
          <a:lstStyle/>
          <a:p>
            <a:fld id="{42014C6A-0ECD-4463-BA96-1229376C1A13}" type="slidenum">
              <a:rPr lang="en-US" smtClean="0"/>
              <a:t>8</a:t>
            </a:fld>
            <a:endParaRPr lang="en-US"/>
          </a:p>
        </p:txBody>
      </p:sp>
    </p:spTree>
    <p:extLst>
      <p:ext uri="{BB962C8B-B14F-4D97-AF65-F5344CB8AC3E}">
        <p14:creationId xmlns:p14="http://schemas.microsoft.com/office/powerpoint/2010/main" val="383013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-Hospital and ED discharge data is </a:t>
            </a:r>
            <a:r>
              <a:rPr lang="en-US" sz="1200" dirty="0"/>
              <a:t>ICD10 coded and received quarterly from all Georgia hospitals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-SS is a </a:t>
            </a:r>
            <a:r>
              <a:rPr lang="en-US" sz="1200" dirty="0"/>
              <a:t>daily feed of ED and Urgent Care Facility visits used to rapidly identify clusters and 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-Death certificate data comes from Vital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-Drug seizure data are crime lab submissions to the </a:t>
            </a:r>
            <a:r>
              <a:rPr lang="en-US" sz="1200" dirty="0"/>
              <a:t>Georgia Bureau of Investigation (GBI)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-Real-time data entered by first responders (LE, Fire, EMS) </a:t>
            </a:r>
          </a:p>
          <a:p>
            <a:endParaRPr lang="en-US" dirty="0"/>
          </a:p>
        </p:txBody>
      </p:sp>
      <p:sp>
        <p:nvSpPr>
          <p:cNvPr id="4" name="Slide Number Placeholder 3"/>
          <p:cNvSpPr>
            <a:spLocks noGrp="1"/>
          </p:cNvSpPr>
          <p:nvPr>
            <p:ph type="sldNum" sz="quarter" idx="10"/>
          </p:nvPr>
        </p:nvSpPr>
        <p:spPr/>
        <p:txBody>
          <a:bodyPr/>
          <a:lstStyle/>
          <a:p>
            <a:fld id="{42014C6A-0ECD-4463-BA96-1229376C1A13}" type="slidenum">
              <a:rPr lang="en-US" smtClean="0"/>
              <a:t>9</a:t>
            </a:fld>
            <a:endParaRPr lang="en-US"/>
          </a:p>
        </p:txBody>
      </p:sp>
    </p:spTree>
    <p:extLst>
      <p:ext uri="{BB962C8B-B14F-4D97-AF65-F5344CB8AC3E}">
        <p14:creationId xmlns:p14="http://schemas.microsoft.com/office/powerpoint/2010/main" val="3773308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400" y="1669122"/>
            <a:ext cx="7061200" cy="779862"/>
          </a:xfrm>
          <a:prstGeom prst="rect">
            <a:avLst/>
          </a:prstGeom>
        </p:spPr>
        <p:txBody>
          <a:bodyPr anchor="b">
            <a:normAutofit/>
          </a:bodyPr>
          <a:lstStyle>
            <a:lvl1pPr algn="l">
              <a:defRPr sz="4000" baseline="0">
                <a:solidFill>
                  <a:srgbClr val="EC1C28"/>
                </a:solidFill>
                <a:latin typeface="Segoe UI Light" panose="020B0502040204020203" pitchFamily="34" charset="0"/>
                <a:cs typeface="Segoe UI Light" panose="020B0502040204020203" pitchFamily="34" charset="0"/>
              </a:defRPr>
            </a:lvl1pPr>
          </a:lstStyle>
          <a:p>
            <a:r>
              <a:rPr lang="en-US" dirty="0"/>
              <a:t>Title Heading 1(as needed)</a:t>
            </a:r>
          </a:p>
        </p:txBody>
      </p:sp>
      <p:sp>
        <p:nvSpPr>
          <p:cNvPr id="16" name="Text Placeholder 15"/>
          <p:cNvSpPr>
            <a:spLocks noGrp="1"/>
          </p:cNvSpPr>
          <p:nvPr>
            <p:ph type="body" sz="quarter" idx="10" hasCustomPrompt="1"/>
          </p:nvPr>
        </p:nvSpPr>
        <p:spPr>
          <a:xfrm>
            <a:off x="533400" y="2547302"/>
            <a:ext cx="3829484" cy="577143"/>
          </a:xfrm>
          <a:prstGeom prst="rect">
            <a:avLst/>
          </a:prstGeom>
        </p:spPr>
        <p:txBody>
          <a:bodyPr/>
          <a:lstStyle>
            <a:lvl1pPr marL="0" indent="0">
              <a:buNone/>
              <a:defRPr sz="400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130420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in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4012"/>
            <a:ext cx="9867900" cy="753883"/>
          </a:xfrm>
          <a:prstGeom prst="rect">
            <a:avLst/>
          </a:prstGeom>
        </p:spPr>
      </p:pic>
      <p:sp>
        <p:nvSpPr>
          <p:cNvPr id="5" name="Text Placeholder 4"/>
          <p:cNvSpPr>
            <a:spLocks noGrp="1"/>
          </p:cNvSpPr>
          <p:nvPr>
            <p:ph type="body" sz="quarter" idx="10" hasCustomPrompt="1"/>
          </p:nvPr>
        </p:nvSpPr>
        <p:spPr>
          <a:xfrm>
            <a:off x="571500" y="2508690"/>
            <a:ext cx="4362450" cy="644525"/>
          </a:xfrm>
          <a:prstGeom prst="rect">
            <a:avLst/>
          </a:prstGeom>
        </p:spPr>
        <p:txBody>
          <a:bodyPr/>
          <a:lstStyle>
            <a:lvl1pPr>
              <a:defRPr sz="4000" baseline="0">
                <a:solidFill>
                  <a:schemeClr val="bg1"/>
                </a:solidFill>
              </a:defRPr>
            </a:lvl1pPr>
          </a:lstStyle>
          <a:p>
            <a:pPr lvl="0"/>
            <a:r>
              <a:rPr lang="en-US" dirty="0"/>
              <a:t>SECTION HEADING</a:t>
            </a:r>
          </a:p>
        </p:txBody>
      </p:sp>
    </p:spTree>
    <p:extLst>
      <p:ext uri="{BB962C8B-B14F-4D97-AF65-F5344CB8AC3E}">
        <p14:creationId xmlns:p14="http://schemas.microsoft.com/office/powerpoint/2010/main" val="310824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04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87514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217361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20812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203017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1097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9/6/2019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extLst>
      <p:ext uri="{BB962C8B-B14F-4D97-AF65-F5344CB8AC3E}">
        <p14:creationId xmlns:p14="http://schemas.microsoft.com/office/powerpoint/2010/main" val="249862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9/6/2019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extLst>
      <p:ext uri="{BB962C8B-B14F-4D97-AF65-F5344CB8AC3E}">
        <p14:creationId xmlns:p14="http://schemas.microsoft.com/office/powerpoint/2010/main" val="389940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9/6/2019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extLst>
      <p:ext uri="{BB962C8B-B14F-4D97-AF65-F5344CB8AC3E}">
        <p14:creationId xmlns:p14="http://schemas.microsoft.com/office/powerpoint/2010/main" val="375265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1175027630"/>
      </p:ext>
    </p:extLst>
  </p:cSld>
  <p:clrMap bg1="lt1" tx1="dk1" bg2="lt2" tx2="dk2" accent1="accent1" accent2="accent2" accent3="accent3" accent4="accent4" accent5="accent5" accent6="accent6" hlink="hlink" folHlink="folHlink"/>
  <p:sldLayoutIdLst>
    <p:sldLayoutId id="2147483709" r:id="rId1"/>
    <p:sldLayoutId id="2147483686" r:id="rId2"/>
    <p:sldLayoutId id="2147483708" r:id="rId3"/>
    <p:sldLayoutId id="2147483665" r:id="rId4"/>
    <p:sldLayoutId id="2147483678" r:id="rId5"/>
    <p:sldLayoutId id="2147483670" r:id="rId6"/>
    <p:sldLayoutId id="2147483714" r:id="rId7"/>
    <p:sldLayoutId id="2147483716"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dph.georgia.gov/phip-data-reques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0E4EF-5AB4-432E-876F-F1850D380B43}"/>
              </a:ext>
            </a:extLst>
          </p:cNvPr>
          <p:cNvSpPr>
            <a:spLocks noGrp="1"/>
          </p:cNvSpPr>
          <p:nvPr>
            <p:ph type="body" sz="quarter" idx="10"/>
          </p:nvPr>
        </p:nvSpPr>
        <p:spPr>
          <a:xfrm>
            <a:off x="223733" y="2574290"/>
            <a:ext cx="10451805" cy="577143"/>
          </a:xfrm>
        </p:spPr>
        <p:txBody>
          <a:bodyPr/>
          <a:lstStyle/>
          <a:p>
            <a:r>
              <a:rPr lang="en-US" sz="2700" dirty="0"/>
              <a:t>Georgia Drug Overdose &amp; Prescribing Surveillance</a:t>
            </a:r>
          </a:p>
        </p:txBody>
      </p:sp>
      <p:sp>
        <p:nvSpPr>
          <p:cNvPr id="4" name="Text Placeholder 3">
            <a:extLst>
              <a:ext uri="{FF2B5EF4-FFF2-40B4-BE49-F238E27FC236}">
                <a16:creationId xmlns:a16="http://schemas.microsoft.com/office/drawing/2014/main" id="{7560D074-1A3E-4857-B249-8D36343F0815}"/>
              </a:ext>
            </a:extLst>
          </p:cNvPr>
          <p:cNvSpPr>
            <a:spLocks noGrp="1"/>
          </p:cNvSpPr>
          <p:nvPr>
            <p:ph type="body" sz="quarter" idx="12"/>
          </p:nvPr>
        </p:nvSpPr>
        <p:spPr>
          <a:xfrm>
            <a:off x="597195" y="4726729"/>
            <a:ext cx="9704882" cy="1418890"/>
          </a:xfrm>
        </p:spPr>
        <p:txBody>
          <a:bodyPr/>
          <a:lstStyle/>
          <a:p>
            <a:r>
              <a:rPr lang="en-US" dirty="0"/>
              <a:t>Laura Edison DVM, MPH, CDC Career Epidemiology Field Officer</a:t>
            </a:r>
          </a:p>
          <a:p>
            <a:endParaRPr lang="en-US" dirty="0"/>
          </a:p>
          <a:p>
            <a:endParaRPr lang="en-US" dirty="0"/>
          </a:p>
        </p:txBody>
      </p:sp>
    </p:spTree>
    <p:extLst>
      <p:ext uri="{BB962C8B-B14F-4D97-AF65-F5344CB8AC3E}">
        <p14:creationId xmlns:p14="http://schemas.microsoft.com/office/powerpoint/2010/main" val="371176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4735EA-20D5-43E5-81F8-F7C376020015}"/>
              </a:ext>
            </a:extLst>
          </p:cNvPr>
          <p:cNvSpPr txBox="1"/>
          <p:nvPr/>
        </p:nvSpPr>
        <p:spPr>
          <a:xfrm>
            <a:off x="1155348" y="4863876"/>
            <a:ext cx="9881293" cy="1631216"/>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From 2010 to 2018, the number of opioid-involved overdose deaths increased by 70% in Georgia, from 514 to 876 deaths. </a:t>
            </a:r>
          </a:p>
          <a:p>
            <a:pPr marL="285750" lvl="0"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Beginning in 2013, illicit opioids, such as heroin and fentanyl, drove the sharp increase in opioid-involved overdose deaths in GA. Note: fentanyl is included in the synthetic opioid category</a:t>
            </a:r>
          </a:p>
        </p:txBody>
      </p:sp>
      <p:graphicFrame>
        <p:nvGraphicFramePr>
          <p:cNvPr id="6" name="Chart 5">
            <a:extLst>
              <a:ext uri="{FF2B5EF4-FFF2-40B4-BE49-F238E27FC236}">
                <a16:creationId xmlns:a16="http://schemas.microsoft.com/office/drawing/2014/main" id="{DCDAA2D6-0C0E-4DF3-ABFC-DCAF25288FA1}"/>
              </a:ext>
            </a:extLst>
          </p:cNvPr>
          <p:cNvGraphicFramePr/>
          <p:nvPr>
            <p:extLst>
              <p:ext uri="{D42A27DB-BD31-4B8C-83A1-F6EECF244321}">
                <p14:modId xmlns:p14="http://schemas.microsoft.com/office/powerpoint/2010/main" val="1506034979"/>
              </p:ext>
            </p:extLst>
          </p:nvPr>
        </p:nvGraphicFramePr>
        <p:xfrm>
          <a:off x="980296" y="222422"/>
          <a:ext cx="10165499" cy="4427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40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F32AF9-05D2-495B-935B-5F9E1B96629F}"/>
              </a:ext>
            </a:extLst>
          </p:cNvPr>
          <p:cNvSpPr txBox="1"/>
          <p:nvPr/>
        </p:nvSpPr>
        <p:spPr>
          <a:xfrm>
            <a:off x="1306396" y="5349157"/>
            <a:ext cx="9579203" cy="1515800"/>
          </a:xfrm>
          <a:prstGeom prst="rect">
            <a:avLst/>
          </a:prstGeom>
          <a:noFill/>
        </p:spPr>
        <p:txBody>
          <a:bodyPr wrap="square" rtlCol="0">
            <a:spAutoFit/>
          </a:bodyPr>
          <a:lstStyle/>
          <a:p>
            <a:pPr>
              <a:spcAft>
                <a:spcPts val="450"/>
              </a:spcAft>
            </a:pPr>
            <a:r>
              <a:rPr lang="en-US" sz="2000" dirty="0">
                <a:latin typeface="Segoe UI" panose="020B0502040204020203" pitchFamily="34" charset="0"/>
                <a:cs typeface="Segoe UI" panose="020B0502040204020203" pitchFamily="34" charset="0"/>
              </a:rPr>
              <a:t>From 2017-2018:</a:t>
            </a:r>
          </a:p>
          <a:p>
            <a:pPr marL="342900" indent="-342900">
              <a:spcAft>
                <a:spcPts val="45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Heroin-involved overdose deaths increased by 16%, from 261 to 303 deaths</a:t>
            </a:r>
          </a:p>
          <a:p>
            <a:pPr marL="342900" indent="-342900">
              <a:spcAft>
                <a:spcPts val="45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Fentanyl-involved overdose deaths decreased by 17%, from 363 to 311 deaths</a:t>
            </a:r>
          </a:p>
          <a:p>
            <a:pPr marL="214313" indent="-214313">
              <a:spcAft>
                <a:spcPts val="450"/>
              </a:spcAft>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p:txBody>
      </p:sp>
      <p:graphicFrame>
        <p:nvGraphicFramePr>
          <p:cNvPr id="6" name="Chart 5">
            <a:extLst>
              <a:ext uri="{FF2B5EF4-FFF2-40B4-BE49-F238E27FC236}">
                <a16:creationId xmlns:a16="http://schemas.microsoft.com/office/drawing/2014/main" id="{24B1B628-F687-45BA-B9A3-62E7908A5C86}"/>
              </a:ext>
            </a:extLst>
          </p:cNvPr>
          <p:cNvGraphicFramePr/>
          <p:nvPr>
            <p:extLst>
              <p:ext uri="{D42A27DB-BD31-4B8C-83A1-F6EECF244321}">
                <p14:modId xmlns:p14="http://schemas.microsoft.com/office/powerpoint/2010/main" val="4030170026"/>
              </p:ext>
            </p:extLst>
          </p:nvPr>
        </p:nvGraphicFramePr>
        <p:xfrm>
          <a:off x="1519882" y="333633"/>
          <a:ext cx="8835080" cy="48809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568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7DC980-AC49-4145-8FD0-2ECB28B5C4D9}"/>
              </a:ext>
            </a:extLst>
          </p:cNvPr>
          <p:cNvSpPr txBox="1"/>
          <p:nvPr/>
        </p:nvSpPr>
        <p:spPr>
          <a:xfrm>
            <a:off x="1541533" y="5482196"/>
            <a:ext cx="9238593" cy="769441"/>
          </a:xfrm>
          <a:prstGeom prst="rect">
            <a:avLst/>
          </a:prstGeom>
          <a:noFill/>
        </p:spPr>
        <p:txBody>
          <a:bodyPr wrap="square" rtlCol="0">
            <a:spAutoFit/>
          </a:bodyPr>
          <a:lstStyle/>
          <a:p>
            <a:pPr marL="342900" lvl="0" indent="-342900">
              <a:buFont typeface="Arial" panose="020B0604020202020204" pitchFamily="34" charset="0"/>
              <a:buChar char="•"/>
            </a:pPr>
            <a:r>
              <a:rPr lang="en-US" sz="2200" dirty="0">
                <a:latin typeface="Segoe UI" panose="020B0502040204020203" pitchFamily="34" charset="0"/>
                <a:cs typeface="Segoe UI" panose="020B0502040204020203" pitchFamily="34" charset="0"/>
              </a:rPr>
              <a:t>In 2018, Whites were 3.5 times more likely to die from an opioid-involved overdose than Blacks/African-Americans</a:t>
            </a:r>
          </a:p>
        </p:txBody>
      </p:sp>
      <p:graphicFrame>
        <p:nvGraphicFramePr>
          <p:cNvPr id="7" name="Chart 6">
            <a:extLst>
              <a:ext uri="{FF2B5EF4-FFF2-40B4-BE49-F238E27FC236}">
                <a16:creationId xmlns:a16="http://schemas.microsoft.com/office/drawing/2014/main" id="{F1BD9D0A-60D8-438C-BC78-9187C9430867}"/>
              </a:ext>
            </a:extLst>
          </p:cNvPr>
          <p:cNvGraphicFramePr/>
          <p:nvPr>
            <p:extLst>
              <p:ext uri="{D42A27DB-BD31-4B8C-83A1-F6EECF244321}">
                <p14:modId xmlns:p14="http://schemas.microsoft.com/office/powerpoint/2010/main" val="1910103998"/>
              </p:ext>
            </p:extLst>
          </p:nvPr>
        </p:nvGraphicFramePr>
        <p:xfrm>
          <a:off x="1087395" y="481914"/>
          <a:ext cx="9131643" cy="5000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9099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D18F6A-49CF-4DBF-ADCC-EF5D4EAA31DA}"/>
              </a:ext>
            </a:extLst>
          </p:cNvPr>
          <p:cNvSpPr txBox="1"/>
          <p:nvPr/>
        </p:nvSpPr>
        <p:spPr>
          <a:xfrm>
            <a:off x="1698982" y="5440065"/>
            <a:ext cx="9262388" cy="1384995"/>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Segoe UI" panose="020B0502040204020203" pitchFamily="34" charset="0"/>
                <a:ea typeface="Segoe UI" panose="020B0502040204020203" pitchFamily="34" charset="0"/>
                <a:cs typeface="Segoe UI" panose="020B0502040204020203" pitchFamily="34" charset="0"/>
              </a:rPr>
              <a:t>In 2018, males were 1.9 more likely to die from an opioid-involved overdose than females, and 3.1 times more likely to die from a heroin-involved overdose than females</a:t>
            </a:r>
          </a:p>
          <a:p>
            <a:endParaRPr lang="en-US" dirty="0"/>
          </a:p>
        </p:txBody>
      </p:sp>
      <p:graphicFrame>
        <p:nvGraphicFramePr>
          <p:cNvPr id="7" name="Chart 6">
            <a:extLst>
              <a:ext uri="{FF2B5EF4-FFF2-40B4-BE49-F238E27FC236}">
                <a16:creationId xmlns:a16="http://schemas.microsoft.com/office/drawing/2014/main" id="{1BBDD4FE-7207-4C50-8D07-AD390A4617C7}"/>
              </a:ext>
            </a:extLst>
          </p:cNvPr>
          <p:cNvGraphicFramePr/>
          <p:nvPr>
            <p:extLst>
              <p:ext uri="{D42A27DB-BD31-4B8C-83A1-F6EECF244321}">
                <p14:modId xmlns:p14="http://schemas.microsoft.com/office/powerpoint/2010/main" val="3830017796"/>
              </p:ext>
            </p:extLst>
          </p:nvPr>
        </p:nvGraphicFramePr>
        <p:xfrm>
          <a:off x="1828799" y="407773"/>
          <a:ext cx="8402595" cy="5032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160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709785-C2FB-4950-9F50-6E4F4EDCC105}"/>
              </a:ext>
            </a:extLst>
          </p:cNvPr>
          <p:cNvPicPr>
            <a:picLocks noChangeAspect="1"/>
          </p:cNvPicPr>
          <p:nvPr/>
        </p:nvPicPr>
        <p:blipFill>
          <a:blip r:embed="rId3"/>
          <a:stretch>
            <a:fillRect/>
          </a:stretch>
        </p:blipFill>
        <p:spPr>
          <a:xfrm>
            <a:off x="1310500" y="554948"/>
            <a:ext cx="9572148" cy="4339024"/>
          </a:xfrm>
          <a:prstGeom prst="rect">
            <a:avLst/>
          </a:prstGeom>
        </p:spPr>
      </p:pic>
      <p:sp>
        <p:nvSpPr>
          <p:cNvPr id="4" name="TextBox 3">
            <a:extLst>
              <a:ext uri="{FF2B5EF4-FFF2-40B4-BE49-F238E27FC236}">
                <a16:creationId xmlns:a16="http://schemas.microsoft.com/office/drawing/2014/main" id="{6DA74FB1-B29C-4A08-83D5-8518D7242E28}"/>
              </a:ext>
            </a:extLst>
          </p:cNvPr>
          <p:cNvSpPr txBox="1"/>
          <p:nvPr/>
        </p:nvSpPr>
        <p:spPr>
          <a:xfrm>
            <a:off x="1213465" y="5032790"/>
            <a:ext cx="9579203" cy="1143903"/>
          </a:xfrm>
          <a:prstGeom prst="rect">
            <a:avLst/>
          </a:prstGeom>
          <a:noFill/>
        </p:spPr>
        <p:txBody>
          <a:bodyPr wrap="square" rtlCol="0">
            <a:spAutoFit/>
          </a:bodyPr>
          <a:lstStyle/>
          <a:p>
            <a:pPr marL="342900" indent="-342900">
              <a:spcAft>
                <a:spcPts val="45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Opioid-involved overdose ED visits appear to be trending downward in 2018</a:t>
            </a:r>
          </a:p>
          <a:p>
            <a:pPr marL="342900" indent="-342900">
              <a:spcAft>
                <a:spcPts val="45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These data are preliminary, and it is too soon to determine if this trend will hold</a:t>
            </a:r>
          </a:p>
          <a:p>
            <a:pPr marL="214313" indent="-214313">
              <a:spcAft>
                <a:spcPts val="450"/>
              </a:spcAft>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2808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9339FCCD-94D1-488D-BE16-C1E504966BF7}"/>
              </a:ext>
            </a:extLst>
          </p:cNvPr>
          <p:cNvPicPr>
            <a:picLocks noChangeAspect="1"/>
          </p:cNvPicPr>
          <p:nvPr/>
        </p:nvPicPr>
        <p:blipFill rotWithShape="1">
          <a:blip r:embed="rId3">
            <a:extLst>
              <a:ext uri="{28A0092B-C50C-407E-A947-70E740481C1C}">
                <a14:useLocalDpi xmlns:a14="http://schemas.microsoft.com/office/drawing/2010/main" val="0"/>
              </a:ext>
            </a:extLst>
          </a:blip>
          <a:srcRect l="704" t="5897" r="16278" b="14966"/>
          <a:stretch/>
        </p:blipFill>
        <p:spPr>
          <a:xfrm>
            <a:off x="255494" y="53286"/>
            <a:ext cx="5516101" cy="6804714"/>
          </a:xfrm>
          <a:prstGeom prst="rect">
            <a:avLst/>
          </a:prstGeom>
        </p:spPr>
      </p:pic>
      <p:pic>
        <p:nvPicPr>
          <p:cNvPr id="9" name="Picture 8" descr="A close up of a map&#10;&#10;Description automatically generated">
            <a:extLst>
              <a:ext uri="{FF2B5EF4-FFF2-40B4-BE49-F238E27FC236}">
                <a16:creationId xmlns:a16="http://schemas.microsoft.com/office/drawing/2014/main" id="{15139198-A658-479B-A572-B7BFEA4B0366}"/>
              </a:ext>
            </a:extLst>
          </p:cNvPr>
          <p:cNvPicPr>
            <a:picLocks noChangeAspect="1"/>
          </p:cNvPicPr>
          <p:nvPr/>
        </p:nvPicPr>
        <p:blipFill rotWithShape="1">
          <a:blip r:embed="rId4">
            <a:extLst>
              <a:ext uri="{28A0092B-C50C-407E-A947-70E740481C1C}">
                <a14:useLocalDpi xmlns:a14="http://schemas.microsoft.com/office/drawing/2010/main" val="0"/>
              </a:ext>
            </a:extLst>
          </a:blip>
          <a:srcRect l="4100" t="6670" r="4100" b="14286"/>
          <a:stretch/>
        </p:blipFill>
        <p:spPr>
          <a:xfrm>
            <a:off x="5920398" y="44355"/>
            <a:ext cx="6114719" cy="6813645"/>
          </a:xfrm>
          <a:prstGeom prst="rect">
            <a:avLst/>
          </a:prstGeom>
        </p:spPr>
      </p:pic>
    </p:spTree>
    <p:extLst>
      <p:ext uri="{BB962C8B-B14F-4D97-AF65-F5344CB8AC3E}">
        <p14:creationId xmlns:p14="http://schemas.microsoft.com/office/powerpoint/2010/main" val="18501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B918-7741-4481-8706-F06A50F39DAC}"/>
              </a:ext>
            </a:extLst>
          </p:cNvPr>
          <p:cNvSpPr>
            <a:spLocks noGrp="1"/>
          </p:cNvSpPr>
          <p:nvPr>
            <p:ph type="title"/>
          </p:nvPr>
        </p:nvSpPr>
        <p:spPr>
          <a:xfrm>
            <a:off x="838200" y="482339"/>
            <a:ext cx="10515600" cy="1028960"/>
          </a:xfrm>
        </p:spPr>
        <p:txBody>
          <a:bodyPr>
            <a:noAutofit/>
          </a:bodyPr>
          <a:lstStyle/>
          <a:p>
            <a:r>
              <a:rPr lang="en-US" sz="3200" dirty="0">
                <a:ea typeface="Segoe UI" panose="020B0502040204020203" pitchFamily="34" charset="0"/>
              </a:rPr>
              <a:t>State Unintentional Drug Overdose Reporting System</a:t>
            </a:r>
            <a:br>
              <a:rPr lang="en-US" sz="3200" dirty="0">
                <a:ea typeface="Segoe UI" panose="020B0502040204020203" pitchFamily="34" charset="0"/>
              </a:rPr>
            </a:br>
            <a:r>
              <a:rPr lang="en-US" sz="3200" dirty="0">
                <a:ea typeface="Segoe UI" panose="020B0502040204020203" pitchFamily="34" charset="0"/>
              </a:rPr>
              <a:t>(SUDORS)</a:t>
            </a:r>
          </a:p>
        </p:txBody>
      </p:sp>
      <p:sp>
        <p:nvSpPr>
          <p:cNvPr id="7" name="Content Placeholder 2">
            <a:extLst>
              <a:ext uri="{FF2B5EF4-FFF2-40B4-BE49-F238E27FC236}">
                <a16:creationId xmlns:a16="http://schemas.microsoft.com/office/drawing/2014/main" id="{E871C29F-7266-4421-9C4F-629F77FF3EDA}"/>
              </a:ext>
            </a:extLst>
          </p:cNvPr>
          <p:cNvSpPr txBox="1">
            <a:spLocks/>
          </p:cNvSpPr>
          <p:nvPr/>
        </p:nvSpPr>
        <p:spPr>
          <a:xfrm>
            <a:off x="838200" y="1511300"/>
            <a:ext cx="11469130" cy="5118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ea typeface="Segoe UI" panose="020B0502040204020203" pitchFamily="34" charset="0"/>
              </a:rPr>
              <a:t>Uses information from Death Certificates, Coroner/Medical Examiner reports, EMS and Law Enforcement reports to provide a complete picture of opioid-involved overdose deaths in Georgia</a:t>
            </a:r>
          </a:p>
          <a:p>
            <a:pPr marL="342900" indent="-342900">
              <a:buFont typeface="Arial" panose="020B0604020202020204" pitchFamily="34" charset="0"/>
              <a:buChar char="•"/>
            </a:pPr>
            <a:r>
              <a:rPr lang="en-US" sz="2000" dirty="0">
                <a:ea typeface="Segoe UI" panose="020B0502040204020203" pitchFamily="34" charset="0"/>
              </a:rPr>
              <a:t>Information can be used to characterize opioid overdose deaths in Georgia, and Inform, develop, and guide overdose prevention programs</a:t>
            </a:r>
          </a:p>
          <a:p>
            <a:pPr marL="342900" indent="-342900">
              <a:lnSpc>
                <a:spcPct val="100000"/>
              </a:lnSpc>
              <a:buFont typeface="Arial" panose="020B0604020202020204" pitchFamily="34" charset="0"/>
              <a:buChar char="•"/>
            </a:pPr>
            <a:r>
              <a:rPr lang="en-US" sz="2000" dirty="0"/>
              <a:t>Mixed Coroner/Medical Examiner (C/ME) system in GA</a:t>
            </a:r>
          </a:p>
          <a:p>
            <a:pPr marL="342900" indent="-342900">
              <a:lnSpc>
                <a:spcPct val="100000"/>
              </a:lnSpc>
              <a:buFont typeface="Arial" panose="020B0604020202020204" pitchFamily="34" charset="0"/>
              <a:buChar char="•"/>
            </a:pPr>
            <a:r>
              <a:rPr lang="en-US" sz="2000" dirty="0"/>
              <a:t>Death certificate data obtained from vital records for import into NVDRS</a:t>
            </a:r>
          </a:p>
          <a:p>
            <a:pPr marL="342900" indent="-342900">
              <a:lnSpc>
                <a:spcPct val="100000"/>
              </a:lnSpc>
              <a:buFont typeface="Arial" panose="020B0604020202020204" pitchFamily="34" charset="0"/>
              <a:buChar char="•"/>
            </a:pPr>
            <a:r>
              <a:rPr lang="en-US" sz="2000" dirty="0"/>
              <a:t>Investigation summary, autopsy, and toxicology reports requested from 5 different ME entities (Cobb, Dekalb, Fulton, Gwinnett, GBI)</a:t>
            </a:r>
          </a:p>
          <a:p>
            <a:pPr marL="342900" indent="-342900">
              <a:lnSpc>
                <a:spcPct val="100000"/>
              </a:lnSpc>
              <a:buFont typeface="Arial" panose="020B0604020202020204" pitchFamily="34" charset="0"/>
              <a:buChar char="•"/>
            </a:pPr>
            <a:r>
              <a:rPr lang="en-US" sz="2000" dirty="0"/>
              <a:t>EMS and PDMP records pulled manually</a:t>
            </a:r>
          </a:p>
          <a:p>
            <a:pPr marL="342900" indent="-342900">
              <a:lnSpc>
                <a:spcPct val="100000"/>
              </a:lnSpc>
              <a:buFont typeface="Arial" panose="020B0604020202020204" pitchFamily="34" charset="0"/>
              <a:buChar char="•"/>
            </a:pPr>
            <a:r>
              <a:rPr lang="en-US" sz="2000" dirty="0"/>
              <a:t>Data abstracted into a CDC database</a:t>
            </a:r>
          </a:p>
          <a:p>
            <a:pPr>
              <a:lnSpc>
                <a:spcPct val="100000"/>
              </a:lnSpc>
            </a:pPr>
            <a:r>
              <a:rPr lang="en-US" sz="2000" b="1" dirty="0">
                <a:ea typeface="Segoe UI" panose="020B0502040204020203" pitchFamily="34" charset="0"/>
              </a:rPr>
              <a:t>The first SUDORS report is coming soon!</a:t>
            </a:r>
          </a:p>
          <a:p>
            <a:pPr>
              <a:lnSpc>
                <a:spcPct val="100000"/>
              </a:lnSpc>
            </a:pPr>
            <a:endParaRPr lang="en-US" sz="2000" dirty="0"/>
          </a:p>
          <a:p>
            <a:r>
              <a:rPr lang="en-US" dirty="0"/>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6192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B918-7741-4481-8706-F06A50F39DAC}"/>
              </a:ext>
            </a:extLst>
          </p:cNvPr>
          <p:cNvSpPr>
            <a:spLocks noGrp="1"/>
          </p:cNvSpPr>
          <p:nvPr>
            <p:ph type="title"/>
          </p:nvPr>
        </p:nvSpPr>
        <p:spPr>
          <a:xfrm>
            <a:off x="838200" y="482340"/>
            <a:ext cx="10515600" cy="1028960"/>
          </a:xfrm>
        </p:spPr>
        <p:txBody>
          <a:bodyPr>
            <a:normAutofit/>
          </a:bodyPr>
          <a:lstStyle/>
          <a:p>
            <a:r>
              <a:rPr lang="en-US" dirty="0"/>
              <a:t>SUDORS Deaths by Drug Type (continued)</a:t>
            </a:r>
          </a:p>
        </p:txBody>
      </p:sp>
      <p:pic>
        <p:nvPicPr>
          <p:cNvPr id="3" name="Picture 2">
            <a:extLst>
              <a:ext uri="{FF2B5EF4-FFF2-40B4-BE49-F238E27FC236}">
                <a16:creationId xmlns:a16="http://schemas.microsoft.com/office/drawing/2014/main" id="{82CE387C-5782-4D5A-88CD-8A218B60152A}"/>
              </a:ext>
            </a:extLst>
          </p:cNvPr>
          <p:cNvPicPr>
            <a:picLocks noChangeAspect="1"/>
          </p:cNvPicPr>
          <p:nvPr/>
        </p:nvPicPr>
        <p:blipFill>
          <a:blip r:embed="rId3"/>
          <a:stretch>
            <a:fillRect/>
          </a:stretch>
        </p:blipFill>
        <p:spPr>
          <a:xfrm>
            <a:off x="644102" y="1862445"/>
            <a:ext cx="10903796" cy="3888007"/>
          </a:xfrm>
          <a:prstGeom prst="rect">
            <a:avLst/>
          </a:prstGeom>
        </p:spPr>
      </p:pic>
      <p:sp>
        <p:nvSpPr>
          <p:cNvPr id="6" name="TextBox 5">
            <a:extLst>
              <a:ext uri="{FF2B5EF4-FFF2-40B4-BE49-F238E27FC236}">
                <a16:creationId xmlns:a16="http://schemas.microsoft.com/office/drawing/2014/main" id="{3EA22C1D-D913-471A-9A42-24B27EB9F656}"/>
              </a:ext>
            </a:extLst>
          </p:cNvPr>
          <p:cNvSpPr txBox="1"/>
          <p:nvPr/>
        </p:nvSpPr>
        <p:spPr>
          <a:xfrm>
            <a:off x="4366131" y="1474021"/>
            <a:ext cx="6368234" cy="861774"/>
          </a:xfrm>
          <a:prstGeom prst="rect">
            <a:avLst/>
          </a:prstGeom>
          <a:noFill/>
        </p:spPr>
        <p:txBody>
          <a:bodyPr wrap="square" rtlCol="0">
            <a:spAutoFit/>
          </a:bodyPr>
          <a:lstStyle/>
          <a:p>
            <a:pPr algn="ctr"/>
            <a:r>
              <a:rPr lang="en-US" sz="1600" b="1" dirty="0">
                <a:latin typeface="Segoe UI" panose="020B0502040204020203" pitchFamily="34" charset="0"/>
                <a:cs typeface="Segoe UI" panose="020B0502040204020203" pitchFamily="34" charset="0"/>
              </a:rPr>
              <a:t>Unintentional Opioid-involved Overdose Deaths by Drug Type &amp; Non-opioid Drug Pairings, Georgia, July 2017 – June 2018</a:t>
            </a:r>
          </a:p>
          <a:p>
            <a:pPr algn="ctr"/>
            <a:endParaRPr lang="en-US" sz="1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1475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3867"/>
            <a:ext cx="10515600" cy="102896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Prescription Drug Monitoring Program</a:t>
            </a:r>
          </a:p>
        </p:txBody>
      </p:sp>
      <p:sp>
        <p:nvSpPr>
          <p:cNvPr id="6" name="Content Placeholder 8">
            <a:extLst>
              <a:ext uri="{FF2B5EF4-FFF2-40B4-BE49-F238E27FC236}">
                <a16:creationId xmlns:a16="http://schemas.microsoft.com/office/drawing/2014/main" id="{4EDCBD2A-F2DF-46EC-A935-790C4E057631}"/>
              </a:ext>
            </a:extLst>
          </p:cNvPr>
          <p:cNvSpPr txBox="1">
            <a:spLocks/>
          </p:cNvSpPr>
          <p:nvPr/>
        </p:nvSpPr>
        <p:spPr bwMode="auto">
          <a:xfrm>
            <a:off x="838200" y="1609971"/>
            <a:ext cx="10646298" cy="457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Segoe UI" panose="020B0502040204020203" pitchFamily="34" charset="0"/>
                <a:cs typeface="Segoe UI" panose="020B0502040204020203" pitchFamily="34" charset="0"/>
              </a:rPr>
              <a:t>Database of all dispensed schedule II-V controlled substances</a:t>
            </a:r>
          </a:p>
          <a:p>
            <a:pPr marL="0" indent="0">
              <a:buNone/>
            </a:pPr>
            <a:r>
              <a:rPr lang="en-US" sz="2400" dirty="0">
                <a:latin typeface="Segoe UI" panose="020B0502040204020203" pitchFamily="34" charset="0"/>
                <a:cs typeface="Segoe UI" panose="020B0502040204020203" pitchFamily="34" charset="0"/>
              </a:rPr>
              <a:t>PDMPs are in all states with some data sharing between states</a:t>
            </a:r>
          </a:p>
          <a:p>
            <a:pPr marL="0" indent="0">
              <a:buNone/>
            </a:pPr>
            <a:r>
              <a:rPr lang="en-US" sz="2400" dirty="0">
                <a:latin typeface="Segoe UI" panose="020B0502040204020203" pitchFamily="34" charset="0"/>
                <a:cs typeface="Segoe UI" panose="020B0502040204020203" pitchFamily="34" charset="0"/>
              </a:rPr>
              <a:t>Purpose of PDMP</a:t>
            </a:r>
          </a:p>
          <a:p>
            <a:pPr lvl="1">
              <a:buFont typeface="Arial" panose="020B0604020202020204" pitchFamily="34" charset="0"/>
              <a:buChar char="•"/>
            </a:pPr>
            <a:r>
              <a:rPr lang="en-US" sz="2000" dirty="0">
                <a:latin typeface="Segoe UI" panose="020B0502040204020203" pitchFamily="34" charset="0"/>
                <a:cs typeface="Segoe UI" panose="020B0502040204020203" pitchFamily="34" charset="0"/>
              </a:rPr>
              <a:t>Reduce abuse of controlled substances </a:t>
            </a:r>
          </a:p>
          <a:p>
            <a:pPr lvl="1">
              <a:buFont typeface="Arial" panose="020B0604020202020204" pitchFamily="34" charset="0"/>
              <a:buChar char="•"/>
            </a:pPr>
            <a:r>
              <a:rPr lang="en-US" sz="2000" dirty="0">
                <a:latin typeface="Segoe UI" panose="020B0502040204020203" pitchFamily="34" charset="0"/>
                <a:cs typeface="Segoe UI" panose="020B0502040204020203" pitchFamily="34" charset="0"/>
              </a:rPr>
              <a:t>Ensure legitimate use of controlled substances</a:t>
            </a:r>
          </a:p>
          <a:p>
            <a:pPr lvl="1">
              <a:buFont typeface="Arial" panose="020B0604020202020204" pitchFamily="34" charset="0"/>
              <a:buChar char="•"/>
            </a:pPr>
            <a:r>
              <a:rPr lang="en-US" sz="2000" dirty="0">
                <a:latin typeface="Segoe UI" panose="020B0502040204020203" pitchFamily="34" charset="0"/>
                <a:cs typeface="Segoe UI" panose="020B0502040204020203" pitchFamily="34" charset="0"/>
              </a:rPr>
              <a:t>Reduce duplicative prescribing and overprescribing </a:t>
            </a:r>
          </a:p>
          <a:p>
            <a:pPr marL="0" indent="0">
              <a:buNone/>
            </a:pPr>
            <a:r>
              <a:rPr lang="en-US" sz="2400" dirty="0">
                <a:latin typeface="Segoe UI" panose="020B0502040204020203" pitchFamily="34" charset="0"/>
                <a:cs typeface="Segoe UI" panose="020B0502040204020203" pitchFamily="34" charset="0"/>
              </a:rPr>
              <a:t>Georgia dispensers are required to submit information for dispensed  substance </a:t>
            </a:r>
            <a:r>
              <a:rPr lang="en-US" sz="2400" dirty="0">
                <a:solidFill>
                  <a:sysClr val="windowText" lastClr="000000"/>
                </a:solidFill>
                <a:latin typeface="Segoe UI" panose="020B0502040204020203" pitchFamily="34" charset="0"/>
                <a:cs typeface="Segoe UI" panose="020B0502040204020203" pitchFamily="34" charset="0"/>
              </a:rPr>
              <a:t>within 24 hours </a:t>
            </a:r>
          </a:p>
          <a:p>
            <a:pPr marL="0" indent="0">
              <a:buNone/>
            </a:pPr>
            <a:r>
              <a:rPr lang="en-US" sz="2400" dirty="0">
                <a:solidFill>
                  <a:sysClr val="windowText" lastClr="000000"/>
                </a:solidFill>
                <a:latin typeface="Segoe UI" panose="020B0502040204020203" pitchFamily="34" charset="0"/>
                <a:cs typeface="Segoe UI" panose="020B0502040204020203" pitchFamily="34" charset="0"/>
              </a:rPr>
              <a:t>All Prescribers (except veterinarians) are required to register in PDMP</a:t>
            </a:r>
          </a:p>
          <a:p>
            <a:pPr marL="0" indent="0">
              <a:buNone/>
            </a:pPr>
            <a:r>
              <a:rPr lang="en-US" sz="2400" dirty="0">
                <a:solidFill>
                  <a:sysClr val="windowText" lastClr="000000"/>
                </a:solidFill>
                <a:latin typeface="Segoe UI" panose="020B0502040204020203" pitchFamily="34" charset="0"/>
                <a:cs typeface="Segoe UI" panose="020B0502040204020203" pitchFamily="34" charset="0"/>
              </a:rPr>
              <a:t>Prescribers are required to check PDMP prior to prescribing schedule II opioids or cocaine derivatives, or benzodiazepines as of July 2018</a:t>
            </a:r>
          </a:p>
          <a:p>
            <a:pPr lvl="1">
              <a:buFont typeface="Segoe UI" panose="020B0502040204020203" pitchFamily="34" charset="0"/>
              <a:buChar char="–"/>
            </a:pPr>
            <a:endParaRPr lang="en-US" sz="2000" dirty="0">
              <a:latin typeface="Segoe UI Light"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319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390"/>
            <a:ext cx="10515600" cy="102896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Data Available in PDMP Reports</a:t>
            </a:r>
          </a:p>
        </p:txBody>
      </p:sp>
      <p:sp>
        <p:nvSpPr>
          <p:cNvPr id="3" name="Content Placeholder 2"/>
          <p:cNvSpPr>
            <a:spLocks noGrp="1"/>
          </p:cNvSpPr>
          <p:nvPr>
            <p:ph sz="quarter" idx="10"/>
          </p:nvPr>
        </p:nvSpPr>
        <p:spPr>
          <a:xfrm>
            <a:off x="838200" y="1546225"/>
            <a:ext cx="5257800" cy="5205557"/>
          </a:xfrm>
        </p:spPr>
        <p:txBody>
          <a:bodyPr>
            <a:normAutofit/>
          </a:bodyPr>
          <a:lstStyle/>
          <a:p>
            <a:pPr marL="342900" indent="-342900">
              <a:lnSpc>
                <a:spcPct val="110000"/>
              </a:lnSpc>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2016-2018</a:t>
            </a:r>
          </a:p>
          <a:p>
            <a:pPr marL="342900" indent="-342900">
              <a:lnSpc>
                <a:spcPct val="110000"/>
              </a:lnSpc>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Prescription and patient counts and rates</a:t>
            </a:r>
          </a:p>
          <a:p>
            <a:pPr marL="342900" indent="-342900">
              <a:lnSpc>
                <a:spcPct val="110000"/>
              </a:lnSpc>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Various indicators of prescribing (e.g., high dosage prescriptions, multiple provider episodes, overlapping prescriptions, etc.)</a:t>
            </a:r>
          </a:p>
          <a:p>
            <a:pPr marL="342900" indent="-342900">
              <a:lnSpc>
                <a:spcPct val="110000"/>
              </a:lnSpc>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County level data for some indicators, more available upon request</a:t>
            </a:r>
            <a:endParaRPr lang="en-US" dirty="0"/>
          </a:p>
          <a:p>
            <a:endParaRPr lang="en-US" sz="2400" dirty="0"/>
          </a:p>
        </p:txBody>
      </p:sp>
      <p:pic>
        <p:nvPicPr>
          <p:cNvPr id="4" name="Picture 3">
            <a:extLst>
              <a:ext uri="{FF2B5EF4-FFF2-40B4-BE49-F238E27FC236}">
                <a16:creationId xmlns:a16="http://schemas.microsoft.com/office/drawing/2014/main" id="{41FEC809-A42D-42C8-B6F9-2022D46E37C1}"/>
              </a:ext>
            </a:extLst>
          </p:cNvPr>
          <p:cNvPicPr>
            <a:picLocks noChangeAspect="1"/>
          </p:cNvPicPr>
          <p:nvPr/>
        </p:nvPicPr>
        <p:blipFill rotWithShape="1">
          <a:blip r:embed="rId3"/>
          <a:srcRect l="15112" t="12791" r="60373" b="14134"/>
          <a:stretch/>
        </p:blipFill>
        <p:spPr>
          <a:xfrm>
            <a:off x="6277970" y="1651378"/>
            <a:ext cx="5201200" cy="4844956"/>
          </a:xfrm>
          <a:prstGeom prst="rect">
            <a:avLst/>
          </a:prstGeom>
          <a:ln>
            <a:solidFill>
              <a:schemeClr val="tx1"/>
            </a:solidFill>
          </a:ln>
        </p:spPr>
      </p:pic>
    </p:spTree>
    <p:extLst>
      <p:ext uri="{BB962C8B-B14F-4D97-AF65-F5344CB8AC3E}">
        <p14:creationId xmlns:p14="http://schemas.microsoft.com/office/powerpoint/2010/main" val="146718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9CAB-FF69-4E05-B0F9-BE86DC69BCAB}"/>
              </a:ext>
            </a:extLst>
          </p:cNvPr>
          <p:cNvSpPr>
            <a:spLocks noGrp="1"/>
          </p:cNvSpPr>
          <p:nvPr>
            <p:ph type="title"/>
          </p:nvPr>
        </p:nvSpPr>
        <p:spPr>
          <a:xfrm>
            <a:off x="838200" y="290695"/>
            <a:ext cx="10515600" cy="1028960"/>
          </a:xfrm>
        </p:spPr>
        <p:txBody>
          <a:bodyPr>
            <a:normAutofit fontScale="90000"/>
          </a:bodyPr>
          <a:lstStyle/>
          <a:p>
            <a:r>
              <a:rPr lang="en-US" dirty="0"/>
              <a:t>DPH Comprehensive Opioid and Substance Use Program</a:t>
            </a:r>
          </a:p>
        </p:txBody>
      </p:sp>
      <p:sp>
        <p:nvSpPr>
          <p:cNvPr id="3" name="Content Placeholder 2">
            <a:extLst>
              <a:ext uri="{FF2B5EF4-FFF2-40B4-BE49-F238E27FC236}">
                <a16:creationId xmlns:a16="http://schemas.microsoft.com/office/drawing/2014/main" id="{3F4767FB-C3A0-44DE-A6CC-0A66348FAB98}"/>
              </a:ext>
            </a:extLst>
          </p:cNvPr>
          <p:cNvSpPr>
            <a:spLocks noGrp="1"/>
          </p:cNvSpPr>
          <p:nvPr>
            <p:ph sz="quarter" idx="10"/>
          </p:nvPr>
        </p:nvSpPr>
        <p:spPr>
          <a:xfrm>
            <a:off x="838200" y="1574488"/>
            <a:ext cx="10515600" cy="4856293"/>
          </a:xfrm>
        </p:spPr>
        <p:txBody>
          <a:bodyPr/>
          <a:lstStyle/>
          <a:p>
            <a:pPr marL="342900" indent="-342900">
              <a:lnSpc>
                <a:spcPct val="100000"/>
              </a:lnSpc>
              <a:buFont typeface="Arial" panose="020B0604020202020204" pitchFamily="34" charset="0"/>
              <a:buChar char="•"/>
            </a:pPr>
            <a:r>
              <a:rPr lang="en-US" dirty="0">
                <a:latin typeface="Segoe UI "/>
              </a:rPr>
              <a:t>Started in 2016 with 3 CDC grants</a:t>
            </a:r>
          </a:p>
          <a:p>
            <a:pPr marL="342900" indent="-342900">
              <a:lnSpc>
                <a:spcPct val="100000"/>
              </a:lnSpc>
              <a:buFont typeface="Arial" panose="020B0604020202020204" pitchFamily="34" charset="0"/>
              <a:buChar char="•"/>
            </a:pPr>
            <a:r>
              <a:rPr lang="en-US" dirty="0">
                <a:latin typeface="Segoe UI "/>
              </a:rPr>
              <a:t>Now supported by the Overdose Data to Action (OD2A) CDC grant, which will combine surveillance and prevention</a:t>
            </a:r>
          </a:p>
          <a:p>
            <a:pPr marL="342900" indent="-342900">
              <a:lnSpc>
                <a:spcPct val="100000"/>
              </a:lnSpc>
              <a:buFont typeface="Arial" panose="020B0604020202020204" pitchFamily="34" charset="0"/>
              <a:buChar char="•"/>
            </a:pPr>
            <a:r>
              <a:rPr lang="en-US" dirty="0">
                <a:latin typeface="Segoe UI "/>
              </a:rPr>
              <a:t>3 Program areas</a:t>
            </a:r>
          </a:p>
          <a:p>
            <a:pPr marL="800100" lvl="1" indent="-342900">
              <a:lnSpc>
                <a:spcPct val="100000"/>
              </a:lnSpc>
            </a:pPr>
            <a:r>
              <a:rPr lang="en-US" sz="2000" dirty="0">
                <a:latin typeface="Segoe UI "/>
              </a:rPr>
              <a:t>Epidemiology and surveillance (Drug Surveillance Unit)</a:t>
            </a:r>
          </a:p>
          <a:p>
            <a:pPr marL="800100" lvl="1" indent="-342900">
              <a:lnSpc>
                <a:spcPct val="100000"/>
              </a:lnSpc>
            </a:pPr>
            <a:r>
              <a:rPr lang="en-US" sz="2000" dirty="0">
                <a:latin typeface="Segoe UI "/>
              </a:rPr>
              <a:t>Prescription Drug Monitoring Program (PDMP)</a:t>
            </a:r>
          </a:p>
          <a:p>
            <a:pPr marL="800100" lvl="1" indent="-342900">
              <a:lnSpc>
                <a:spcPct val="100000"/>
              </a:lnSpc>
            </a:pPr>
            <a:r>
              <a:rPr lang="en-US" sz="2000" dirty="0">
                <a:latin typeface="Segoe UI "/>
              </a:rPr>
              <a:t>Statewide strategic Planning</a:t>
            </a:r>
          </a:p>
          <a:p>
            <a:pPr>
              <a:lnSpc>
                <a:spcPct val="100000"/>
              </a:lnSpc>
            </a:pPr>
            <a:endParaRPr lang="en-US" sz="2000" b="1" u="sng" dirty="0">
              <a:solidFill>
                <a:srgbClr val="FF0000"/>
              </a:solidFill>
            </a:endParaRPr>
          </a:p>
          <a:p>
            <a:pPr>
              <a:lnSpc>
                <a:spcPct val="100000"/>
              </a:lnSpc>
            </a:pPr>
            <a:r>
              <a:rPr lang="en-US" sz="2000" b="1" u="sng" dirty="0">
                <a:solidFill>
                  <a:srgbClr val="FF0000"/>
                </a:solidFill>
              </a:rPr>
              <a:t>https://dph.georgia.gov/stopopioidaddiction</a:t>
            </a:r>
            <a:endParaRPr lang="en-US" sz="2000" u="sng" dirty="0">
              <a:latin typeface="Segoe UI "/>
            </a:endParaRPr>
          </a:p>
          <a:p>
            <a:pPr>
              <a:lnSpc>
                <a:spcPct val="100000"/>
              </a:lnSpc>
            </a:pPr>
            <a:endParaRPr lang="en-US" dirty="0">
              <a:latin typeface="Segoe UI "/>
            </a:endParaRPr>
          </a:p>
          <a:p>
            <a:pPr marL="1028700" lvl="1" indent="-342900">
              <a:lnSpc>
                <a:spcPct val="100000"/>
              </a:lnSpc>
            </a:pPr>
            <a:endParaRPr lang="en-US" sz="2800" dirty="0">
              <a:latin typeface="Segoe UI "/>
            </a:endParaRPr>
          </a:p>
        </p:txBody>
      </p:sp>
    </p:spTree>
    <p:extLst>
      <p:ext uri="{BB962C8B-B14F-4D97-AF65-F5344CB8AC3E}">
        <p14:creationId xmlns:p14="http://schemas.microsoft.com/office/powerpoint/2010/main" val="2616143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B98D-75E1-4F47-A07B-A846BABF9934}"/>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AB789A90-4194-4ECB-8168-01F0EC2F72FB}"/>
              </a:ext>
            </a:extLst>
          </p:cNvPr>
          <p:cNvPicPr>
            <a:picLocks noGrp="1" noChangeAspect="1"/>
          </p:cNvPicPr>
          <p:nvPr>
            <p:ph sz="half" idx="1"/>
          </p:nvPr>
        </p:nvPicPr>
        <p:blipFill rotWithShape="1">
          <a:blip r:embed="rId2"/>
          <a:srcRect l="63322" t="17882" r="13039" b="14122"/>
          <a:stretch/>
        </p:blipFill>
        <p:spPr>
          <a:xfrm>
            <a:off x="5495332" y="1"/>
            <a:ext cx="6522497" cy="5862918"/>
          </a:xfrm>
          <a:prstGeom prst="rect">
            <a:avLst/>
          </a:prstGeom>
        </p:spPr>
      </p:pic>
      <p:sp>
        <p:nvSpPr>
          <p:cNvPr id="5" name="Title 1">
            <a:extLst>
              <a:ext uri="{FF2B5EF4-FFF2-40B4-BE49-F238E27FC236}">
                <a16:creationId xmlns:a16="http://schemas.microsoft.com/office/drawing/2014/main" id="{7D406B22-DA83-4056-AD40-7EE24E771A65}"/>
              </a:ext>
            </a:extLst>
          </p:cNvPr>
          <p:cNvSpPr txBox="1">
            <a:spLocks/>
          </p:cNvSpPr>
          <p:nvPr/>
        </p:nvSpPr>
        <p:spPr>
          <a:xfrm>
            <a:off x="786741" y="259080"/>
            <a:ext cx="4979577" cy="457200"/>
          </a:xfrm>
        </p:spPr>
        <p:txBody>
          <a:bodyPr>
            <a:noAutofit/>
          </a:bodyPr>
          <a:lst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a:lstStyle>
          <a:p>
            <a:r>
              <a:rPr lang="en-US" sz="3200" dirty="0">
                <a:latin typeface="Segoe UI" panose="020B0502040204020203" pitchFamily="34" charset="0"/>
                <a:cs typeface="Segoe UI" panose="020B0502040204020203" pitchFamily="34" charset="0"/>
              </a:rPr>
              <a:t>County Level PDMP Data Available Online</a:t>
            </a:r>
          </a:p>
          <a:p>
            <a:endParaRPr lang="en-US" sz="3200" dirty="0">
              <a:latin typeface="Segoe UI" panose="020B0502040204020203" pitchFamily="34" charset="0"/>
              <a:cs typeface="Segoe UI" panose="020B0502040204020203" pitchFamily="34" charset="0"/>
            </a:endParaRPr>
          </a:p>
        </p:txBody>
      </p:sp>
      <p:sp>
        <p:nvSpPr>
          <p:cNvPr id="6" name="Content Placeholder 2">
            <a:extLst>
              <a:ext uri="{FF2B5EF4-FFF2-40B4-BE49-F238E27FC236}">
                <a16:creationId xmlns:a16="http://schemas.microsoft.com/office/drawing/2014/main" id="{3B1208A8-577D-475F-ADBD-768A2EA34BC7}"/>
              </a:ext>
            </a:extLst>
          </p:cNvPr>
          <p:cNvSpPr txBox="1">
            <a:spLocks/>
          </p:cNvSpPr>
          <p:nvPr/>
        </p:nvSpPr>
        <p:spPr>
          <a:xfrm>
            <a:off x="690283" y="5389978"/>
            <a:ext cx="10515600" cy="5073650"/>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b="1" dirty="0">
              <a:latin typeface="Segoe UI Light" panose="020B0502040204020203" pitchFamily="34" charset="0"/>
            </a:endParaRPr>
          </a:p>
          <a:p>
            <a:pPr lvl="1"/>
            <a:endParaRPr lang="en-US" b="1" dirty="0">
              <a:latin typeface="Segoe UI Light" panose="020B0502040204020203" pitchFamily="34" charset="0"/>
            </a:endParaRPr>
          </a:p>
          <a:p>
            <a:pPr indent="-228600"/>
            <a:r>
              <a:rPr lang="en-US" sz="3000" b="1" dirty="0">
                <a:solidFill>
                  <a:srgbClr val="FF0000"/>
                </a:solidFill>
              </a:rPr>
              <a:t>https://dph.georgia.gov/drug-surveillance-unit </a:t>
            </a:r>
          </a:p>
          <a:p>
            <a:pPr lvl="1">
              <a:buFont typeface="Wingdings" panose="05000000000000000000" pitchFamily="2" charset="2"/>
              <a:buChar char="Ø"/>
            </a:pPr>
            <a:endParaRPr lang="en-US" sz="2200" dirty="0">
              <a:latin typeface="Segoe UI Light" panose="020B0502040204020203" pitchFamily="34" charset="0"/>
            </a:endParaRPr>
          </a:p>
          <a:p>
            <a:endParaRPr lang="en-US" dirty="0"/>
          </a:p>
        </p:txBody>
      </p:sp>
    </p:spTree>
    <p:extLst>
      <p:ext uri="{BB962C8B-B14F-4D97-AF65-F5344CB8AC3E}">
        <p14:creationId xmlns:p14="http://schemas.microsoft.com/office/powerpoint/2010/main" val="1453187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AE0E86-E75D-47F8-8331-7B4C762BC8F6}"/>
              </a:ext>
            </a:extLst>
          </p:cNvPr>
          <p:cNvPicPr>
            <a:picLocks noChangeAspect="1"/>
          </p:cNvPicPr>
          <p:nvPr/>
        </p:nvPicPr>
        <p:blipFill>
          <a:blip r:embed="rId3"/>
          <a:stretch>
            <a:fillRect/>
          </a:stretch>
        </p:blipFill>
        <p:spPr>
          <a:xfrm>
            <a:off x="670438" y="173013"/>
            <a:ext cx="10851124" cy="5515093"/>
          </a:xfrm>
          <a:prstGeom prst="rect">
            <a:avLst/>
          </a:prstGeom>
        </p:spPr>
      </p:pic>
      <p:sp>
        <p:nvSpPr>
          <p:cNvPr id="6" name="TextBox 5">
            <a:extLst>
              <a:ext uri="{FF2B5EF4-FFF2-40B4-BE49-F238E27FC236}">
                <a16:creationId xmlns:a16="http://schemas.microsoft.com/office/drawing/2014/main" id="{75C30C76-3DDD-4596-864C-08A0E399CF76}"/>
              </a:ext>
            </a:extLst>
          </p:cNvPr>
          <p:cNvSpPr txBox="1"/>
          <p:nvPr/>
        </p:nvSpPr>
        <p:spPr>
          <a:xfrm>
            <a:off x="1019735" y="5750004"/>
            <a:ext cx="10152529" cy="1107996"/>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From 2017 to 2018, the number of opioid prescriptions decreased by 6%, benzodiazepine prescriptions by 3%, and stimulants increased by 12%. </a:t>
            </a:r>
          </a:p>
          <a:p>
            <a:endParaRPr lang="en-US" dirty="0"/>
          </a:p>
        </p:txBody>
      </p:sp>
    </p:spTree>
    <p:extLst>
      <p:ext uri="{BB962C8B-B14F-4D97-AF65-F5344CB8AC3E}">
        <p14:creationId xmlns:p14="http://schemas.microsoft.com/office/powerpoint/2010/main" val="169697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38FAA0-B03E-4C55-A32B-D54293A91F73}"/>
              </a:ext>
            </a:extLst>
          </p:cNvPr>
          <p:cNvSpPr txBox="1"/>
          <p:nvPr/>
        </p:nvSpPr>
        <p:spPr>
          <a:xfrm>
            <a:off x="599089" y="5252156"/>
            <a:ext cx="9194896" cy="138499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From 2017 to 2018, the rate of opioid prescriptions decreased by:</a:t>
            </a:r>
          </a:p>
          <a:p>
            <a:pPr marL="640080" lvl="2"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12% among persons aged 5-54 years</a:t>
            </a:r>
          </a:p>
          <a:p>
            <a:pPr marL="640080" lvl="2"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7% among those aged 55-64 years</a:t>
            </a:r>
          </a:p>
          <a:p>
            <a:pPr marL="640080" lvl="2" indent="-285750">
              <a:buFont typeface="Arial" panose="020B0604020202020204" pitchFamily="34" charset="0"/>
              <a:buChar char="•"/>
            </a:pPr>
            <a:r>
              <a:rPr lang="en-US" sz="2000" dirty="0">
                <a:latin typeface="Segoe UI" panose="020B0502040204020203" pitchFamily="34" charset="0"/>
                <a:cs typeface="Segoe UI" panose="020B0502040204020203" pitchFamily="34" charset="0"/>
              </a:rPr>
              <a:t>7% among both males and females</a:t>
            </a:r>
          </a:p>
        </p:txBody>
      </p:sp>
      <p:sp>
        <p:nvSpPr>
          <p:cNvPr id="3" name="Content Placeholder 2">
            <a:extLst>
              <a:ext uri="{FF2B5EF4-FFF2-40B4-BE49-F238E27FC236}">
                <a16:creationId xmlns:a16="http://schemas.microsoft.com/office/drawing/2014/main" id="{586D090D-B0FD-4006-B857-58118A709B5F}"/>
              </a:ext>
            </a:extLst>
          </p:cNvPr>
          <p:cNvSpPr>
            <a:spLocks noGrp="1"/>
          </p:cNvSpPr>
          <p:nvPr>
            <p:ph sz="half" idx="1"/>
          </p:nvPr>
        </p:nvSpPr>
        <p:spPr>
          <a:xfrm>
            <a:off x="620111" y="1075765"/>
            <a:ext cx="10972800" cy="4525963"/>
          </a:xfrm>
        </p:spPr>
        <p:txBody>
          <a:bodyPr/>
          <a:lstStyle/>
          <a:p>
            <a:endParaRPr lang="en-US" dirty="0"/>
          </a:p>
        </p:txBody>
      </p:sp>
      <p:graphicFrame>
        <p:nvGraphicFramePr>
          <p:cNvPr id="5" name="Chart 4">
            <a:extLst>
              <a:ext uri="{FF2B5EF4-FFF2-40B4-BE49-F238E27FC236}">
                <a16:creationId xmlns:a16="http://schemas.microsoft.com/office/drawing/2014/main" id="{7E5A4EF1-344C-4466-A5ED-58C2C1B2CF51}"/>
              </a:ext>
            </a:extLst>
          </p:cNvPr>
          <p:cNvGraphicFramePr/>
          <p:nvPr>
            <p:extLst>
              <p:ext uri="{D42A27DB-BD31-4B8C-83A1-F6EECF244321}">
                <p14:modId xmlns:p14="http://schemas.microsoft.com/office/powerpoint/2010/main" val="2618473267"/>
              </p:ext>
            </p:extLst>
          </p:nvPr>
        </p:nvGraphicFramePr>
        <p:xfrm>
          <a:off x="1455319" y="0"/>
          <a:ext cx="9238129" cy="5472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470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52A6-7FE1-4AB2-8E51-92E86CD769BA}"/>
              </a:ext>
            </a:extLst>
          </p:cNvPr>
          <p:cNvSpPr>
            <a:spLocks noGrp="1"/>
          </p:cNvSpPr>
          <p:nvPr>
            <p:ph type="title"/>
          </p:nvPr>
        </p:nvSpPr>
        <p:spPr>
          <a:xfrm>
            <a:off x="786741" y="259080"/>
            <a:ext cx="11148083" cy="457200"/>
          </a:xfrm>
        </p:spPr>
        <p:txBody>
          <a:bodyPr>
            <a:noAutofit/>
          </a:bodyPr>
          <a:lstStyle/>
          <a:p>
            <a:r>
              <a:rPr lang="en-US" sz="2800" dirty="0">
                <a:solidFill>
                  <a:schemeClr val="tx1">
                    <a:lumMod val="75000"/>
                    <a:lumOff val="25000"/>
                  </a:schemeClr>
                </a:solidFill>
                <a:latin typeface="Segoe UI" panose="020B0502040204020203" pitchFamily="34" charset="0"/>
                <a:cs typeface="Segoe UI" panose="020B0502040204020203" pitchFamily="34" charset="0"/>
              </a:rPr>
              <a:t>Opioid Prescription Rate, by County, Georgia, 2018</a:t>
            </a:r>
          </a:p>
        </p:txBody>
      </p:sp>
      <p:pic>
        <p:nvPicPr>
          <p:cNvPr id="6" name="Picture 5">
            <a:extLst>
              <a:ext uri="{FF2B5EF4-FFF2-40B4-BE49-F238E27FC236}">
                <a16:creationId xmlns:a16="http://schemas.microsoft.com/office/drawing/2014/main" id="{E806A1CE-19D0-4DE6-8428-E723C4797A51}"/>
              </a:ext>
            </a:extLst>
          </p:cNvPr>
          <p:cNvPicPr/>
          <p:nvPr/>
        </p:nvPicPr>
        <p:blipFill rotWithShape="1">
          <a:blip r:embed="rId2">
            <a:extLst>
              <a:ext uri="{28A0092B-C50C-407E-A947-70E740481C1C}">
                <a14:useLocalDpi xmlns:a14="http://schemas.microsoft.com/office/drawing/2010/main" val="0"/>
              </a:ext>
            </a:extLst>
          </a:blip>
          <a:srcRect t="15317" r="14864" b="15624"/>
          <a:stretch/>
        </p:blipFill>
        <p:spPr bwMode="auto">
          <a:xfrm>
            <a:off x="3081315" y="912220"/>
            <a:ext cx="6029369" cy="60915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1583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02" y="4315461"/>
            <a:ext cx="10878396" cy="1362075"/>
          </a:xfrm>
        </p:spPr>
        <p:txBody>
          <a:bodyPr>
            <a:normAutofit fontScale="90000"/>
          </a:bodyPr>
          <a:lstStyle/>
          <a:p>
            <a:pPr lvl="0">
              <a:lnSpc>
                <a:spcPct val="90000"/>
              </a:lnSpc>
              <a:spcBef>
                <a:spcPts val="1000"/>
              </a:spcBef>
            </a:pPr>
            <a:r>
              <a:rPr lang="en-US" dirty="0"/>
              <a:t>Data Improvement &amp; Next Steps</a:t>
            </a:r>
            <a:br>
              <a:rPr lang="en-US" dirty="0"/>
            </a:br>
            <a:br>
              <a:rPr lang="en-US" dirty="0"/>
            </a:br>
            <a:br>
              <a:rPr lang="en-US" sz="2100" b="0" cap="none" dirty="0">
                <a:solidFill>
                  <a:prstClr val="black"/>
                </a:solidFill>
                <a:latin typeface="Segoe UI" panose="020B0502040204020203" pitchFamily="34" charset="0"/>
                <a:ea typeface="+mn-ea"/>
                <a:cs typeface="Segoe UI" panose="020B0502040204020203" pitchFamily="34" charset="0"/>
              </a:rPr>
            </a:br>
            <a:br>
              <a:rPr lang="en-US" dirty="0"/>
            </a:br>
            <a:endParaRPr lang="en-US" dirty="0"/>
          </a:p>
        </p:txBody>
      </p:sp>
    </p:spTree>
    <p:extLst>
      <p:ext uri="{BB962C8B-B14F-4D97-AF65-F5344CB8AC3E}">
        <p14:creationId xmlns:p14="http://schemas.microsoft.com/office/powerpoint/2010/main" val="1643893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51B3-D556-4B0D-8B0A-664D60A54998}"/>
              </a:ext>
            </a:extLst>
          </p:cNvPr>
          <p:cNvSpPr>
            <a:spLocks noGrp="1"/>
          </p:cNvSpPr>
          <p:nvPr>
            <p:ph type="title"/>
          </p:nvPr>
        </p:nvSpPr>
        <p:spPr>
          <a:xfrm>
            <a:off x="838200" y="636587"/>
            <a:ext cx="10515600" cy="1028960"/>
          </a:xfrm>
        </p:spPr>
        <p:txBody>
          <a:bodyPr/>
          <a:lstStyle/>
          <a:p>
            <a:r>
              <a:rPr lang="en-US" dirty="0"/>
              <a:t>Data Improvement Project: Coroner Database</a:t>
            </a:r>
          </a:p>
        </p:txBody>
      </p:sp>
      <p:sp>
        <p:nvSpPr>
          <p:cNvPr id="3" name="Content Placeholder 2">
            <a:extLst>
              <a:ext uri="{FF2B5EF4-FFF2-40B4-BE49-F238E27FC236}">
                <a16:creationId xmlns:a16="http://schemas.microsoft.com/office/drawing/2014/main" id="{10F0C347-0A2F-4591-9615-8FE079384153}"/>
              </a:ext>
            </a:extLst>
          </p:cNvPr>
          <p:cNvSpPr>
            <a:spLocks noGrp="1"/>
          </p:cNvSpPr>
          <p:nvPr>
            <p:ph sz="quarter" idx="10"/>
          </p:nvPr>
        </p:nvSpPr>
        <p:spPr/>
        <p:txBody>
          <a:bodyPr/>
          <a:lstStyle/>
          <a:p>
            <a:pPr marL="342900" indent="-342900">
              <a:buFont typeface="Arial" panose="020B0604020202020204" pitchFamily="34" charset="0"/>
              <a:buChar char="•"/>
            </a:pPr>
            <a:r>
              <a:rPr lang="en-US" dirty="0"/>
              <a:t>Developing a database in </a:t>
            </a:r>
            <a:r>
              <a:rPr lang="en-US" dirty="0" err="1"/>
              <a:t>SendSS</a:t>
            </a:r>
            <a:r>
              <a:rPr lang="en-US" dirty="0"/>
              <a:t> for coroners to document death investigations</a:t>
            </a:r>
          </a:p>
          <a:p>
            <a:pPr marL="342900" indent="-342900">
              <a:buFont typeface="Arial" panose="020B0604020202020204" pitchFamily="34" charset="0"/>
              <a:buChar char="•"/>
            </a:pPr>
            <a:r>
              <a:rPr lang="en-US" dirty="0"/>
              <a:t>Web-based</a:t>
            </a:r>
          </a:p>
          <a:p>
            <a:pPr marL="342900" indent="-342900">
              <a:buFont typeface="Arial" panose="020B0604020202020204" pitchFamily="34" charset="0"/>
              <a:buChar char="•"/>
            </a:pPr>
            <a:r>
              <a:rPr lang="en-US" dirty="0"/>
              <a:t>Free to use for all coroners, but getting them to use it may be difficult</a:t>
            </a:r>
          </a:p>
          <a:p>
            <a:pPr marL="342900" indent="-342900">
              <a:buFont typeface="Arial" panose="020B0604020202020204" pitchFamily="34" charset="0"/>
              <a:buChar char="•"/>
            </a:pPr>
            <a:r>
              <a:rPr lang="en-US" dirty="0"/>
              <a:t>Decrease duplicative reporting for coroners and improve data access</a:t>
            </a:r>
          </a:p>
          <a:p>
            <a:pPr marL="1028700" lvl="1" indent="-342900"/>
            <a:r>
              <a:rPr lang="en-US" dirty="0"/>
              <a:t>Will interface into GAVERS to electronically start death certificate</a:t>
            </a:r>
          </a:p>
          <a:p>
            <a:pPr marL="1028700" lvl="1" indent="-342900"/>
            <a:r>
              <a:rPr lang="en-US" dirty="0"/>
              <a:t>SUDORS and NVDRS teams will have access to all data as soon as it is entered</a:t>
            </a:r>
          </a:p>
          <a:p>
            <a:pPr marL="1028700" lvl="1" indent="-342900"/>
            <a:r>
              <a:rPr lang="en-US" dirty="0"/>
              <a:t>Will enable easy report generation for other stakeholders</a:t>
            </a:r>
          </a:p>
          <a:p>
            <a:pPr marL="342900" indent="-342900">
              <a:buFont typeface="Arial" panose="020B0604020202020204" pitchFamily="34" charset="0"/>
              <a:buChar char="•"/>
            </a:pPr>
            <a:r>
              <a:rPr lang="en-US" dirty="0"/>
              <a:t>Will be ready to pilot at the end of 2019</a:t>
            </a:r>
          </a:p>
          <a:p>
            <a:pPr marL="342900" indent="-342900">
              <a:buFont typeface="Arial" panose="020B0604020202020204" pitchFamily="34" charset="0"/>
              <a:buChar char="•"/>
            </a:pPr>
            <a:r>
              <a:rPr lang="en-US" dirty="0"/>
              <a:t>Training of all coroners will begin in 2020</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088598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5AA418-FA78-4DD2-A2F0-EF3D01724377}"/>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rcRect t="3713" r="3991" b="5388"/>
          <a:stretch/>
        </p:blipFill>
        <p:spPr>
          <a:xfrm>
            <a:off x="6760564" y="264109"/>
            <a:ext cx="5166138" cy="6329782"/>
          </a:xfrm>
          <a:ln>
            <a:solidFill>
              <a:schemeClr val="tx1"/>
            </a:solidFill>
          </a:ln>
        </p:spPr>
      </p:pic>
      <p:sp>
        <p:nvSpPr>
          <p:cNvPr id="8" name="Content Placeholder 8">
            <a:extLst>
              <a:ext uri="{FF2B5EF4-FFF2-40B4-BE49-F238E27FC236}">
                <a16:creationId xmlns:a16="http://schemas.microsoft.com/office/drawing/2014/main" id="{9A4EDFC0-3E09-4075-915B-1B513ED9AD5D}"/>
              </a:ext>
            </a:extLst>
          </p:cNvPr>
          <p:cNvSpPr txBox="1">
            <a:spLocks/>
          </p:cNvSpPr>
          <p:nvPr/>
        </p:nvSpPr>
        <p:spPr bwMode="auto">
          <a:xfrm>
            <a:off x="849442" y="1697227"/>
            <a:ext cx="5911122" cy="457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dirty="0">
                <a:latin typeface="Segoe UI" panose="020B0502040204020203" pitchFamily="34" charset="0"/>
                <a:cs typeface="Segoe UI" panose="020B0502040204020203" pitchFamily="34" charset="0"/>
              </a:rPr>
              <a:t>Rapid notification of overdose deaths can inform stakeholders working to address this epidemic about the changing trends, and may identify OD death clusters that could indicate a dangerous new drug</a:t>
            </a:r>
          </a:p>
          <a:p>
            <a:pPr>
              <a:buFont typeface="Arial" panose="020B0604020202020204" pitchFamily="34" charset="0"/>
              <a:buChar char="•"/>
            </a:pPr>
            <a:r>
              <a:rPr lang="en-US" sz="2000" dirty="0">
                <a:latin typeface="Segoe UI" panose="020B0502040204020203" pitchFamily="34" charset="0"/>
                <a:cs typeface="Segoe UI" panose="020B0502040204020203" pitchFamily="34" charset="0"/>
              </a:rPr>
              <a:t>Average time for OD deaths to be certified in 2017 was 71 days! </a:t>
            </a:r>
          </a:p>
          <a:p>
            <a:r>
              <a:rPr lang="en-US" sz="2000" dirty="0">
                <a:latin typeface="Segoe UI" panose="020B0502040204020203" pitchFamily="34" charset="0"/>
                <a:cs typeface="Segoe UI" panose="020B0502040204020203" pitchFamily="34" charset="0"/>
              </a:rPr>
              <a:t>New suspect overdose field added to the electronic vital records system</a:t>
            </a:r>
          </a:p>
          <a:p>
            <a:r>
              <a:rPr lang="en-US" sz="2000" dirty="0">
                <a:solidFill>
                  <a:sysClr val="windowText" lastClr="000000"/>
                </a:solidFill>
                <a:latin typeface="Segoe UI" panose="020B0502040204020203" pitchFamily="34" charset="0"/>
                <a:cs typeface="Segoe UI" panose="020B0502040204020203" pitchFamily="34" charset="0"/>
              </a:rPr>
              <a:t>Asked to report within 72 hours</a:t>
            </a:r>
          </a:p>
          <a:p>
            <a:r>
              <a:rPr lang="en-US" sz="2000" dirty="0">
                <a:solidFill>
                  <a:sysClr val="windowText" lastClr="000000"/>
                </a:solidFill>
                <a:latin typeface="Segoe UI" panose="020B0502040204020203" pitchFamily="34" charset="0"/>
                <a:cs typeface="Segoe UI" panose="020B0502040204020203" pitchFamily="34" charset="0"/>
              </a:rPr>
              <a:t>Does NOT print on death certificate</a:t>
            </a:r>
          </a:p>
          <a:p>
            <a:r>
              <a:rPr lang="en-US" sz="2000" dirty="0">
                <a:solidFill>
                  <a:sysClr val="windowText" lastClr="000000"/>
                </a:solidFill>
                <a:latin typeface="Segoe UI" panose="020B0502040204020203" pitchFamily="34" charset="0"/>
                <a:cs typeface="Segoe UI" panose="020B0502040204020203" pitchFamily="34" charset="0"/>
              </a:rPr>
              <a:t>DPH can monitor these deaths on a daily basis to rapidly identify clusters or changing trends</a:t>
            </a:r>
          </a:p>
          <a:p>
            <a:pPr lvl="1">
              <a:buFont typeface="Segoe UI" panose="020B0502040204020203" pitchFamily="34" charset="0"/>
              <a:buChar char="–"/>
            </a:pPr>
            <a:endParaRPr lang="en-US" sz="2000" dirty="0">
              <a:latin typeface="Segoe UI Light"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B06BD7DF-3CF9-4EBD-AFC6-D50FE5F358C9}"/>
              </a:ext>
            </a:extLst>
          </p:cNvPr>
          <p:cNvSpPr>
            <a:spLocks noGrp="1"/>
          </p:cNvSpPr>
          <p:nvPr>
            <p:ph type="title"/>
          </p:nvPr>
        </p:nvSpPr>
        <p:spPr>
          <a:xfrm>
            <a:off x="849442" y="317358"/>
            <a:ext cx="5703627" cy="1028960"/>
          </a:xfrm>
        </p:spPr>
        <p:txBody>
          <a:bodyPr>
            <a:normAutofit fontScale="90000"/>
          </a:bodyPr>
          <a:lstStyle/>
          <a:p>
            <a:r>
              <a:rPr lang="en-US" dirty="0"/>
              <a:t>Suspect Overdose Death Reporting</a:t>
            </a:r>
          </a:p>
        </p:txBody>
      </p:sp>
    </p:spTree>
    <p:extLst>
      <p:ext uri="{BB962C8B-B14F-4D97-AF65-F5344CB8AC3E}">
        <p14:creationId xmlns:p14="http://schemas.microsoft.com/office/powerpoint/2010/main" val="424777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3867"/>
            <a:ext cx="10515600" cy="102896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EMS Data Quality Improvement</a:t>
            </a:r>
          </a:p>
        </p:txBody>
      </p:sp>
      <p:sp>
        <p:nvSpPr>
          <p:cNvPr id="6" name="Content Placeholder 8">
            <a:extLst>
              <a:ext uri="{FF2B5EF4-FFF2-40B4-BE49-F238E27FC236}">
                <a16:creationId xmlns:a16="http://schemas.microsoft.com/office/drawing/2014/main" id="{4EDCBD2A-F2DF-46EC-A935-790C4E057631}"/>
              </a:ext>
            </a:extLst>
          </p:cNvPr>
          <p:cNvSpPr txBox="1">
            <a:spLocks/>
          </p:cNvSpPr>
          <p:nvPr/>
        </p:nvSpPr>
        <p:spPr bwMode="auto">
          <a:xfrm>
            <a:off x="838199" y="1508371"/>
            <a:ext cx="5977445" cy="492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Segoe UI" panose="020B0502040204020203" pitchFamily="34" charset="0"/>
                <a:cs typeface="Segoe UI" panose="020B0502040204020203" pitchFamily="34" charset="0"/>
              </a:rPr>
              <a:t>EMS data catches ODs that don’t make it to healthcare facilities </a:t>
            </a:r>
          </a:p>
          <a:p>
            <a:r>
              <a:rPr lang="en-US" sz="2400" dirty="0">
                <a:latin typeface="Segoe UI" panose="020B0502040204020203" pitchFamily="34" charset="0"/>
                <a:cs typeface="Segoe UI" panose="020B0502040204020203" pitchFamily="34" charset="0"/>
              </a:rPr>
              <a:t>Timely data source</a:t>
            </a:r>
          </a:p>
          <a:p>
            <a:pPr>
              <a:buFont typeface="Arial" panose="020B0604020202020204" pitchFamily="34" charset="0"/>
              <a:buChar char="•"/>
            </a:pPr>
            <a:r>
              <a:rPr lang="en-US" sz="2400" dirty="0">
                <a:latin typeface="Segoe UI" panose="020B0502040204020203" pitchFamily="34" charset="0"/>
                <a:cs typeface="Segoe UI" panose="020B0502040204020203" pitchFamily="34" charset="0"/>
              </a:rPr>
              <a:t>Important intervention point </a:t>
            </a:r>
          </a:p>
          <a:p>
            <a:r>
              <a:rPr lang="en-US" sz="2400" dirty="0">
                <a:latin typeface="Segoe UI" panose="020B0502040204020203" pitchFamily="34" charset="0"/>
                <a:cs typeface="Segoe UI" panose="020B0502040204020203" pitchFamily="34" charset="0"/>
              </a:rPr>
              <a:t>Developing an electronic interface to EMS data</a:t>
            </a:r>
          </a:p>
          <a:p>
            <a:r>
              <a:rPr lang="en-US" sz="2400" dirty="0">
                <a:latin typeface="Segoe UI" panose="020B0502040204020203" pitchFamily="34" charset="0"/>
                <a:cs typeface="Segoe UI" panose="020B0502040204020203" pitchFamily="34" charset="0"/>
              </a:rPr>
              <a:t>Adding EMS data to syndromic surveillance</a:t>
            </a:r>
          </a:p>
          <a:p>
            <a:r>
              <a:rPr lang="en-US" sz="2400" dirty="0">
                <a:solidFill>
                  <a:sysClr val="windowText" lastClr="000000"/>
                </a:solidFill>
                <a:latin typeface="Segoe UI" panose="020B0502040204020203" pitchFamily="34" charset="0"/>
                <a:cs typeface="Segoe UI" panose="020B0502040204020203" pitchFamily="34" charset="0"/>
              </a:rPr>
              <a:t>Developed best practices for documenting OD trips</a:t>
            </a:r>
          </a:p>
          <a:p>
            <a:r>
              <a:rPr lang="en-US" sz="2400" dirty="0">
                <a:solidFill>
                  <a:sysClr val="windowText" lastClr="000000"/>
                </a:solidFill>
                <a:latin typeface="Segoe UI" panose="020B0502040204020203" pitchFamily="34" charset="0"/>
                <a:cs typeface="Segoe UI" panose="020B0502040204020203" pitchFamily="34" charset="0"/>
              </a:rPr>
              <a:t>EMTs across GA trained on the protocol</a:t>
            </a:r>
            <a:endParaRPr lang="en-US" sz="2400" b="1" dirty="0">
              <a:solidFill>
                <a:srgbClr val="FF0000"/>
              </a:solidFill>
              <a:latin typeface="Segoe UI" panose="020B0502040204020203" pitchFamily="34" charset="0"/>
              <a:cs typeface="Segoe UI" panose="020B0502040204020203" pitchFamily="34" charset="0"/>
            </a:endParaRPr>
          </a:p>
          <a:p>
            <a:pPr marL="457200" lvl="1" indent="0">
              <a:buNone/>
            </a:pPr>
            <a:r>
              <a:rPr lang="en-US" sz="2400" b="1" dirty="0">
                <a:solidFill>
                  <a:srgbClr val="FF0000"/>
                </a:solidFill>
                <a:latin typeface="Segoe UI" panose="020B0502040204020203" pitchFamily="34" charset="0"/>
                <a:cs typeface="Segoe UI" panose="020B0502040204020203" pitchFamily="34" charset="0"/>
              </a:rPr>
              <a:t>dph.georgia.gov/EMS</a:t>
            </a:r>
          </a:p>
          <a:p>
            <a:pPr lvl="1">
              <a:buFont typeface="Segoe UI" panose="020B0502040204020203" pitchFamily="34" charset="0"/>
              <a:buChar char="–"/>
            </a:pPr>
            <a:endParaRPr lang="en-US" sz="2000" dirty="0">
              <a:latin typeface="Segoe UI Light"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D26BD0C5-E4DE-4B89-B0BC-65DC934D17EE}"/>
              </a:ext>
            </a:extLst>
          </p:cNvPr>
          <p:cNvPicPr>
            <a:picLocks noChangeAspect="1"/>
          </p:cNvPicPr>
          <p:nvPr/>
        </p:nvPicPr>
        <p:blipFill rotWithShape="1">
          <a:blip r:embed="rId3"/>
          <a:srcRect l="25100" t="13600" r="27475" b="5601"/>
          <a:stretch/>
        </p:blipFill>
        <p:spPr>
          <a:xfrm>
            <a:off x="6815645" y="1672319"/>
            <a:ext cx="5068881" cy="4857790"/>
          </a:xfrm>
          <a:prstGeom prst="rect">
            <a:avLst/>
          </a:prstGeom>
          <a:ln w="19050">
            <a:solidFill>
              <a:schemeClr val="tx1"/>
            </a:solidFill>
          </a:ln>
        </p:spPr>
      </p:pic>
    </p:spTree>
    <p:extLst>
      <p:ext uri="{BB962C8B-B14F-4D97-AF65-F5344CB8AC3E}">
        <p14:creationId xmlns:p14="http://schemas.microsoft.com/office/powerpoint/2010/main" val="3732896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2359-8201-421B-A70C-6B158A083B71}"/>
              </a:ext>
            </a:extLst>
          </p:cNvPr>
          <p:cNvSpPr>
            <a:spLocks noGrp="1"/>
          </p:cNvSpPr>
          <p:nvPr>
            <p:ph type="title"/>
          </p:nvPr>
        </p:nvSpPr>
        <p:spPr>
          <a:xfrm>
            <a:off x="838200" y="650459"/>
            <a:ext cx="10515600" cy="1028960"/>
          </a:xfrm>
        </p:spPr>
        <p:txBody>
          <a:bodyPr/>
          <a:lstStyle/>
          <a:p>
            <a:r>
              <a:rPr lang="en-US" dirty="0"/>
              <a:t>Other Projects</a:t>
            </a:r>
          </a:p>
        </p:txBody>
      </p:sp>
      <p:sp>
        <p:nvSpPr>
          <p:cNvPr id="3" name="Content Placeholder 2">
            <a:extLst>
              <a:ext uri="{FF2B5EF4-FFF2-40B4-BE49-F238E27FC236}">
                <a16:creationId xmlns:a16="http://schemas.microsoft.com/office/drawing/2014/main" id="{CFC56B0F-4902-4D4C-BD4E-D5EF4220E3CE}"/>
              </a:ext>
            </a:extLst>
          </p:cNvPr>
          <p:cNvSpPr>
            <a:spLocks noGrp="1"/>
          </p:cNvSpPr>
          <p:nvPr>
            <p:ph sz="quarter" idx="10"/>
          </p:nvPr>
        </p:nvSpPr>
        <p:spPr>
          <a:xfrm>
            <a:off x="838200" y="1679419"/>
            <a:ext cx="10515600" cy="4437063"/>
          </a:xfrm>
        </p:spPr>
        <p:txBody>
          <a:bodyPr/>
          <a:lstStyle/>
          <a:p>
            <a:pPr marL="457200" indent="-457200">
              <a:buFont typeface="Arial" panose="020B0604020202020204" pitchFamily="34" charset="0"/>
              <a:buChar char="•"/>
            </a:pPr>
            <a:r>
              <a:rPr lang="en-US" sz="2800" dirty="0">
                <a:latin typeface="Segoe UI "/>
              </a:rPr>
              <a:t>Matching data sources for predictive analyses (e.g., death and PDMP data)</a:t>
            </a:r>
          </a:p>
          <a:p>
            <a:pPr marL="457200" indent="-457200">
              <a:buFont typeface="Arial" panose="020B0604020202020204" pitchFamily="34" charset="0"/>
              <a:buChar char="•"/>
            </a:pPr>
            <a:r>
              <a:rPr lang="en-US" sz="2800" dirty="0">
                <a:latin typeface="Segoe UI "/>
              </a:rPr>
              <a:t>Data needs assessment and data inventory</a:t>
            </a:r>
          </a:p>
          <a:p>
            <a:pPr marL="457200" indent="-457200">
              <a:buFont typeface="Arial" panose="020B0604020202020204" pitchFamily="34" charset="0"/>
              <a:buChar char="•"/>
            </a:pPr>
            <a:r>
              <a:rPr lang="en-US" sz="2800" dirty="0">
                <a:latin typeface="Segoe UI "/>
              </a:rPr>
              <a:t>Data repository and data visualization tools in </a:t>
            </a:r>
            <a:r>
              <a:rPr lang="en-US" sz="2800" dirty="0" err="1">
                <a:latin typeface="Segoe UI "/>
              </a:rPr>
              <a:t>SendSS</a:t>
            </a:r>
            <a:r>
              <a:rPr lang="en-US" sz="2800" dirty="0">
                <a:latin typeface="Segoe UI "/>
              </a:rPr>
              <a:t> for improved data access and analyses</a:t>
            </a:r>
          </a:p>
          <a:p>
            <a:pPr marL="457200" indent="-457200">
              <a:buFont typeface="Arial" panose="020B0604020202020204" pitchFamily="34" charset="0"/>
              <a:buChar char="•"/>
            </a:pPr>
            <a:r>
              <a:rPr lang="en-US" sz="2800" dirty="0">
                <a:latin typeface="Segoe UI "/>
              </a:rPr>
              <a:t>Public facing data dashboard</a:t>
            </a:r>
          </a:p>
          <a:p>
            <a:pPr marL="457200" indent="-457200">
              <a:buFont typeface="Arial" panose="020B0604020202020204" pitchFamily="34" charset="0"/>
              <a:buChar char="•"/>
            </a:pPr>
            <a:r>
              <a:rPr lang="en-US" sz="2800" dirty="0">
                <a:latin typeface="Segoe UI "/>
              </a:rPr>
              <a:t>Rural/urban analyses, spatial analyses to look beyond county boundaries</a:t>
            </a:r>
          </a:p>
          <a:p>
            <a:pPr marL="457200" indent="-457200">
              <a:buFont typeface="Arial" panose="020B0604020202020204" pitchFamily="34" charset="0"/>
              <a:buChar char="•"/>
            </a:pPr>
            <a:r>
              <a:rPr lang="en-US" sz="2800" dirty="0">
                <a:latin typeface="Segoe UI "/>
              </a:rPr>
              <a:t>Stimulants report coming soon</a:t>
            </a:r>
          </a:p>
          <a:p>
            <a:pPr marL="457200" indent="-457200">
              <a:buFont typeface="Arial" panose="020B0604020202020204" pitchFamily="34" charset="0"/>
              <a:buChar char="•"/>
            </a:pPr>
            <a:r>
              <a:rPr lang="en-US" sz="2800" dirty="0">
                <a:latin typeface="Segoe UI "/>
              </a:rPr>
              <a:t>Funding Medical Examiners to do enhanced opioid toxicology testing</a:t>
            </a:r>
          </a:p>
          <a:p>
            <a:pPr marL="457200" indent="-457200">
              <a:buFont typeface="Arial" panose="020B0604020202020204" pitchFamily="34" charset="0"/>
              <a:buChar char="•"/>
            </a:pPr>
            <a:endParaRPr lang="en-US" sz="2800" dirty="0">
              <a:latin typeface="Segoe UI "/>
            </a:endParaRPr>
          </a:p>
        </p:txBody>
      </p:sp>
    </p:spTree>
    <p:extLst>
      <p:ext uri="{BB962C8B-B14F-4D97-AF65-F5344CB8AC3E}">
        <p14:creationId xmlns:p14="http://schemas.microsoft.com/office/powerpoint/2010/main" val="1830171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43780-4FBB-4B06-A4B9-550A66868EAB}"/>
              </a:ext>
            </a:extLst>
          </p:cNvPr>
          <p:cNvSpPr>
            <a:spLocks noGrp="1"/>
          </p:cNvSpPr>
          <p:nvPr>
            <p:ph type="title"/>
          </p:nvPr>
        </p:nvSpPr>
        <p:spPr>
          <a:xfrm>
            <a:off x="838200" y="636587"/>
            <a:ext cx="10515600" cy="1028960"/>
          </a:xfrm>
        </p:spPr>
        <p:txBody>
          <a:bodyPr/>
          <a:lstStyle/>
          <a:p>
            <a:r>
              <a:rPr lang="en-US" dirty="0"/>
              <a:t>How You Can Use the Data</a:t>
            </a:r>
          </a:p>
        </p:txBody>
      </p:sp>
      <p:sp>
        <p:nvSpPr>
          <p:cNvPr id="3" name="Content Placeholder 2">
            <a:extLst>
              <a:ext uri="{FF2B5EF4-FFF2-40B4-BE49-F238E27FC236}">
                <a16:creationId xmlns:a16="http://schemas.microsoft.com/office/drawing/2014/main" id="{2FDD4533-77B7-47FB-A811-4AE43669907B}"/>
              </a:ext>
            </a:extLst>
          </p:cNvPr>
          <p:cNvSpPr>
            <a:spLocks noGrp="1"/>
          </p:cNvSpPr>
          <p:nvPr>
            <p:ph sz="quarter" idx="10"/>
          </p:nvPr>
        </p:nvSpPr>
        <p:spPr/>
        <p:txBody>
          <a:bodyPr/>
          <a:lstStyle/>
          <a:p>
            <a:pPr marL="342900" indent="-342900">
              <a:buFont typeface="Arial" panose="020B0604020202020204" pitchFamily="34" charset="0"/>
              <a:buChar char="•"/>
            </a:pPr>
            <a:r>
              <a:rPr lang="en-US" dirty="0"/>
              <a:t>Determine the burden and population affected in your district/ counties</a:t>
            </a:r>
          </a:p>
          <a:p>
            <a:pPr marL="342900" indent="-342900">
              <a:buFont typeface="Arial" panose="020B0604020202020204" pitchFamily="34" charset="0"/>
              <a:buChar char="•"/>
            </a:pPr>
            <a:r>
              <a:rPr lang="en-US" dirty="0"/>
              <a:t>Evaluate programs</a:t>
            </a:r>
          </a:p>
          <a:p>
            <a:pPr marL="342900" indent="-342900">
              <a:buFont typeface="Arial" panose="020B0604020202020204" pitchFamily="34" charset="0"/>
              <a:buChar char="•"/>
            </a:pPr>
            <a:r>
              <a:rPr lang="en-US" dirty="0"/>
              <a:t>Share data with stakeholders to raise awareness, etc.</a:t>
            </a:r>
          </a:p>
          <a:p>
            <a:pPr marL="342900" indent="-342900">
              <a:buFont typeface="Arial" panose="020B0604020202020204" pitchFamily="34" charset="0"/>
              <a:buChar char="•"/>
            </a:pPr>
            <a:r>
              <a:rPr lang="en-US" dirty="0"/>
              <a:t>County level profiles, additional reports, and a data dashboard coming soon!</a:t>
            </a:r>
          </a:p>
          <a:p>
            <a:pPr marL="342900" indent="-342900">
              <a:lnSpc>
                <a:spcPct val="100000"/>
              </a:lnSpc>
              <a:spcBef>
                <a:spcPts val="0"/>
              </a:spcBef>
              <a:buFont typeface="Arial" panose="020B0604020202020204" pitchFamily="34" charset="0"/>
              <a:buChar char="•"/>
            </a:pPr>
            <a:r>
              <a:rPr lang="en-US" dirty="0"/>
              <a:t>If the data you need is not available on our website: </a:t>
            </a:r>
            <a:r>
              <a:rPr lang="en-US" dirty="0">
                <a:solidFill>
                  <a:srgbClr val="FF0000"/>
                </a:solidFill>
              </a:rPr>
              <a:t>https://dph.georgia.gov/drug-surveillance-unit</a:t>
            </a:r>
            <a:r>
              <a:rPr lang="en-US" dirty="0"/>
              <a:t>,                                      you can submit a data request through PHIP: </a:t>
            </a:r>
            <a:r>
              <a:rPr lang="en-US" dirty="0">
                <a:solidFill>
                  <a:srgbClr val="FF0000"/>
                </a:solidFill>
              </a:rPr>
              <a:t>https://dph.georgia.gov/phip-data-request</a:t>
            </a:r>
          </a:p>
          <a:p>
            <a:pPr>
              <a:lnSpc>
                <a:spcPct val="100000"/>
              </a:lnSpc>
              <a:spcBef>
                <a:spcPts val="0"/>
              </a:spcBef>
            </a:pPr>
            <a:endParaRPr lang="en-US" sz="2800" b="1" dirty="0"/>
          </a:p>
          <a:p>
            <a:pPr>
              <a:lnSpc>
                <a:spcPct val="100000"/>
              </a:lnSpc>
              <a:spcBef>
                <a:spcPts val="0"/>
              </a:spcBef>
            </a:pPr>
            <a:r>
              <a:rPr lang="en-US" sz="2800" b="1" dirty="0"/>
              <a:t>Know the data! Understand the limitations, case definitions, and what it really represents! </a:t>
            </a:r>
            <a:endParaRPr lang="en-US" dirty="0">
              <a:solidFill>
                <a:srgbClr val="FF0000"/>
              </a:solidFill>
            </a:endParaRPr>
          </a:p>
        </p:txBody>
      </p:sp>
    </p:spTree>
    <p:extLst>
      <p:ext uri="{BB962C8B-B14F-4D97-AF65-F5344CB8AC3E}">
        <p14:creationId xmlns:p14="http://schemas.microsoft.com/office/powerpoint/2010/main" val="104062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390"/>
            <a:ext cx="10515600" cy="1028960"/>
          </a:xfrm>
        </p:spPr>
        <p:txBody>
          <a:bodyPr>
            <a:normAutofit/>
          </a:bodyPr>
          <a:lstStyle/>
          <a:p>
            <a:r>
              <a:rPr lang="en-US" dirty="0">
                <a:latin typeface="Segoe UI" panose="020B0502040204020203" pitchFamily="34" charset="0"/>
                <a:cs typeface="Segoe UI" panose="020B0502040204020203" pitchFamily="34" charset="0"/>
              </a:rPr>
              <a:t>Drug Surveillance Unit</a:t>
            </a:r>
            <a:endParaRPr lang="en-US" dirty="0"/>
          </a:p>
        </p:txBody>
      </p:sp>
      <p:sp>
        <p:nvSpPr>
          <p:cNvPr id="3" name="Content Placeholder 2"/>
          <p:cNvSpPr>
            <a:spLocks noGrp="1"/>
          </p:cNvSpPr>
          <p:nvPr>
            <p:ph sz="quarter" idx="10"/>
          </p:nvPr>
        </p:nvSpPr>
        <p:spPr>
          <a:xfrm>
            <a:off x="838200" y="1611355"/>
            <a:ext cx="10515600" cy="5073650"/>
          </a:xfrm>
        </p:spPr>
        <p:txBody>
          <a:bodyPr>
            <a:normAutofit/>
          </a:bodyPr>
          <a:lstStyle/>
          <a:p>
            <a:pPr marL="457200" indent="-457200">
              <a:lnSpc>
                <a:spcPct val="100000"/>
              </a:lnSpc>
              <a:buFont typeface="Arial" panose="020B0604020202020204" pitchFamily="34" charset="0"/>
              <a:buChar char="•"/>
            </a:pPr>
            <a:r>
              <a:rPr lang="en-US" sz="2800" dirty="0"/>
              <a:t>Team of epidemiologists, biostatisticians, and information technologists</a:t>
            </a:r>
          </a:p>
          <a:p>
            <a:pPr marL="457200" indent="-457200">
              <a:lnSpc>
                <a:spcPct val="100000"/>
              </a:lnSpc>
              <a:buFont typeface="Arial" panose="020B0604020202020204" pitchFamily="34" charset="0"/>
              <a:buChar char="•"/>
            </a:pPr>
            <a:r>
              <a:rPr lang="en-US" sz="2800" dirty="0"/>
              <a:t>Goals</a:t>
            </a:r>
          </a:p>
          <a:p>
            <a:pPr lvl="1">
              <a:lnSpc>
                <a:spcPct val="100000"/>
              </a:lnSpc>
            </a:pPr>
            <a:r>
              <a:rPr lang="en-US" sz="2000" dirty="0">
                <a:latin typeface="Segoe UI" panose="020B0502040204020203" pitchFamily="34" charset="0"/>
                <a:ea typeface="Segoe UI" panose="020B0502040204020203" pitchFamily="34" charset="0"/>
                <a:cs typeface="Segoe UI" panose="020B0502040204020203" pitchFamily="34" charset="0"/>
              </a:rPr>
              <a:t>Identify and respond to overdose clusters</a:t>
            </a:r>
          </a:p>
          <a:p>
            <a:pPr lvl="1">
              <a:lnSpc>
                <a:spcPct val="100000"/>
              </a:lnSpc>
            </a:pPr>
            <a:r>
              <a:rPr lang="en-US" sz="2000" dirty="0">
                <a:latin typeface="Segoe UI" panose="020B0502040204020203" pitchFamily="34" charset="0"/>
                <a:ea typeface="Segoe UI" panose="020B0502040204020203" pitchFamily="34" charset="0"/>
                <a:cs typeface="Segoe UI" panose="020B0502040204020203" pitchFamily="34" charset="0"/>
              </a:rPr>
              <a:t>Produce data reports</a:t>
            </a:r>
          </a:p>
          <a:p>
            <a:pPr lvl="1">
              <a:lnSpc>
                <a:spcPct val="100000"/>
              </a:lnSpc>
            </a:pPr>
            <a:r>
              <a:rPr lang="en-US" sz="2000" dirty="0">
                <a:latin typeface="Segoe UI" panose="020B0502040204020203" pitchFamily="34" charset="0"/>
                <a:ea typeface="Segoe UI" panose="020B0502040204020203" pitchFamily="34" charset="0"/>
                <a:cs typeface="Segoe UI" panose="020B0502040204020203" pitchFamily="34" charset="0"/>
              </a:rPr>
              <a:t>Fulfill data requests</a:t>
            </a:r>
          </a:p>
          <a:p>
            <a:pPr lvl="1">
              <a:lnSpc>
                <a:spcPct val="100000"/>
              </a:lnSpc>
            </a:pPr>
            <a:r>
              <a:rPr lang="en-US" sz="2000" dirty="0">
                <a:latin typeface="Segoe UI" panose="020B0502040204020203" pitchFamily="34" charset="0"/>
                <a:ea typeface="Segoe UI" panose="020B0502040204020203" pitchFamily="34" charset="0"/>
                <a:cs typeface="Segoe UI" panose="020B0502040204020203" pitchFamily="34" charset="0"/>
              </a:rPr>
              <a:t>Facilitate data access</a:t>
            </a:r>
          </a:p>
          <a:p>
            <a:pPr lvl="1">
              <a:lnSpc>
                <a:spcPct val="100000"/>
              </a:lnSpc>
            </a:pPr>
            <a:r>
              <a:rPr lang="en-US" sz="2000" dirty="0">
                <a:latin typeface="Segoe UI" panose="020B0502040204020203" pitchFamily="34" charset="0"/>
                <a:ea typeface="Segoe UI" panose="020B0502040204020203" pitchFamily="34" charset="0"/>
                <a:cs typeface="Segoe UI" panose="020B0502040204020203" pitchFamily="34" charset="0"/>
              </a:rPr>
              <a:t>Create visual displays</a:t>
            </a:r>
          </a:p>
          <a:p>
            <a:pPr marL="457200" lvl="1" indent="0">
              <a:lnSpc>
                <a:spcPct val="100000"/>
              </a:lnSpc>
              <a:buNone/>
            </a:pPr>
            <a:endParaRPr lang="en-US" b="1" dirty="0">
              <a:latin typeface="Segoe UI Light" panose="020B0502040204020203" pitchFamily="34" charset="0"/>
            </a:endParaRPr>
          </a:p>
          <a:p>
            <a:pPr marL="457200" lvl="1" indent="0">
              <a:lnSpc>
                <a:spcPct val="100000"/>
              </a:lnSpc>
              <a:buNone/>
            </a:pPr>
            <a:endParaRPr lang="en-US" b="1" dirty="0">
              <a:latin typeface="Segoe UI Light" panose="020B0502040204020203" pitchFamily="34" charset="0"/>
            </a:endParaRPr>
          </a:p>
          <a:p>
            <a:pPr indent="-228600">
              <a:lnSpc>
                <a:spcPct val="100000"/>
              </a:lnSpc>
            </a:pPr>
            <a:r>
              <a:rPr lang="en-US" sz="3000" b="1" dirty="0">
                <a:latin typeface="+mn-lt"/>
              </a:rPr>
              <a:t>Website: </a:t>
            </a:r>
            <a:r>
              <a:rPr lang="en-US" sz="3000" b="1" dirty="0">
                <a:solidFill>
                  <a:srgbClr val="FF0000"/>
                </a:solidFill>
                <a:latin typeface="+mn-lt"/>
              </a:rPr>
              <a:t>https://dph.georgia.gov/drug-surveillance-unit </a:t>
            </a:r>
          </a:p>
          <a:p>
            <a:pPr lvl="1">
              <a:buFont typeface="Wingdings" panose="05000000000000000000" pitchFamily="2" charset="2"/>
              <a:buChar char="Ø"/>
            </a:pPr>
            <a:endParaRPr lang="en-US" sz="2200" dirty="0">
              <a:latin typeface="Segoe UI Light" panose="020B0502040204020203" pitchFamily="34" charset="0"/>
            </a:endParaRPr>
          </a:p>
          <a:p>
            <a:endParaRPr lang="en-US" dirty="0"/>
          </a:p>
        </p:txBody>
      </p:sp>
      <p:pic>
        <p:nvPicPr>
          <p:cNvPr id="4" name="Picture 3">
            <a:extLst>
              <a:ext uri="{FF2B5EF4-FFF2-40B4-BE49-F238E27FC236}">
                <a16:creationId xmlns:a16="http://schemas.microsoft.com/office/drawing/2014/main" id="{024406A4-1507-432D-9D82-BD156A3B3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9766" y="2417894"/>
            <a:ext cx="2382127" cy="3082318"/>
          </a:xfrm>
          <a:prstGeom prst="rect">
            <a:avLst/>
          </a:prstGeom>
          <a:ln>
            <a:solidFill>
              <a:schemeClr val="tx1"/>
            </a:solidFill>
          </a:ln>
        </p:spPr>
      </p:pic>
    </p:spTree>
    <p:extLst>
      <p:ext uri="{BB962C8B-B14F-4D97-AF65-F5344CB8AC3E}">
        <p14:creationId xmlns:p14="http://schemas.microsoft.com/office/powerpoint/2010/main" val="3891781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2359-8201-421B-A70C-6B158A083B71}"/>
              </a:ext>
            </a:extLst>
          </p:cNvPr>
          <p:cNvSpPr>
            <a:spLocks noGrp="1"/>
          </p:cNvSpPr>
          <p:nvPr>
            <p:ph type="title"/>
          </p:nvPr>
        </p:nvSpPr>
        <p:spPr>
          <a:xfrm>
            <a:off x="838200" y="650459"/>
            <a:ext cx="10515600" cy="1028960"/>
          </a:xfrm>
        </p:spPr>
        <p:txBody>
          <a:bodyPr/>
          <a:lstStyle/>
          <a:p>
            <a:r>
              <a:rPr lang="en-US" dirty="0"/>
              <a:t>Overdose Data to Action (OD2) Grant</a:t>
            </a:r>
          </a:p>
        </p:txBody>
      </p:sp>
      <p:sp>
        <p:nvSpPr>
          <p:cNvPr id="3" name="Content Placeholder 2">
            <a:extLst>
              <a:ext uri="{FF2B5EF4-FFF2-40B4-BE49-F238E27FC236}">
                <a16:creationId xmlns:a16="http://schemas.microsoft.com/office/drawing/2014/main" id="{CFC56B0F-4902-4D4C-BD4E-D5EF4220E3CE}"/>
              </a:ext>
            </a:extLst>
          </p:cNvPr>
          <p:cNvSpPr>
            <a:spLocks noGrp="1"/>
          </p:cNvSpPr>
          <p:nvPr>
            <p:ph sz="quarter" idx="10"/>
          </p:nvPr>
        </p:nvSpPr>
        <p:spPr>
          <a:xfrm>
            <a:off x="838200" y="1432677"/>
            <a:ext cx="10515600" cy="4437063"/>
          </a:xfrm>
        </p:spPr>
        <p:txBody>
          <a:bodyPr/>
          <a:lstStyle/>
          <a:p>
            <a:pPr marL="457200" indent="-457200">
              <a:lnSpc>
                <a:spcPct val="100000"/>
              </a:lnSpc>
              <a:buFont typeface="Arial" panose="020B0604020202020204" pitchFamily="34" charset="0"/>
              <a:buChar char="•"/>
            </a:pPr>
            <a:r>
              <a:rPr lang="en-US" dirty="0">
                <a:latin typeface="Segoe UI "/>
              </a:rPr>
              <a:t>Continue existing data surveillance projects</a:t>
            </a:r>
          </a:p>
          <a:p>
            <a:pPr marL="1143000" lvl="1" indent="-457200">
              <a:lnSpc>
                <a:spcPct val="100000"/>
              </a:lnSpc>
            </a:pPr>
            <a:r>
              <a:rPr lang="en-US" sz="2000" dirty="0">
                <a:latin typeface="Segoe UI "/>
              </a:rPr>
              <a:t>Improve timeliness and completeness of data </a:t>
            </a:r>
          </a:p>
          <a:p>
            <a:pPr marL="1143000" lvl="1" indent="-457200">
              <a:lnSpc>
                <a:spcPct val="100000"/>
              </a:lnSpc>
            </a:pPr>
            <a:r>
              <a:rPr lang="en-US" sz="2000" dirty="0">
                <a:latin typeface="Segoe UI "/>
              </a:rPr>
              <a:t>Expand SUDORS to all OD deaths</a:t>
            </a:r>
          </a:p>
          <a:p>
            <a:pPr marL="1143000" lvl="1" indent="-457200">
              <a:lnSpc>
                <a:spcPct val="100000"/>
              </a:lnSpc>
            </a:pPr>
            <a:r>
              <a:rPr lang="en-US" sz="2000" dirty="0">
                <a:latin typeface="Segoe UI "/>
              </a:rPr>
              <a:t>Work with other states to track multi-jurisdictional outbreaks</a:t>
            </a:r>
          </a:p>
          <a:p>
            <a:pPr marL="457200" indent="-457200">
              <a:lnSpc>
                <a:spcPct val="100000"/>
              </a:lnSpc>
              <a:buFont typeface="Arial" panose="020B0604020202020204" pitchFamily="34" charset="0"/>
              <a:buChar char="•"/>
            </a:pPr>
            <a:r>
              <a:rPr lang="en-US" dirty="0">
                <a:latin typeface="Segoe UI "/>
              </a:rPr>
              <a:t>GPHL will begin to perform toxicology testing and offer free testing to hospitals, and support ME/Cs with testing as needed</a:t>
            </a:r>
          </a:p>
          <a:p>
            <a:pPr marL="457200" indent="-457200">
              <a:lnSpc>
                <a:spcPct val="100000"/>
              </a:lnSpc>
              <a:buFont typeface="Arial" panose="020B0604020202020204" pitchFamily="34" charset="0"/>
              <a:buChar char="•"/>
            </a:pPr>
            <a:r>
              <a:rPr lang="en-US" dirty="0">
                <a:latin typeface="Segoe UI "/>
              </a:rPr>
              <a:t>Various PDMP improvements</a:t>
            </a:r>
          </a:p>
          <a:p>
            <a:pPr marL="457200" indent="-457200">
              <a:lnSpc>
                <a:spcPct val="100000"/>
              </a:lnSpc>
              <a:buFont typeface="Arial" panose="020B0604020202020204" pitchFamily="34" charset="0"/>
              <a:buChar char="•"/>
            </a:pPr>
            <a:r>
              <a:rPr lang="en-US" dirty="0">
                <a:latin typeface="Segoe UI "/>
              </a:rPr>
              <a:t>PHAs to work on the opioid crisis in each health districts</a:t>
            </a:r>
          </a:p>
          <a:p>
            <a:pPr marL="457200" indent="-457200">
              <a:lnSpc>
                <a:spcPct val="100000"/>
              </a:lnSpc>
              <a:buFont typeface="Arial" panose="020B0604020202020204" pitchFamily="34" charset="0"/>
              <a:buChar char="•"/>
            </a:pPr>
            <a:r>
              <a:rPr lang="en-US" dirty="0">
                <a:latin typeface="Segoe UI "/>
              </a:rPr>
              <a:t>Continue statewide strategic planning</a:t>
            </a:r>
          </a:p>
          <a:p>
            <a:pPr marL="457200" indent="-457200">
              <a:lnSpc>
                <a:spcPct val="100000"/>
              </a:lnSpc>
              <a:buFont typeface="Arial" panose="020B0604020202020204" pitchFamily="34" charset="0"/>
              <a:buChar char="•"/>
            </a:pPr>
            <a:r>
              <a:rPr lang="en-US" dirty="0">
                <a:latin typeface="Segoe UI "/>
              </a:rPr>
              <a:t>Support linkages to care projects in EDs, create guidance for EDs to improve response to OD patients</a:t>
            </a:r>
          </a:p>
          <a:p>
            <a:pPr marL="457200" indent="-457200">
              <a:lnSpc>
                <a:spcPct val="100000"/>
              </a:lnSpc>
              <a:buFont typeface="Arial" panose="020B0604020202020204" pitchFamily="34" charset="0"/>
              <a:buChar char="•"/>
            </a:pPr>
            <a:r>
              <a:rPr lang="en-US" dirty="0">
                <a:latin typeface="Segoe UI "/>
              </a:rPr>
              <a:t>Various educational campaigns, And much more!</a:t>
            </a:r>
          </a:p>
          <a:p>
            <a:pPr marL="457200" indent="-457200">
              <a:buFont typeface="Arial" panose="020B0604020202020204" pitchFamily="34" charset="0"/>
              <a:buChar char="•"/>
            </a:pPr>
            <a:endParaRPr lang="en-US" sz="2800" dirty="0">
              <a:latin typeface="Segoe UI "/>
            </a:endParaRPr>
          </a:p>
        </p:txBody>
      </p:sp>
    </p:spTree>
    <p:extLst>
      <p:ext uri="{BB962C8B-B14F-4D97-AF65-F5344CB8AC3E}">
        <p14:creationId xmlns:p14="http://schemas.microsoft.com/office/powerpoint/2010/main" val="3201917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9800" y="771759"/>
            <a:ext cx="7772400" cy="687113"/>
          </a:xfrm>
        </p:spPr>
        <p:txBody>
          <a:bodyPr/>
          <a:lstStyle/>
          <a:p>
            <a:pPr algn="ctr"/>
            <a:r>
              <a:rPr lang="en-US" b="0" dirty="0">
                <a:latin typeface="Segoe UI" panose="020B0502040204020203" pitchFamily="34" charset="0"/>
                <a:cs typeface="Segoe UI" panose="020B0502040204020203" pitchFamily="34" charset="0"/>
              </a:rPr>
              <a:t>THANK YOU!</a:t>
            </a:r>
          </a:p>
        </p:txBody>
      </p:sp>
      <p:sp>
        <p:nvSpPr>
          <p:cNvPr id="10" name="Content Placeholder 2">
            <a:extLst>
              <a:ext uri="{FF2B5EF4-FFF2-40B4-BE49-F238E27FC236}">
                <a16:creationId xmlns:a16="http://schemas.microsoft.com/office/drawing/2014/main" id="{440B8865-4978-478C-BF6E-2B97635135C0}"/>
              </a:ext>
            </a:extLst>
          </p:cNvPr>
          <p:cNvSpPr txBox="1">
            <a:spLocks/>
          </p:cNvSpPr>
          <p:nvPr/>
        </p:nvSpPr>
        <p:spPr>
          <a:xfrm>
            <a:off x="668160" y="1870911"/>
            <a:ext cx="5077732" cy="4525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000" b="1" dirty="0"/>
          </a:p>
          <a:p>
            <a:r>
              <a:rPr lang="en-US" sz="1800" b="1" dirty="0">
                <a:latin typeface="Segoe UI" panose="020B0502040204020203" pitchFamily="34" charset="0"/>
                <a:cs typeface="Segoe UI" panose="020B0502040204020203" pitchFamily="34" charset="0"/>
              </a:rPr>
              <a:t>Laura Edison, DVM, MPH</a:t>
            </a:r>
          </a:p>
          <a:p>
            <a:r>
              <a:rPr lang="en-US" sz="1800" i="1" dirty="0">
                <a:latin typeface="Segoe UI" panose="020B0502040204020203" pitchFamily="34" charset="0"/>
                <a:cs typeface="Segoe UI" panose="020B0502040204020203" pitchFamily="34" charset="0"/>
              </a:rPr>
              <a:t>CDC Career Epidemiology Field Officer</a:t>
            </a:r>
          </a:p>
          <a:p>
            <a:r>
              <a:rPr lang="en-US" sz="1800" dirty="0">
                <a:latin typeface="Segoe UI" panose="020B0502040204020203" pitchFamily="34" charset="0"/>
                <a:cs typeface="Segoe UI" panose="020B0502040204020203" pitchFamily="34" charset="0"/>
              </a:rPr>
              <a:t>Georgia Department of Public Health</a:t>
            </a:r>
          </a:p>
          <a:p>
            <a:r>
              <a:rPr lang="en-US" sz="1800" dirty="0">
                <a:latin typeface="Segoe UI" panose="020B0502040204020203" pitchFamily="34" charset="0"/>
                <a:cs typeface="Segoe UI" panose="020B0502040204020203" pitchFamily="34" charset="0"/>
              </a:rPr>
              <a:t>Phone: 404-657-6542</a:t>
            </a:r>
          </a:p>
          <a:p>
            <a:r>
              <a:rPr lang="en-US" sz="1800" dirty="0">
                <a:latin typeface="Segoe UI" panose="020B0502040204020203" pitchFamily="34" charset="0"/>
                <a:cs typeface="Segoe UI" panose="020B0502040204020203" pitchFamily="34" charset="0"/>
              </a:rPr>
              <a:t>Email: laura.edison@dph.ga.gov</a:t>
            </a:r>
            <a:r>
              <a:rPr lang="en-US" sz="2400" dirty="0">
                <a:latin typeface="Segoe UI" panose="020B0502040204020203" pitchFamily="34" charset="0"/>
                <a:cs typeface="Segoe UI" panose="020B0502040204020203" pitchFamily="34" charset="0"/>
              </a:rPr>
              <a:t> </a:t>
            </a:r>
          </a:p>
          <a:p>
            <a:r>
              <a:rPr lang="en-US" sz="3600" dirty="0"/>
              <a:t> </a:t>
            </a:r>
          </a:p>
          <a:p>
            <a:endParaRPr lang="en-US" sz="2400" dirty="0"/>
          </a:p>
        </p:txBody>
      </p:sp>
    </p:spTree>
    <p:custDataLst>
      <p:tags r:id="rId1"/>
    </p:custDataLst>
    <p:extLst>
      <p:ext uri="{BB962C8B-B14F-4D97-AF65-F5344CB8AC3E}">
        <p14:creationId xmlns:p14="http://schemas.microsoft.com/office/powerpoint/2010/main" val="271596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390"/>
            <a:ext cx="10515600" cy="1028960"/>
          </a:xfrm>
        </p:spPr>
        <p:txBody>
          <a:bodyPr/>
          <a:lstStyle/>
          <a:p>
            <a:r>
              <a:rPr lang="en-US" dirty="0">
                <a:latin typeface="Segoe UI" panose="020B0502040204020203" pitchFamily="34" charset="0"/>
                <a:cs typeface="Segoe UI" panose="020B0502040204020203" pitchFamily="34" charset="0"/>
              </a:rPr>
              <a:t>Opioid Overdose Surveillance</a:t>
            </a:r>
            <a:endParaRPr lang="en-US" dirty="0"/>
          </a:p>
        </p:txBody>
      </p:sp>
      <p:sp>
        <p:nvSpPr>
          <p:cNvPr id="3" name="Content Placeholder 2"/>
          <p:cNvSpPr>
            <a:spLocks noGrp="1"/>
          </p:cNvSpPr>
          <p:nvPr>
            <p:ph sz="quarter" idx="10"/>
          </p:nvPr>
        </p:nvSpPr>
        <p:spPr>
          <a:xfrm>
            <a:off x="838200" y="1784350"/>
            <a:ext cx="10515600" cy="4851228"/>
          </a:xfrm>
        </p:spPr>
        <p:txBody>
          <a:bodyPr>
            <a:normAutofit lnSpcReduction="10000"/>
          </a:bodyPr>
          <a:lstStyle/>
          <a:p>
            <a:pPr marL="457200" indent="-457200">
              <a:lnSpc>
                <a:spcPct val="100000"/>
              </a:lnSpc>
              <a:spcBef>
                <a:spcPts val="600"/>
              </a:spcBef>
              <a:buFont typeface="Arial" panose="020B0604020202020204" pitchFamily="34" charset="0"/>
              <a:buChar char="•"/>
            </a:pPr>
            <a:r>
              <a:rPr lang="en-US" sz="2800" dirty="0"/>
              <a:t>How do we determine the scope of the problem in Georgia?</a:t>
            </a:r>
          </a:p>
          <a:p>
            <a:pPr marL="457200" indent="-457200">
              <a:lnSpc>
                <a:spcPct val="100000"/>
              </a:lnSpc>
              <a:spcBef>
                <a:spcPts val="600"/>
              </a:spcBef>
              <a:buFont typeface="Arial" panose="020B0604020202020204" pitchFamily="34" charset="0"/>
              <a:buChar char="•"/>
            </a:pPr>
            <a:r>
              <a:rPr lang="en-US" sz="2800" dirty="0">
                <a:latin typeface="Segoe UI" panose="020B0502040204020203" pitchFamily="34" charset="0"/>
                <a:cs typeface="Segoe UI" panose="020B0502040204020203" pitchFamily="34" charset="0"/>
              </a:rPr>
              <a:t>Surveillance is essential to any public health prevention or containment strategy </a:t>
            </a:r>
          </a:p>
          <a:p>
            <a:pPr marL="457200" indent="-457200">
              <a:lnSpc>
                <a:spcPct val="100000"/>
              </a:lnSpc>
              <a:spcBef>
                <a:spcPts val="600"/>
              </a:spcBef>
              <a:buFont typeface="Arial" panose="020B0604020202020204" pitchFamily="34" charset="0"/>
              <a:buChar char="•"/>
            </a:pPr>
            <a:r>
              <a:rPr lang="en-US" sz="2800" dirty="0">
                <a:latin typeface="Segoe UI" panose="020B0502040204020203" pitchFamily="34" charset="0"/>
                <a:cs typeface="Segoe UI" panose="020B0502040204020203" pitchFamily="34" charset="0"/>
              </a:rPr>
              <a:t>Surveillance is hard to do! </a:t>
            </a:r>
          </a:p>
          <a:p>
            <a:pPr lvl="1">
              <a:lnSpc>
                <a:spcPct val="100000"/>
              </a:lnSpc>
              <a:spcBef>
                <a:spcPts val="600"/>
              </a:spcBef>
            </a:pPr>
            <a:r>
              <a:rPr lang="en-US" dirty="0">
                <a:latin typeface="Segoe UI" panose="020B0502040204020203" pitchFamily="34" charset="0"/>
                <a:cs typeface="Segoe UI" panose="020B0502040204020203" pitchFamily="34" charset="0"/>
              </a:rPr>
              <a:t>How do you know how many people are at risk of addiction, overdose, death? Many limitations to every data source!</a:t>
            </a:r>
          </a:p>
          <a:p>
            <a:pPr marL="457200" indent="-457200">
              <a:lnSpc>
                <a:spcPct val="100000"/>
              </a:lnSpc>
              <a:spcBef>
                <a:spcPts val="600"/>
              </a:spcBef>
              <a:buFont typeface="Arial" panose="020B0604020202020204" pitchFamily="34" charset="0"/>
              <a:buChar char="•"/>
            </a:pPr>
            <a:r>
              <a:rPr lang="en-US" sz="2800" dirty="0">
                <a:latin typeface="Segoe UI" panose="020B0502040204020203" pitchFamily="34" charset="0"/>
                <a:cs typeface="Segoe UI" panose="020B0502040204020203" pitchFamily="34" charset="0"/>
              </a:rPr>
              <a:t>Use available data to describe the epidemic and detect clusters and hotspots </a:t>
            </a:r>
          </a:p>
          <a:p>
            <a:pPr marL="457200" indent="-457200">
              <a:lnSpc>
                <a:spcPct val="100000"/>
              </a:lnSpc>
              <a:spcBef>
                <a:spcPts val="600"/>
              </a:spcBef>
              <a:buFont typeface="Arial" panose="020B0604020202020204" pitchFamily="34" charset="0"/>
              <a:buChar char="•"/>
            </a:pPr>
            <a:r>
              <a:rPr lang="en-US" sz="2800" dirty="0">
                <a:latin typeface="Segoe UI" panose="020B0502040204020203" pitchFamily="34" charset="0"/>
                <a:cs typeface="Segoe UI" panose="020B0502040204020203" pitchFamily="34" charset="0"/>
              </a:rPr>
              <a:t>Inform partners to direct prevention, treatment, enforcement, and policy decisions</a:t>
            </a:r>
          </a:p>
          <a:p>
            <a:pPr marL="457200" indent="-457200">
              <a:lnSpc>
                <a:spcPct val="100000"/>
              </a:lnSpc>
              <a:spcBef>
                <a:spcPts val="600"/>
              </a:spcBef>
              <a:buFont typeface="Arial" panose="020B0604020202020204" pitchFamily="34" charset="0"/>
              <a:buChar char="•"/>
            </a:pPr>
            <a:r>
              <a:rPr lang="en-US" sz="2800" dirty="0"/>
              <a:t>Work to improve our data</a:t>
            </a:r>
            <a:endParaRPr lang="en-US"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473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390"/>
            <a:ext cx="10515600" cy="102896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Current Surveillance Data Sources</a:t>
            </a:r>
          </a:p>
        </p:txBody>
      </p:sp>
      <p:sp>
        <p:nvSpPr>
          <p:cNvPr id="3" name="Content Placeholder 2"/>
          <p:cNvSpPr>
            <a:spLocks noGrp="1"/>
          </p:cNvSpPr>
          <p:nvPr>
            <p:ph sz="quarter" idx="10"/>
          </p:nvPr>
        </p:nvSpPr>
        <p:spPr>
          <a:xfrm>
            <a:off x="838200" y="1546225"/>
            <a:ext cx="10515600" cy="5205557"/>
          </a:xfrm>
        </p:spPr>
        <p:txBody>
          <a:bodyPr>
            <a:normAutofit/>
          </a:bodyPr>
          <a:lstStyle/>
          <a:p>
            <a:pPr marL="342900" indent="-342900">
              <a:lnSpc>
                <a:spcPct val="110000"/>
              </a:lnSpc>
              <a:spcBef>
                <a:spcPts val="600"/>
              </a:spcBef>
              <a:buFont typeface="Arial" panose="020B0604020202020204" pitchFamily="34" charset="0"/>
              <a:buChar char="•"/>
            </a:pPr>
            <a:r>
              <a:rPr lang="en-US" sz="2400" dirty="0"/>
              <a:t>Hospital and Emergency Department (ED) discharge data</a:t>
            </a:r>
          </a:p>
          <a:p>
            <a:pPr marL="342900" indent="-342900">
              <a:lnSpc>
                <a:spcPct val="110000"/>
              </a:lnSpc>
              <a:spcBef>
                <a:spcPts val="600"/>
              </a:spcBef>
              <a:buFont typeface="Arial" panose="020B0604020202020204" pitchFamily="34" charset="0"/>
              <a:buChar char="•"/>
            </a:pPr>
            <a:r>
              <a:rPr lang="en-US" sz="2400" dirty="0"/>
              <a:t>Syndromic surveillance</a:t>
            </a:r>
          </a:p>
          <a:p>
            <a:pPr marL="342900" indent="-342900">
              <a:lnSpc>
                <a:spcPct val="110000"/>
              </a:lnSpc>
              <a:spcBef>
                <a:spcPts val="600"/>
              </a:spcBef>
              <a:buFont typeface="Arial" panose="020B0604020202020204" pitchFamily="34" charset="0"/>
              <a:buChar char="•"/>
            </a:pPr>
            <a:r>
              <a:rPr lang="en-US" dirty="0"/>
              <a:t>Prescription Drug Monitoring Program (PDMP) </a:t>
            </a:r>
          </a:p>
          <a:p>
            <a:pPr marL="342900" indent="-342900">
              <a:lnSpc>
                <a:spcPct val="110000"/>
              </a:lnSpc>
              <a:spcBef>
                <a:spcPts val="600"/>
              </a:spcBef>
              <a:buFont typeface="Arial" panose="020B0604020202020204" pitchFamily="34" charset="0"/>
              <a:buChar char="•"/>
            </a:pPr>
            <a:r>
              <a:rPr lang="en-US" dirty="0"/>
              <a:t>Death certificates, Coroner/Medical Examiner &amp; toxicology reports</a:t>
            </a:r>
          </a:p>
          <a:p>
            <a:pPr marL="342900" indent="-342900">
              <a:lnSpc>
                <a:spcPct val="110000"/>
              </a:lnSpc>
              <a:spcBef>
                <a:spcPts val="600"/>
              </a:spcBef>
              <a:buFont typeface="Arial" panose="020B0604020202020204" pitchFamily="34" charset="0"/>
              <a:buChar char="•"/>
            </a:pPr>
            <a:r>
              <a:rPr lang="en-US" dirty="0"/>
              <a:t>GBI Drug seizure data</a:t>
            </a:r>
          </a:p>
          <a:p>
            <a:pPr marL="342900" indent="-342900">
              <a:lnSpc>
                <a:spcPct val="110000"/>
              </a:lnSpc>
              <a:spcBef>
                <a:spcPts val="600"/>
              </a:spcBef>
              <a:buFont typeface="Arial" panose="020B0604020202020204" pitchFamily="34" charset="0"/>
              <a:buChar char="•"/>
            </a:pPr>
            <a:r>
              <a:rPr lang="en-US" sz="2400" dirty="0"/>
              <a:t>Emergency Medical Services (EMS) reports</a:t>
            </a:r>
          </a:p>
          <a:p>
            <a:pPr marL="342900" indent="-342900">
              <a:lnSpc>
                <a:spcPct val="110000"/>
              </a:lnSpc>
              <a:spcBef>
                <a:spcPts val="600"/>
              </a:spcBef>
              <a:buFont typeface="Arial" panose="020B0604020202020204" pitchFamily="34" charset="0"/>
              <a:buChar char="•"/>
            </a:pPr>
            <a:r>
              <a:rPr lang="en-US" sz="2400" dirty="0"/>
              <a:t>Neonatal Abstinence Syndrome reports (dph.ga.gov/</a:t>
            </a:r>
            <a:r>
              <a:rPr lang="en-US" sz="2400" dirty="0" err="1"/>
              <a:t>nas</a:t>
            </a:r>
            <a:r>
              <a:rPr lang="en-US" sz="2400" dirty="0"/>
              <a:t>)</a:t>
            </a:r>
          </a:p>
          <a:p>
            <a:pPr marL="342900" indent="-342900">
              <a:lnSpc>
                <a:spcPct val="110000"/>
              </a:lnSpc>
              <a:spcBef>
                <a:spcPts val="600"/>
              </a:spcBef>
              <a:buFont typeface="Arial" panose="020B0604020202020204" pitchFamily="34" charset="0"/>
              <a:buChar char="•"/>
            </a:pPr>
            <a:r>
              <a:rPr lang="en-US" sz="2400" dirty="0"/>
              <a:t>Overdose Detection Mapping Application Program (ODMAP)</a:t>
            </a:r>
          </a:p>
          <a:p>
            <a:pPr marL="342900" indent="-342900">
              <a:lnSpc>
                <a:spcPct val="110000"/>
              </a:lnSpc>
              <a:spcBef>
                <a:spcPts val="600"/>
              </a:spcBef>
              <a:buFont typeface="Arial" panose="020B0604020202020204" pitchFamily="34" charset="0"/>
              <a:buChar char="•"/>
            </a:pPr>
            <a:r>
              <a:rPr lang="en-US" sz="2400" dirty="0"/>
              <a:t>Behavioral surveys</a:t>
            </a:r>
          </a:p>
          <a:p>
            <a:endParaRPr lang="en-US" sz="2400" dirty="0"/>
          </a:p>
        </p:txBody>
      </p:sp>
    </p:spTree>
    <p:extLst>
      <p:ext uri="{BB962C8B-B14F-4D97-AF65-F5344CB8AC3E}">
        <p14:creationId xmlns:p14="http://schemas.microsoft.com/office/powerpoint/2010/main" val="110517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9110"/>
            <a:ext cx="10515600" cy="102896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Surveillance Reports</a:t>
            </a:r>
          </a:p>
        </p:txBody>
      </p:sp>
      <p:sp>
        <p:nvSpPr>
          <p:cNvPr id="3" name="Content Placeholder 2"/>
          <p:cNvSpPr>
            <a:spLocks noGrp="1"/>
          </p:cNvSpPr>
          <p:nvPr>
            <p:ph sz="quarter" idx="10"/>
          </p:nvPr>
        </p:nvSpPr>
        <p:spPr>
          <a:xfrm>
            <a:off x="838200" y="1455075"/>
            <a:ext cx="8207182" cy="4803815"/>
          </a:xfrm>
        </p:spPr>
        <p:txBody>
          <a:bodyPr>
            <a:normAutofit fontScale="55000" lnSpcReduction="20000"/>
          </a:bodyPr>
          <a:lstStyle/>
          <a:p>
            <a:pPr>
              <a:lnSpc>
                <a:spcPct val="120000"/>
              </a:lnSpc>
              <a:spcBef>
                <a:spcPts val="600"/>
              </a:spcBef>
            </a:pPr>
            <a:r>
              <a:rPr lang="en-US" sz="4500" b="1" dirty="0">
                <a:solidFill>
                  <a:srgbClr val="FF0000"/>
                </a:solidFill>
              </a:rPr>
              <a:t>https://dph.georgia.gov/drug-surveillance-unit</a:t>
            </a:r>
            <a:endParaRPr lang="en-US" sz="2800" b="1" dirty="0">
              <a:solidFill>
                <a:srgbClr val="FF0000"/>
              </a:solidFill>
            </a:endParaRPr>
          </a:p>
          <a:p>
            <a:pPr marL="274320" indent="-274320">
              <a:lnSpc>
                <a:spcPct val="120000"/>
              </a:lnSpc>
              <a:spcBef>
                <a:spcPts val="600"/>
              </a:spcBef>
              <a:buFont typeface="Arial" panose="020B0604020202020204" pitchFamily="34" charset="0"/>
              <a:buChar char="•"/>
            </a:pPr>
            <a:r>
              <a:rPr lang="en-US" sz="3800" dirty="0"/>
              <a:t>Annual opioid overdose surveillance reports</a:t>
            </a:r>
          </a:p>
          <a:p>
            <a:pPr lvl="1">
              <a:lnSpc>
                <a:spcPct val="120000"/>
              </a:lnSpc>
              <a:spcBef>
                <a:spcPts val="600"/>
              </a:spcBef>
              <a:buFont typeface="Courier New" panose="02070309020205020404" pitchFamily="49" charset="0"/>
              <a:buChar char="o"/>
            </a:pPr>
            <a:r>
              <a:rPr lang="en-US" sz="3300" dirty="0">
                <a:latin typeface="Segoe UI" panose="020B0502040204020203" pitchFamily="34" charset="0"/>
                <a:cs typeface="Segoe UI" panose="020B0502040204020203" pitchFamily="34" charset="0"/>
              </a:rPr>
              <a:t>Hospital discharge data, vital records death certificates, GBI Crime Lab seizure data</a:t>
            </a:r>
          </a:p>
          <a:p>
            <a:pPr lvl="1">
              <a:lnSpc>
                <a:spcPct val="120000"/>
              </a:lnSpc>
              <a:spcBef>
                <a:spcPts val="600"/>
              </a:spcBef>
              <a:buFont typeface="Courier New" panose="02070309020205020404" pitchFamily="49" charset="0"/>
              <a:buChar char="o"/>
            </a:pPr>
            <a:r>
              <a:rPr lang="en-US" sz="3300" dirty="0">
                <a:latin typeface="Segoe UI" panose="020B0502040204020203" pitchFamily="34" charset="0"/>
                <a:cs typeface="Segoe UI" panose="020B0502040204020203" pitchFamily="34" charset="0"/>
              </a:rPr>
              <a:t>2016 and 2017 report (revised reports coming soon)</a:t>
            </a:r>
          </a:p>
          <a:p>
            <a:pPr lvl="1">
              <a:lnSpc>
                <a:spcPct val="120000"/>
              </a:lnSpc>
              <a:spcBef>
                <a:spcPts val="600"/>
              </a:spcBef>
              <a:buFont typeface="Courier New" panose="02070309020205020404" pitchFamily="49" charset="0"/>
              <a:buChar char="o"/>
            </a:pPr>
            <a:r>
              <a:rPr lang="en-US" sz="3300" dirty="0">
                <a:latin typeface="Segoe UI" panose="020B0502040204020203" pitchFamily="34" charset="0"/>
                <a:cs typeface="Segoe UI" panose="020B0502040204020203" pitchFamily="34" charset="0"/>
              </a:rPr>
              <a:t>County level data tables</a:t>
            </a:r>
          </a:p>
          <a:p>
            <a:pPr marL="274320" indent="-274320">
              <a:lnSpc>
                <a:spcPct val="120000"/>
              </a:lnSpc>
              <a:spcBef>
                <a:spcPts val="600"/>
              </a:spcBef>
              <a:buFont typeface="Arial" panose="020B0604020202020204" pitchFamily="34" charset="0"/>
              <a:buChar char="•"/>
            </a:pPr>
            <a:r>
              <a:rPr lang="en-US" sz="3800" dirty="0"/>
              <a:t>PDMP reports 2016-2018 </a:t>
            </a:r>
          </a:p>
          <a:p>
            <a:pPr lvl="1">
              <a:lnSpc>
                <a:spcPct val="120000"/>
              </a:lnSpc>
              <a:spcBef>
                <a:spcPts val="600"/>
              </a:spcBef>
              <a:buFont typeface="Courier New" panose="02070309020205020404" pitchFamily="49" charset="0"/>
              <a:buChar char="o"/>
            </a:pPr>
            <a:r>
              <a:rPr lang="en-US" sz="3300" dirty="0">
                <a:latin typeface="Segoe UI" panose="020B0502040204020203" pitchFamily="34" charset="0"/>
                <a:cs typeface="Segoe UI" panose="020B0502040204020203" pitchFamily="34" charset="0"/>
              </a:rPr>
              <a:t>County-level data tables</a:t>
            </a:r>
          </a:p>
          <a:p>
            <a:pPr marL="274320" indent="-274320">
              <a:lnSpc>
                <a:spcPct val="120000"/>
              </a:lnSpc>
              <a:spcBef>
                <a:spcPts val="600"/>
              </a:spcBef>
              <a:buFont typeface="Arial" panose="020B0604020202020204" pitchFamily="34" charset="0"/>
              <a:buChar char="•"/>
            </a:pPr>
            <a:r>
              <a:rPr lang="en-US" sz="3800" dirty="0"/>
              <a:t>Monthly Syndromic Surveillance reports</a:t>
            </a:r>
          </a:p>
          <a:p>
            <a:pPr marL="274320" indent="-274320">
              <a:lnSpc>
                <a:spcPct val="120000"/>
              </a:lnSpc>
              <a:spcBef>
                <a:spcPts val="600"/>
              </a:spcBef>
              <a:buFont typeface="Arial" panose="020B0604020202020204" pitchFamily="34" charset="0"/>
              <a:buChar char="•"/>
            </a:pPr>
            <a:r>
              <a:rPr lang="en-US" sz="3800" dirty="0"/>
              <a:t>2018 surveillance reports, county profiles, and a stimulants report coming soon</a:t>
            </a:r>
          </a:p>
          <a:p>
            <a:pPr marL="274320" indent="-274320">
              <a:lnSpc>
                <a:spcPct val="120000"/>
              </a:lnSpc>
              <a:spcBef>
                <a:spcPts val="600"/>
              </a:spcBef>
              <a:buFont typeface="Arial" panose="020B0604020202020204" pitchFamily="34" charset="0"/>
              <a:buChar char="•"/>
            </a:pPr>
            <a:r>
              <a:rPr lang="en-US" sz="3800" dirty="0">
                <a:cs typeface="Segoe UI" panose="020B0502040204020203" pitchFamily="34" charset="0"/>
              </a:rPr>
              <a:t>Additional death data available on OASIS</a:t>
            </a:r>
            <a:endParaRPr lang="en-US" sz="2900" dirty="0">
              <a:cs typeface="Segoe UI" panose="020B0502040204020203" pitchFamily="34" charset="0"/>
            </a:endParaRPr>
          </a:p>
        </p:txBody>
      </p:sp>
      <p:pic>
        <p:nvPicPr>
          <p:cNvPr id="4" name="Picture 3">
            <a:extLst>
              <a:ext uri="{FF2B5EF4-FFF2-40B4-BE49-F238E27FC236}">
                <a16:creationId xmlns:a16="http://schemas.microsoft.com/office/drawing/2014/main" id="{F5C2D325-424E-4A3E-8933-0459A9FA4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5382" y="1511186"/>
            <a:ext cx="2963894" cy="3835627"/>
          </a:xfrm>
          <a:prstGeom prst="rect">
            <a:avLst/>
          </a:prstGeom>
          <a:ln>
            <a:solidFill>
              <a:schemeClr val="tx1"/>
            </a:solidFill>
          </a:ln>
        </p:spPr>
      </p:pic>
      <p:sp>
        <p:nvSpPr>
          <p:cNvPr id="5" name="Content Placeholder 2">
            <a:extLst>
              <a:ext uri="{FF2B5EF4-FFF2-40B4-BE49-F238E27FC236}">
                <a16:creationId xmlns:a16="http://schemas.microsoft.com/office/drawing/2014/main" id="{33F283E4-618A-4511-9ACF-6152C991423E}"/>
              </a:ext>
            </a:extLst>
          </p:cNvPr>
          <p:cNvSpPr txBox="1">
            <a:spLocks/>
          </p:cNvSpPr>
          <p:nvPr/>
        </p:nvSpPr>
        <p:spPr>
          <a:xfrm>
            <a:off x="838201" y="6004010"/>
            <a:ext cx="10515599" cy="540292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en-US" sz="2500" b="1" dirty="0">
                <a:solidFill>
                  <a:srgbClr val="FF0000"/>
                </a:solidFill>
              </a:rPr>
              <a:t>https://oasis.state.ga.us/oasis/webquery/qryDrugOverdose.aspx</a:t>
            </a:r>
          </a:p>
        </p:txBody>
      </p:sp>
    </p:spTree>
    <p:extLst>
      <p:ext uri="{BB962C8B-B14F-4D97-AF65-F5344CB8AC3E}">
        <p14:creationId xmlns:p14="http://schemas.microsoft.com/office/powerpoint/2010/main" val="286572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C88D08-2F71-4D7C-B6C2-8DCF997420C9}"/>
              </a:ext>
            </a:extLst>
          </p:cNvPr>
          <p:cNvSpPr>
            <a:spLocks noGrp="1"/>
          </p:cNvSpPr>
          <p:nvPr>
            <p:ph type="body" sz="quarter" idx="10"/>
          </p:nvPr>
        </p:nvSpPr>
        <p:spPr>
          <a:xfrm>
            <a:off x="304799" y="2508690"/>
            <a:ext cx="8886826" cy="644525"/>
          </a:xfrm>
        </p:spPr>
        <p:txBody>
          <a:bodyPr/>
          <a:lstStyle/>
          <a:p>
            <a:r>
              <a:rPr lang="en-US" dirty="0">
                <a:latin typeface="Segoe UI" panose="020B0502040204020203" pitchFamily="34" charset="0"/>
                <a:cs typeface="Segoe UI" panose="020B0502040204020203" pitchFamily="34" charset="0"/>
              </a:rPr>
              <a:t>Opioid-Involved Overdoses in Georgia</a:t>
            </a:r>
          </a:p>
        </p:txBody>
      </p:sp>
    </p:spTree>
    <p:extLst>
      <p:ext uri="{BB962C8B-B14F-4D97-AF65-F5344CB8AC3E}">
        <p14:creationId xmlns:p14="http://schemas.microsoft.com/office/powerpoint/2010/main" val="3040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390"/>
            <a:ext cx="10515600" cy="1028960"/>
          </a:xfrm>
        </p:spPr>
        <p:txBody>
          <a:bodyPr>
            <a:normAutofit fontScale="90000"/>
          </a:bodyPr>
          <a:lstStyle/>
          <a:p>
            <a:r>
              <a:rPr lang="en-US" dirty="0">
                <a:latin typeface="Segoe UI" panose="020B0502040204020203" pitchFamily="34" charset="0"/>
                <a:ea typeface="Segoe UI" panose="020B0502040204020203" pitchFamily="34" charset="0"/>
                <a:cs typeface="Segoe UI" panose="020B0502040204020203" pitchFamily="34" charset="0"/>
              </a:rPr>
              <a:t>Data Available in Overdose Surveillance Reports</a:t>
            </a:r>
          </a:p>
        </p:txBody>
      </p:sp>
      <p:sp>
        <p:nvSpPr>
          <p:cNvPr id="3" name="Content Placeholder 2"/>
          <p:cNvSpPr>
            <a:spLocks noGrp="1"/>
          </p:cNvSpPr>
          <p:nvPr>
            <p:ph sz="quarter" idx="10"/>
          </p:nvPr>
        </p:nvSpPr>
        <p:spPr>
          <a:xfrm>
            <a:off x="115716" y="1430201"/>
            <a:ext cx="5139519" cy="5452863"/>
          </a:xfrm>
        </p:spPr>
        <p:txBody>
          <a:bodyPr>
            <a:normAutofit/>
          </a:bodyPr>
          <a:lstStyle/>
          <a:p>
            <a:pPr marL="342900" indent="-342900">
              <a:lnSpc>
                <a:spcPct val="110000"/>
              </a:lnSpc>
              <a:spcBef>
                <a:spcPts val="600"/>
              </a:spcBef>
              <a:buFont typeface="Arial" panose="020B0604020202020204" pitchFamily="34" charset="0"/>
              <a:buChar char="•"/>
            </a:pPr>
            <a:r>
              <a:rPr lang="en-US" sz="2400" dirty="0"/>
              <a:t>Overdose morbidity and mortality</a:t>
            </a:r>
          </a:p>
          <a:p>
            <a:pPr marL="342900" indent="-342900">
              <a:lnSpc>
                <a:spcPct val="110000"/>
              </a:lnSpc>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2016-2017 (updates and 2018 coming very soon)</a:t>
            </a:r>
          </a:p>
          <a:p>
            <a:pPr marL="342900" indent="-342900">
              <a:lnSpc>
                <a:spcPct val="110000"/>
              </a:lnSpc>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County level death, ED visit and hospitalization counts and rates</a:t>
            </a:r>
          </a:p>
          <a:p>
            <a:pPr marL="342900" indent="-342900">
              <a:lnSpc>
                <a:spcPct val="110000"/>
              </a:lnSpc>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Statewide demographics and trends</a:t>
            </a:r>
          </a:p>
          <a:p>
            <a:pPr marL="342900" indent="-342900">
              <a:lnSpc>
                <a:spcPct val="110000"/>
              </a:lnSpc>
              <a:spcBef>
                <a:spcPts val="600"/>
              </a:spcBef>
              <a:buFont typeface="Arial" panose="020B0604020202020204" pitchFamily="34" charset="0"/>
              <a:buChar char="•"/>
            </a:pPr>
            <a:r>
              <a:rPr lang="en-US" dirty="0">
                <a:latin typeface="Segoe UI" panose="020B0502040204020203" pitchFamily="34" charset="0"/>
                <a:cs typeface="Segoe UI" panose="020B0502040204020203" pitchFamily="34" charset="0"/>
              </a:rPr>
              <a:t>More available upon request at the DPH Public Heath Information Portal (PHIP) </a:t>
            </a:r>
            <a:r>
              <a:rPr lang="en-US" dirty="0">
                <a:latin typeface="Segoe UI" panose="020B0502040204020203" pitchFamily="34" charset="0"/>
                <a:cs typeface="Segoe UI" panose="020B0502040204020203" pitchFamily="34" charset="0"/>
                <a:hlinkClick r:id="rId3"/>
              </a:rPr>
              <a:t>https://dph.georgia.gov/phip-data-request</a:t>
            </a:r>
            <a:endParaRPr lang="en-US" dirty="0">
              <a:latin typeface="Segoe UI" panose="020B0502040204020203" pitchFamily="34" charset="0"/>
              <a:cs typeface="Segoe UI" panose="020B0502040204020203" pitchFamily="34" charset="0"/>
            </a:endParaRPr>
          </a:p>
          <a:p>
            <a:pPr marL="342900" indent="-342900">
              <a:lnSpc>
                <a:spcPct val="110000"/>
              </a:lnSpc>
              <a:spcBef>
                <a:spcPts val="600"/>
              </a:spcBef>
              <a:buFont typeface="Arial" panose="020B0604020202020204" pitchFamily="34" charset="0"/>
              <a:buChar char="•"/>
            </a:pPr>
            <a:endParaRPr lang="en-US" dirty="0"/>
          </a:p>
          <a:p>
            <a:endParaRPr lang="en-US" sz="2400" dirty="0"/>
          </a:p>
        </p:txBody>
      </p:sp>
      <p:pic>
        <p:nvPicPr>
          <p:cNvPr id="4" name="Picture 3">
            <a:extLst>
              <a:ext uri="{FF2B5EF4-FFF2-40B4-BE49-F238E27FC236}">
                <a16:creationId xmlns:a16="http://schemas.microsoft.com/office/drawing/2014/main" id="{63E8B2E1-F7BE-4211-913A-FCBBE879E8AC}"/>
              </a:ext>
            </a:extLst>
          </p:cNvPr>
          <p:cNvPicPr>
            <a:picLocks noChangeAspect="1"/>
          </p:cNvPicPr>
          <p:nvPr/>
        </p:nvPicPr>
        <p:blipFill rotWithShape="1">
          <a:blip r:embed="rId4"/>
          <a:srcRect l="6875" t="19102" r="57239" b="9962"/>
          <a:stretch/>
        </p:blipFill>
        <p:spPr>
          <a:xfrm>
            <a:off x="5255235" y="2014150"/>
            <a:ext cx="6936765" cy="4284967"/>
          </a:xfrm>
          <a:prstGeom prst="rect">
            <a:avLst/>
          </a:prstGeom>
        </p:spPr>
      </p:pic>
    </p:spTree>
    <p:extLst>
      <p:ext uri="{BB962C8B-B14F-4D97-AF65-F5344CB8AC3E}">
        <p14:creationId xmlns:p14="http://schemas.microsoft.com/office/powerpoint/2010/main" val="272454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5390"/>
            <a:ext cx="10515600" cy="102896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Understanding Case Definitions</a:t>
            </a:r>
          </a:p>
        </p:txBody>
      </p:sp>
      <p:sp>
        <p:nvSpPr>
          <p:cNvPr id="3" name="Content Placeholder 2"/>
          <p:cNvSpPr>
            <a:spLocks noGrp="1"/>
          </p:cNvSpPr>
          <p:nvPr>
            <p:ph sz="quarter" idx="10"/>
          </p:nvPr>
        </p:nvSpPr>
        <p:spPr>
          <a:xfrm>
            <a:off x="838200" y="1546225"/>
            <a:ext cx="10515600" cy="5205557"/>
          </a:xfrm>
        </p:spPr>
        <p:txBody>
          <a:bodyPr>
            <a:normAutofit/>
          </a:bodyPr>
          <a:lstStyle/>
          <a:p>
            <a:pPr marL="342900" indent="-342900">
              <a:lnSpc>
                <a:spcPct val="110000"/>
              </a:lnSpc>
              <a:spcBef>
                <a:spcPts val="600"/>
              </a:spcBef>
              <a:buFont typeface="Arial" panose="020B0604020202020204" pitchFamily="34" charset="0"/>
              <a:buChar char="•"/>
            </a:pPr>
            <a:r>
              <a:rPr lang="en-US" sz="2400" dirty="0"/>
              <a:t>Use ICD codes and sometimes text to identify drug overdoses by drug type</a:t>
            </a:r>
          </a:p>
          <a:p>
            <a:pPr marL="342900" indent="-342900">
              <a:lnSpc>
                <a:spcPct val="110000"/>
              </a:lnSpc>
              <a:spcBef>
                <a:spcPts val="600"/>
              </a:spcBef>
              <a:buFont typeface="Arial" panose="020B0604020202020204" pitchFamily="34" charset="0"/>
              <a:buChar char="•"/>
            </a:pPr>
            <a:r>
              <a:rPr lang="en-US" dirty="0"/>
              <a:t>Some case definitions overlap, drug categories are NOT mutually exclusive</a:t>
            </a:r>
          </a:p>
          <a:p>
            <a:pPr marL="342900" indent="-342900">
              <a:lnSpc>
                <a:spcPct val="110000"/>
              </a:lnSpc>
              <a:spcBef>
                <a:spcPts val="600"/>
              </a:spcBef>
              <a:buFont typeface="Arial" panose="020B0604020202020204" pitchFamily="34" charset="0"/>
              <a:buChar char="•"/>
            </a:pPr>
            <a:r>
              <a:rPr lang="en-US" dirty="0"/>
              <a:t>Geographic data may mean different things</a:t>
            </a:r>
          </a:p>
          <a:p>
            <a:pPr marL="1028700" lvl="1" indent="-342900">
              <a:lnSpc>
                <a:spcPct val="110000"/>
              </a:lnSpc>
              <a:spcBef>
                <a:spcPts val="600"/>
              </a:spcBef>
            </a:pPr>
            <a:r>
              <a:rPr lang="en-US" sz="2000" dirty="0">
                <a:latin typeface="Segoe UI" panose="020B0502040204020203" pitchFamily="34" charset="0"/>
                <a:cs typeface="Segoe UI" panose="020B0502040204020203" pitchFamily="34" charset="0"/>
              </a:rPr>
              <a:t>Place of residence vs. place of injury (overdose)</a:t>
            </a:r>
          </a:p>
          <a:p>
            <a:pPr marL="1028700" lvl="1" indent="-342900">
              <a:lnSpc>
                <a:spcPct val="110000"/>
              </a:lnSpc>
              <a:spcBef>
                <a:spcPts val="600"/>
              </a:spcBef>
            </a:pPr>
            <a:r>
              <a:rPr lang="en-US" sz="2000" dirty="0">
                <a:latin typeface="Segoe UI" panose="020B0502040204020203" pitchFamily="34" charset="0"/>
                <a:cs typeface="Segoe UI" panose="020B0502040204020203" pitchFamily="34" charset="0"/>
              </a:rPr>
              <a:t>ED visits or hospitalizations occurring in GA vs. among GA residents</a:t>
            </a:r>
          </a:p>
          <a:p>
            <a:pPr marL="342900" indent="-342900">
              <a:lnSpc>
                <a:spcPct val="110000"/>
              </a:lnSpc>
              <a:spcBef>
                <a:spcPts val="600"/>
              </a:spcBef>
              <a:buFont typeface="Arial" panose="020B0604020202020204" pitchFamily="34" charset="0"/>
              <a:buChar char="•"/>
            </a:pPr>
            <a:r>
              <a:rPr lang="en-US" dirty="0"/>
              <a:t>ED visits may also be represented in the hospitalization data (in updated reports)</a:t>
            </a:r>
          </a:p>
          <a:p>
            <a:pPr marL="342900" indent="-342900">
              <a:lnSpc>
                <a:spcPct val="110000"/>
              </a:lnSpc>
              <a:spcBef>
                <a:spcPts val="600"/>
              </a:spcBef>
              <a:buFont typeface="Arial" panose="020B0604020202020204" pitchFamily="34" charset="0"/>
              <a:buChar char="•"/>
            </a:pPr>
            <a:r>
              <a:rPr lang="en-US" dirty="0"/>
              <a:t>Etc.</a:t>
            </a:r>
          </a:p>
          <a:p>
            <a:pPr>
              <a:lnSpc>
                <a:spcPct val="110000"/>
              </a:lnSpc>
            </a:pPr>
            <a:r>
              <a:rPr lang="en-US" sz="2200" b="1" dirty="0">
                <a:solidFill>
                  <a:srgbClr val="FF0000"/>
                </a:solidFill>
                <a:latin typeface="Segoe UI "/>
              </a:rPr>
              <a:t>KNOW YOUR DATA AND WHAT IT REALLY REPRESENTS!</a:t>
            </a:r>
            <a:endParaRPr lang="en-US" b="1" dirty="0">
              <a:solidFill>
                <a:srgbClr val="FF0000"/>
              </a:solidFill>
              <a:latin typeface="Segoe UI "/>
            </a:endParaRPr>
          </a:p>
          <a:p>
            <a:endParaRPr lang="en-US" sz="2400" dirty="0"/>
          </a:p>
        </p:txBody>
      </p:sp>
    </p:spTree>
    <p:extLst>
      <p:ext uri="{BB962C8B-B14F-4D97-AF65-F5344CB8AC3E}">
        <p14:creationId xmlns:p14="http://schemas.microsoft.com/office/powerpoint/2010/main" val="3943402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DPH Theme" id="{E1CCD909-0D60-49BD-A0F7-5463BC2A0010}" vid="{91C0C1DB-AF6D-4B8B-8C55-A08C88F13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Final DPH Theme</Template>
  <TotalTime>9215</TotalTime>
  <Words>2431</Words>
  <Application>Microsoft Office PowerPoint</Application>
  <PresentationFormat>Widescreen</PresentationFormat>
  <Paragraphs>255</Paragraphs>
  <Slides>31</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Courier New</vt:lpstr>
      <vt:lpstr>Segoe UI</vt:lpstr>
      <vt:lpstr>Segoe UI </vt:lpstr>
      <vt:lpstr>Segoe UI Light</vt:lpstr>
      <vt:lpstr>Segoe UI Semibold</vt:lpstr>
      <vt:lpstr>Wingdings</vt:lpstr>
      <vt:lpstr>Final DPH Theme</vt:lpstr>
      <vt:lpstr>PowerPoint Presentation</vt:lpstr>
      <vt:lpstr>DPH Comprehensive Opioid and Substance Use Program</vt:lpstr>
      <vt:lpstr>Drug Surveillance Unit</vt:lpstr>
      <vt:lpstr>Opioid Overdose Surveillance</vt:lpstr>
      <vt:lpstr>Current Surveillance Data Sources</vt:lpstr>
      <vt:lpstr>Surveillance Reports</vt:lpstr>
      <vt:lpstr>PowerPoint Presentation</vt:lpstr>
      <vt:lpstr>Data Available in Overdose Surveillance Reports</vt:lpstr>
      <vt:lpstr>Understanding Case Definitions</vt:lpstr>
      <vt:lpstr>PowerPoint Presentation</vt:lpstr>
      <vt:lpstr>PowerPoint Presentation</vt:lpstr>
      <vt:lpstr>PowerPoint Presentation</vt:lpstr>
      <vt:lpstr>PowerPoint Presentation</vt:lpstr>
      <vt:lpstr>PowerPoint Presentation</vt:lpstr>
      <vt:lpstr>PowerPoint Presentation</vt:lpstr>
      <vt:lpstr>State Unintentional Drug Overdose Reporting System (SUDORS)</vt:lpstr>
      <vt:lpstr>SUDORS Deaths by Drug Type (continued)</vt:lpstr>
      <vt:lpstr>Prescription Drug Monitoring Program</vt:lpstr>
      <vt:lpstr>Data Available in PDMP Reports</vt:lpstr>
      <vt:lpstr>PowerPoint Presentation</vt:lpstr>
      <vt:lpstr>PowerPoint Presentation</vt:lpstr>
      <vt:lpstr>PowerPoint Presentation</vt:lpstr>
      <vt:lpstr>Opioid Prescription Rate, by County, Georgia, 2018</vt:lpstr>
      <vt:lpstr>Data Improvement &amp; Next Steps    </vt:lpstr>
      <vt:lpstr>Data Improvement Project: Coroner Database</vt:lpstr>
      <vt:lpstr>Suspect Overdose Death Reporting</vt:lpstr>
      <vt:lpstr>EMS Data Quality Improvement</vt:lpstr>
      <vt:lpstr>Other Projects</vt:lpstr>
      <vt:lpstr>How You Can Use the Data</vt:lpstr>
      <vt:lpstr>Overdose Data to Action (OD2) Grant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Weatherspoon, Kristian</dc:creator>
  <cp:lastModifiedBy>Edison, Laura</cp:lastModifiedBy>
  <cp:revision>271</cp:revision>
  <dcterms:created xsi:type="dcterms:W3CDTF">2018-07-17T18:47:47Z</dcterms:created>
  <dcterms:modified xsi:type="dcterms:W3CDTF">2019-09-09T16:31:51Z</dcterms:modified>
</cp:coreProperties>
</file>