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91" r:id="rId3"/>
    <p:sldId id="258" r:id="rId4"/>
    <p:sldId id="260" r:id="rId5"/>
    <p:sldId id="257" r:id="rId6"/>
    <p:sldId id="259" r:id="rId7"/>
    <p:sldId id="261" r:id="rId8"/>
    <p:sldId id="262" r:id="rId9"/>
    <p:sldId id="263" r:id="rId10"/>
    <p:sldId id="280" r:id="rId11"/>
    <p:sldId id="292" r:id="rId12"/>
    <p:sldId id="293" r:id="rId13"/>
    <p:sldId id="270" r:id="rId14"/>
    <p:sldId id="282" r:id="rId15"/>
    <p:sldId id="284" r:id="rId16"/>
    <p:sldId id="281" r:id="rId17"/>
    <p:sldId id="283" r:id="rId18"/>
    <p:sldId id="289" r:id="rId19"/>
    <p:sldId id="285" r:id="rId20"/>
    <p:sldId id="288" r:id="rId21"/>
    <p:sldId id="286" r:id="rId22"/>
    <p:sldId id="287" r:id="rId23"/>
    <p:sldId id="290" r:id="rId24"/>
    <p:sldId id="276" r:id="rId25"/>
    <p:sldId id="279" r:id="rId26"/>
    <p:sldId id="294" r:id="rId27"/>
    <p:sldId id="295" r:id="rId2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3511" autoAdjust="0"/>
  </p:normalViewPr>
  <p:slideViewPr>
    <p:cSldViewPr snapToGrid="0">
      <p:cViewPr>
        <p:scale>
          <a:sx n="66" d="100"/>
          <a:sy n="66" d="100"/>
        </p:scale>
        <p:origin x="560" y="-4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E5D8631D-5A37-4C5F-B5B7-B16FC9DB9BAD}" type="datetimeFigureOut">
              <a:rPr lang="en-US" smtClean="0"/>
              <a:t>12/9/2019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01796823-C932-445A-B260-710ACCA8B759}" type="slidenum">
              <a:rPr lang="en-US" smtClean="0"/>
              <a:t>‹#›</a:t>
            </a:fld>
            <a:endParaRPr lang="en-US"/>
          </a:p>
        </p:txBody>
      </p:sp>
    </p:spTree>
    <p:extLst>
      <p:ext uri="{BB962C8B-B14F-4D97-AF65-F5344CB8AC3E}">
        <p14:creationId xmlns:p14="http://schemas.microsoft.com/office/powerpoint/2010/main" val="3635516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thank you for coming, my name is Umed Ibragimov, RAP at BSHE department, at Rollins. Today I would like to share some preliminary findings from an implementation science study of syringe service programs in Rural Ky</a:t>
            </a:r>
          </a:p>
        </p:txBody>
      </p:sp>
      <p:sp>
        <p:nvSpPr>
          <p:cNvPr id="4" name="Slide Number Placeholder 3"/>
          <p:cNvSpPr>
            <a:spLocks noGrp="1"/>
          </p:cNvSpPr>
          <p:nvPr>
            <p:ph type="sldNum" sz="quarter" idx="5"/>
          </p:nvPr>
        </p:nvSpPr>
        <p:spPr/>
        <p:txBody>
          <a:bodyPr/>
          <a:lstStyle/>
          <a:p>
            <a:fld id="{01796823-C932-445A-B260-710ACCA8B759}" type="slidenum">
              <a:rPr lang="en-US" smtClean="0"/>
              <a:t>1</a:t>
            </a:fld>
            <a:endParaRPr lang="en-US"/>
          </a:p>
        </p:txBody>
      </p:sp>
    </p:spTree>
    <p:extLst>
      <p:ext uri="{BB962C8B-B14F-4D97-AF65-F5344CB8AC3E}">
        <p14:creationId xmlns:p14="http://schemas.microsoft.com/office/powerpoint/2010/main" val="804046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particular paper that we are working now within Aim 3 is exploring what factors may influence clients’ 1</a:t>
            </a:r>
            <a:r>
              <a:rPr lang="en-US" baseline="30000" dirty="0"/>
              <a:t>st</a:t>
            </a:r>
            <a:r>
              <a:rPr lang="en-US" dirty="0"/>
              <a:t> visit to SSPs</a:t>
            </a:r>
          </a:p>
        </p:txBody>
      </p:sp>
      <p:sp>
        <p:nvSpPr>
          <p:cNvPr id="4" name="Slide Number Placeholder 3"/>
          <p:cNvSpPr>
            <a:spLocks noGrp="1"/>
          </p:cNvSpPr>
          <p:nvPr>
            <p:ph type="sldNum" sz="quarter" idx="5"/>
          </p:nvPr>
        </p:nvSpPr>
        <p:spPr/>
        <p:txBody>
          <a:bodyPr/>
          <a:lstStyle/>
          <a:p>
            <a:fld id="{01796823-C932-445A-B260-710ACCA8B759}" type="slidenum">
              <a:rPr lang="en-US" smtClean="0"/>
              <a:t>10</a:t>
            </a:fld>
            <a:endParaRPr lang="en-US"/>
          </a:p>
        </p:txBody>
      </p:sp>
    </p:spTree>
    <p:extLst>
      <p:ext uri="{BB962C8B-B14F-4D97-AF65-F5344CB8AC3E}">
        <p14:creationId xmlns:p14="http://schemas.microsoft.com/office/powerpoint/2010/main" val="4144337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brief overview of theoretical framework for Aim 3 – Andersen’s model posits that health outcomes depend on individual’s health utilization behaviors, that depend on need in services – perceived and actual; predisposing characteristics such as gender, age for individuals, demographic composition for communities, enabling or impeding factors such as health insurance for individuals or availability of services for communities. So basically we mapped the barriers and facilitators of SSP service utilization to these determinants of service utilization</a:t>
            </a:r>
          </a:p>
        </p:txBody>
      </p:sp>
      <p:sp>
        <p:nvSpPr>
          <p:cNvPr id="4" name="Slide Number Placeholder 3"/>
          <p:cNvSpPr>
            <a:spLocks noGrp="1"/>
          </p:cNvSpPr>
          <p:nvPr>
            <p:ph type="sldNum" sz="quarter" idx="5"/>
          </p:nvPr>
        </p:nvSpPr>
        <p:spPr/>
        <p:txBody>
          <a:bodyPr/>
          <a:lstStyle/>
          <a:p>
            <a:fld id="{01796823-C932-445A-B260-710ACCA8B759}" type="slidenum">
              <a:rPr lang="en-US" smtClean="0"/>
              <a:t>11</a:t>
            </a:fld>
            <a:endParaRPr lang="en-US"/>
          </a:p>
        </p:txBody>
      </p:sp>
    </p:spTree>
    <p:extLst>
      <p:ext uri="{BB962C8B-B14F-4D97-AF65-F5344CB8AC3E}">
        <p14:creationId xmlns:p14="http://schemas.microsoft.com/office/powerpoint/2010/main" val="1195461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using Social Ecological model, that </a:t>
            </a:r>
          </a:p>
        </p:txBody>
      </p:sp>
      <p:sp>
        <p:nvSpPr>
          <p:cNvPr id="4" name="Slide Number Placeholder 3"/>
          <p:cNvSpPr>
            <a:spLocks noGrp="1"/>
          </p:cNvSpPr>
          <p:nvPr>
            <p:ph type="sldNum" sz="quarter" idx="5"/>
          </p:nvPr>
        </p:nvSpPr>
        <p:spPr/>
        <p:txBody>
          <a:bodyPr/>
          <a:lstStyle/>
          <a:p>
            <a:fld id="{01796823-C932-445A-B260-710ACCA8B759}" type="slidenum">
              <a:rPr lang="en-US" smtClean="0"/>
              <a:t>12</a:t>
            </a:fld>
            <a:endParaRPr lang="en-US"/>
          </a:p>
        </p:txBody>
      </p:sp>
    </p:spTree>
    <p:extLst>
      <p:ext uri="{BB962C8B-B14F-4D97-AF65-F5344CB8AC3E}">
        <p14:creationId xmlns:p14="http://schemas.microsoft.com/office/powerpoint/2010/main" val="1127661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diagram maps our findings of factors influencing 1</a:t>
            </a:r>
            <a:r>
              <a:rPr lang="en-US" baseline="30000" dirty="0"/>
              <a:t>st</a:t>
            </a:r>
            <a:r>
              <a:rPr lang="en-US" dirty="0"/>
              <a:t> visit to SSP at SEM levels – individual, networks, organizations, community and policies. We also mapped these factors to Andersen’s constructs of needs, enabling and predisposing factors. Overall, we found that factors belonging to various SEM levels and healthcare utilization determinants do not operate or manifest in isolation. There is an intricate interplay of factors from various levels. In my presentation I will focus on stigma-related factors as multilevel determinants of the 1</a:t>
            </a:r>
            <a:r>
              <a:rPr lang="en-US" baseline="30000" dirty="0"/>
              <a:t>st</a:t>
            </a:r>
            <a:r>
              <a:rPr lang="en-US" dirty="0"/>
              <a:t> visit </a:t>
            </a:r>
          </a:p>
        </p:txBody>
      </p:sp>
      <p:sp>
        <p:nvSpPr>
          <p:cNvPr id="4" name="Slide Number Placeholder 3"/>
          <p:cNvSpPr>
            <a:spLocks noGrp="1"/>
          </p:cNvSpPr>
          <p:nvPr>
            <p:ph type="sldNum" sz="quarter" idx="5"/>
          </p:nvPr>
        </p:nvSpPr>
        <p:spPr/>
        <p:txBody>
          <a:bodyPr/>
          <a:lstStyle/>
          <a:p>
            <a:fld id="{01796823-C932-445A-B260-710ACCA8B759}" type="slidenum">
              <a:rPr lang="en-US" smtClean="0"/>
              <a:t>13</a:t>
            </a:fld>
            <a:endParaRPr lang="en-US"/>
          </a:p>
        </p:txBody>
      </p:sp>
    </p:spTree>
    <p:extLst>
      <p:ext uri="{BB962C8B-B14F-4D97-AF65-F5344CB8AC3E}">
        <p14:creationId xmlns:p14="http://schemas.microsoft.com/office/powerpoint/2010/main" val="2863435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individual level, fear of stigma is the main impeding factor, making people reluctant to visit SSP because they fear to be seen by their family or friends, or judged by staff, harassed by police, many clients perceived SSPs as some sort of police set-up, and repercussion </a:t>
            </a:r>
            <a:r>
              <a:rPr lang="en-US" dirty="0" err="1"/>
              <a:t>sof</a:t>
            </a:r>
            <a:r>
              <a:rPr lang="en-US" dirty="0"/>
              <a:t> their drug use becoming known for their jobs, child custody. Here is a quote from a female client of SSP in Rowan county describing her fear of family learning about her drug use.</a:t>
            </a:r>
          </a:p>
        </p:txBody>
      </p:sp>
      <p:sp>
        <p:nvSpPr>
          <p:cNvPr id="4" name="Slide Number Placeholder 3"/>
          <p:cNvSpPr>
            <a:spLocks noGrp="1"/>
          </p:cNvSpPr>
          <p:nvPr>
            <p:ph type="sldNum" sz="quarter" idx="5"/>
          </p:nvPr>
        </p:nvSpPr>
        <p:spPr/>
        <p:txBody>
          <a:bodyPr/>
          <a:lstStyle/>
          <a:p>
            <a:fld id="{01796823-C932-445A-B260-710ACCA8B759}" type="slidenum">
              <a:rPr lang="en-US" smtClean="0"/>
              <a:t>14</a:t>
            </a:fld>
            <a:endParaRPr lang="en-US"/>
          </a:p>
        </p:txBody>
      </p:sp>
    </p:spTree>
    <p:extLst>
      <p:ext uri="{BB962C8B-B14F-4D97-AF65-F5344CB8AC3E}">
        <p14:creationId xmlns:p14="http://schemas.microsoft.com/office/powerpoint/2010/main" val="2079893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Individual level factor that enabled PWID to visit SSP was their awareness of such programs, or if they have experience with visiting these programs.  As a female client from Perry county shared, </a:t>
            </a:r>
          </a:p>
        </p:txBody>
      </p:sp>
      <p:sp>
        <p:nvSpPr>
          <p:cNvPr id="4" name="Slide Number Placeholder 3"/>
          <p:cNvSpPr>
            <a:spLocks noGrp="1"/>
          </p:cNvSpPr>
          <p:nvPr>
            <p:ph type="sldNum" sz="quarter" idx="5"/>
          </p:nvPr>
        </p:nvSpPr>
        <p:spPr/>
        <p:txBody>
          <a:bodyPr/>
          <a:lstStyle/>
          <a:p>
            <a:fld id="{01796823-C932-445A-B260-710ACCA8B759}" type="slidenum">
              <a:rPr lang="en-US" smtClean="0"/>
              <a:t>15</a:t>
            </a:fld>
            <a:endParaRPr lang="en-US"/>
          </a:p>
        </p:txBody>
      </p:sp>
    </p:spTree>
    <p:extLst>
      <p:ext uri="{BB962C8B-B14F-4D97-AF65-F5344CB8AC3E}">
        <p14:creationId xmlns:p14="http://schemas.microsoft.com/office/powerpoint/2010/main" val="3788268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found that certain individual characteristics may make people more vulnerable to stigma and, therefore, reluctant to visit SSP. For example, men were more embarrassed to visit SSP since it is usually the place where women and children go. Having children may also make people hesitant since they are afraid that  they may loos custody if their drug use becomes known.  Also people with job or higher social status are also afraid to visit SSPs/ A female SSP client in </a:t>
            </a:r>
            <a:r>
              <a:rPr lang="en-US" dirty="0" err="1"/>
              <a:t>perry</a:t>
            </a:r>
            <a:r>
              <a:rPr lang="en-US" dirty="0"/>
              <a:t> was asked (quote)</a:t>
            </a:r>
          </a:p>
        </p:txBody>
      </p:sp>
      <p:sp>
        <p:nvSpPr>
          <p:cNvPr id="4" name="Slide Number Placeholder 3"/>
          <p:cNvSpPr>
            <a:spLocks noGrp="1"/>
          </p:cNvSpPr>
          <p:nvPr>
            <p:ph type="sldNum" sz="quarter" idx="5"/>
          </p:nvPr>
        </p:nvSpPr>
        <p:spPr/>
        <p:txBody>
          <a:bodyPr/>
          <a:lstStyle/>
          <a:p>
            <a:fld id="{01796823-C932-445A-B260-710ACCA8B759}" type="slidenum">
              <a:rPr lang="en-US" smtClean="0"/>
              <a:t>16</a:t>
            </a:fld>
            <a:endParaRPr lang="en-US"/>
          </a:p>
        </p:txBody>
      </p:sp>
    </p:spTree>
    <p:extLst>
      <p:ext uri="{BB962C8B-B14F-4D97-AF65-F5344CB8AC3E}">
        <p14:creationId xmlns:p14="http://schemas.microsoft.com/office/powerpoint/2010/main" val="32974970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enabling factors that operate at network level. Reluctant people may ask their partners or friends to scout SSP to see if it there is any risk for them, then reputation about SSP as a safe and friendly service is spread via word of mouth. In many cases hesitant PWID were assured and accompanied to SSP by trusted peers – friends, partners, family. This is a quote from a participant who persuaded others to visit SSP. Here we also see the element of secondary syringe exchange as the way to promote SSP</a:t>
            </a:r>
          </a:p>
        </p:txBody>
      </p:sp>
      <p:sp>
        <p:nvSpPr>
          <p:cNvPr id="4" name="Slide Number Placeholder 3"/>
          <p:cNvSpPr>
            <a:spLocks noGrp="1"/>
          </p:cNvSpPr>
          <p:nvPr>
            <p:ph type="sldNum" sz="quarter" idx="5"/>
          </p:nvPr>
        </p:nvSpPr>
        <p:spPr/>
        <p:txBody>
          <a:bodyPr/>
          <a:lstStyle/>
          <a:p>
            <a:fld id="{01796823-C932-445A-B260-710ACCA8B759}" type="slidenum">
              <a:rPr lang="en-US" smtClean="0"/>
              <a:t>17</a:t>
            </a:fld>
            <a:endParaRPr lang="en-US"/>
          </a:p>
        </p:txBody>
      </p:sp>
    </p:spTree>
    <p:extLst>
      <p:ext uri="{BB962C8B-B14F-4D97-AF65-F5344CB8AC3E}">
        <p14:creationId xmlns:p14="http://schemas.microsoft.com/office/powerpoint/2010/main" val="2529561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sometimes members of social networks may impede visit to SSP. I talked already about individual-level fear that family or friends will learn about drug use. Here is an example of family member resisting son’s visit to SSP</a:t>
            </a:r>
          </a:p>
        </p:txBody>
      </p:sp>
      <p:sp>
        <p:nvSpPr>
          <p:cNvPr id="4" name="Slide Number Placeholder 3"/>
          <p:cNvSpPr>
            <a:spLocks noGrp="1"/>
          </p:cNvSpPr>
          <p:nvPr>
            <p:ph type="sldNum" sz="quarter" idx="5"/>
          </p:nvPr>
        </p:nvSpPr>
        <p:spPr/>
        <p:txBody>
          <a:bodyPr/>
          <a:lstStyle/>
          <a:p>
            <a:fld id="{01796823-C932-445A-B260-710ACCA8B759}" type="slidenum">
              <a:rPr lang="en-US" smtClean="0"/>
              <a:t>18</a:t>
            </a:fld>
            <a:endParaRPr lang="en-US"/>
          </a:p>
        </p:txBody>
      </p:sp>
    </p:spTree>
    <p:extLst>
      <p:ext uri="{BB962C8B-B14F-4D97-AF65-F5344CB8AC3E}">
        <p14:creationId xmlns:p14="http://schemas.microsoft.com/office/powerpoint/2010/main" val="22160485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how organization of services at SSP may enable access to services and alleviate fears. The main feature is anonymous provision of services that lowers threshold to services, and this </a:t>
            </a:r>
            <a:r>
              <a:rPr lang="en-US" dirty="0" err="1"/>
              <a:t>nes</a:t>
            </a:r>
            <a:r>
              <a:rPr lang="en-US" dirty="0"/>
              <a:t> is quickly spread via word of mouth.  Here is a quote:  </a:t>
            </a:r>
          </a:p>
        </p:txBody>
      </p:sp>
      <p:sp>
        <p:nvSpPr>
          <p:cNvPr id="4" name="Slide Number Placeholder 3"/>
          <p:cNvSpPr>
            <a:spLocks noGrp="1"/>
          </p:cNvSpPr>
          <p:nvPr>
            <p:ph type="sldNum" sz="quarter" idx="5"/>
          </p:nvPr>
        </p:nvSpPr>
        <p:spPr/>
        <p:txBody>
          <a:bodyPr/>
          <a:lstStyle/>
          <a:p>
            <a:fld id="{01796823-C932-445A-B260-710ACCA8B759}" type="slidenum">
              <a:rPr lang="en-US" smtClean="0"/>
              <a:t>19</a:t>
            </a:fld>
            <a:endParaRPr lang="en-US"/>
          </a:p>
        </p:txBody>
      </p:sp>
    </p:spTree>
    <p:extLst>
      <p:ext uri="{BB962C8B-B14F-4D97-AF65-F5344CB8AC3E}">
        <p14:creationId xmlns:p14="http://schemas.microsoft.com/office/powerpoint/2010/main" val="3425633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First of all, I want to say thank you to our great team, Hannah Cooper, and April Young, MPIs, and GRAs Kathy Cooper, Monica Fadanelli, </a:t>
            </a:r>
            <a:r>
              <a:rPr lang="en-US" sz="2800" dirty="0"/>
              <a:t>Skylar Gross, April Ballard, Emma Klein, Evan Batty, KY river and gateway district health departments, SSP staff and our donor</a:t>
            </a:r>
            <a:endParaRPr lang="en-US" dirty="0"/>
          </a:p>
        </p:txBody>
      </p:sp>
      <p:sp>
        <p:nvSpPr>
          <p:cNvPr id="4" name="Slide Number Placeholder 3"/>
          <p:cNvSpPr>
            <a:spLocks noGrp="1"/>
          </p:cNvSpPr>
          <p:nvPr>
            <p:ph type="sldNum" sz="quarter" idx="5"/>
          </p:nvPr>
        </p:nvSpPr>
        <p:spPr/>
        <p:txBody>
          <a:bodyPr/>
          <a:lstStyle/>
          <a:p>
            <a:fld id="{01796823-C932-445A-B260-710ACCA8B759}" type="slidenum">
              <a:rPr lang="en-US" smtClean="0"/>
              <a:t>2</a:t>
            </a:fld>
            <a:endParaRPr lang="en-US"/>
          </a:p>
        </p:txBody>
      </p:sp>
    </p:spTree>
    <p:extLst>
      <p:ext uri="{BB962C8B-B14F-4D97-AF65-F5344CB8AC3E}">
        <p14:creationId xmlns:p14="http://schemas.microsoft.com/office/powerpoint/2010/main" val="1630549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important feature is friendly services provided by trained SSP staff, and this is also becomes known to PWID via word of mouth</a:t>
            </a:r>
          </a:p>
        </p:txBody>
      </p:sp>
      <p:sp>
        <p:nvSpPr>
          <p:cNvPr id="4" name="Slide Number Placeholder 3"/>
          <p:cNvSpPr>
            <a:spLocks noGrp="1"/>
          </p:cNvSpPr>
          <p:nvPr>
            <p:ph type="sldNum" sz="quarter" idx="5"/>
          </p:nvPr>
        </p:nvSpPr>
        <p:spPr/>
        <p:txBody>
          <a:bodyPr/>
          <a:lstStyle/>
          <a:p>
            <a:fld id="{01796823-C932-445A-B260-710ACCA8B759}" type="slidenum">
              <a:rPr lang="en-US" smtClean="0"/>
              <a:t>20</a:t>
            </a:fld>
            <a:endParaRPr lang="en-US"/>
          </a:p>
        </p:txBody>
      </p:sp>
    </p:spTree>
    <p:extLst>
      <p:ext uri="{BB962C8B-B14F-4D97-AF65-F5344CB8AC3E}">
        <p14:creationId xmlns:p14="http://schemas.microsoft.com/office/powerpoint/2010/main" val="2998357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community level, stigmatizing attitudes is the key impeding </a:t>
            </a:r>
            <a:r>
              <a:rPr lang="en-US" dirty="0" err="1"/>
              <a:t>facors</a:t>
            </a:r>
            <a:r>
              <a:rPr lang="en-US" dirty="0"/>
              <a:t>, especially in small communities where people know each other.</a:t>
            </a:r>
          </a:p>
        </p:txBody>
      </p:sp>
      <p:sp>
        <p:nvSpPr>
          <p:cNvPr id="4" name="Slide Number Placeholder 3"/>
          <p:cNvSpPr>
            <a:spLocks noGrp="1"/>
          </p:cNvSpPr>
          <p:nvPr>
            <p:ph type="sldNum" sz="quarter" idx="5"/>
          </p:nvPr>
        </p:nvSpPr>
        <p:spPr/>
        <p:txBody>
          <a:bodyPr/>
          <a:lstStyle/>
          <a:p>
            <a:fld id="{01796823-C932-445A-B260-710ACCA8B759}" type="slidenum">
              <a:rPr lang="en-US" smtClean="0"/>
              <a:t>21</a:t>
            </a:fld>
            <a:endParaRPr lang="en-US"/>
          </a:p>
        </p:txBody>
      </p:sp>
    </p:spTree>
    <p:extLst>
      <p:ext uri="{BB962C8B-B14F-4D97-AF65-F5344CB8AC3E}">
        <p14:creationId xmlns:p14="http://schemas.microsoft.com/office/powerpoint/2010/main" val="1433978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 on drug policies and policing factors is another way stigma affects PWID and becomes a barrier to services.  It is not just policies, it is also how individual officer interpret and enforce them.</a:t>
            </a:r>
          </a:p>
        </p:txBody>
      </p:sp>
      <p:sp>
        <p:nvSpPr>
          <p:cNvPr id="4" name="Slide Number Placeholder 3"/>
          <p:cNvSpPr>
            <a:spLocks noGrp="1"/>
          </p:cNvSpPr>
          <p:nvPr>
            <p:ph type="sldNum" sz="quarter" idx="5"/>
          </p:nvPr>
        </p:nvSpPr>
        <p:spPr/>
        <p:txBody>
          <a:bodyPr/>
          <a:lstStyle/>
          <a:p>
            <a:fld id="{01796823-C932-445A-B260-710ACCA8B759}" type="slidenum">
              <a:rPr lang="en-US" smtClean="0"/>
              <a:t>22</a:t>
            </a:fld>
            <a:endParaRPr lang="en-US"/>
          </a:p>
        </p:txBody>
      </p:sp>
    </p:spTree>
    <p:extLst>
      <p:ext uri="{BB962C8B-B14F-4D97-AF65-F5344CB8AC3E}">
        <p14:creationId xmlns:p14="http://schemas.microsoft.com/office/powerpoint/2010/main" val="34443960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address the problem of law enforcement, SSPs reached some agreements with local law enforcement, agreed that clients will have individual cards so police do not confiscate syringes, also provided sharp boxes and education on harm reduction to police. SO here organization-level factor mitigates policy-related factors</a:t>
            </a:r>
          </a:p>
        </p:txBody>
      </p:sp>
      <p:sp>
        <p:nvSpPr>
          <p:cNvPr id="4" name="Slide Number Placeholder 3"/>
          <p:cNvSpPr>
            <a:spLocks noGrp="1"/>
          </p:cNvSpPr>
          <p:nvPr>
            <p:ph type="sldNum" sz="quarter" idx="5"/>
          </p:nvPr>
        </p:nvSpPr>
        <p:spPr/>
        <p:txBody>
          <a:bodyPr/>
          <a:lstStyle/>
          <a:p>
            <a:fld id="{01796823-C932-445A-B260-710ACCA8B759}" type="slidenum">
              <a:rPr lang="en-US" smtClean="0"/>
              <a:t>23</a:t>
            </a:fld>
            <a:endParaRPr lang="en-US"/>
          </a:p>
        </p:txBody>
      </p:sp>
    </p:spTree>
    <p:extLst>
      <p:ext uri="{BB962C8B-B14F-4D97-AF65-F5344CB8AC3E}">
        <p14:creationId xmlns:p14="http://schemas.microsoft.com/office/powerpoint/2010/main" val="251727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in conclusion, we see that factors operating at various levels of socioecological model interact with each other in their impact on participants </a:t>
            </a:r>
            <a:r>
              <a:rPr lang="en-US" dirty="0" err="1"/>
              <a:t>intitating</a:t>
            </a:r>
            <a:r>
              <a:rPr lang="en-US" dirty="0"/>
              <a:t> their visits to SSPs. And Stigma is a key impeding factor as relates to access to services, and at the same time, certain individual, network and organization-level factors may amplify or mitigate the effects of stigma on access to services</a:t>
            </a:r>
          </a:p>
        </p:txBody>
      </p:sp>
      <p:sp>
        <p:nvSpPr>
          <p:cNvPr id="4" name="Slide Number Placeholder 3"/>
          <p:cNvSpPr>
            <a:spLocks noGrp="1"/>
          </p:cNvSpPr>
          <p:nvPr>
            <p:ph type="sldNum" sz="quarter" idx="5"/>
          </p:nvPr>
        </p:nvSpPr>
        <p:spPr/>
        <p:txBody>
          <a:bodyPr/>
          <a:lstStyle/>
          <a:p>
            <a:fld id="{01796823-C932-445A-B260-710ACCA8B759}" type="slidenum">
              <a:rPr lang="en-US" smtClean="0"/>
              <a:t>24</a:t>
            </a:fld>
            <a:endParaRPr lang="en-US"/>
          </a:p>
        </p:txBody>
      </p:sp>
    </p:spTree>
    <p:extLst>
      <p:ext uri="{BB962C8B-B14F-4D97-AF65-F5344CB8AC3E}">
        <p14:creationId xmlns:p14="http://schemas.microsoft.com/office/powerpoint/2010/main" val="12264064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recommendations are for local public health officials and SSP managers to address stigma at various levels of social ecology. First of all, this should be done by engaging stakeholders, first of all police, by advocating for SSP, educating on SSP benefits that may be beneficial for police as well. Providing tangible assistance. PWID networks are also very important, so enhancing peer outreach, allowing secondary syringe exchange, promoting the reputation of a low threshold, safe and friendly service may be important.</a:t>
            </a:r>
          </a:p>
          <a:p>
            <a:r>
              <a:rPr lang="en-US" dirty="0"/>
              <a:t>Families and general public should be engaged y public </a:t>
            </a:r>
            <a:r>
              <a:rPr lang="en-US" dirty="0" err="1"/>
              <a:t>advocay</a:t>
            </a:r>
            <a:r>
              <a:rPr lang="en-US" dirty="0"/>
              <a:t> campaigns that focus on SSP benefits for the community.</a:t>
            </a:r>
          </a:p>
        </p:txBody>
      </p:sp>
      <p:sp>
        <p:nvSpPr>
          <p:cNvPr id="4" name="Slide Number Placeholder 3"/>
          <p:cNvSpPr>
            <a:spLocks noGrp="1"/>
          </p:cNvSpPr>
          <p:nvPr>
            <p:ph type="sldNum" sz="quarter" idx="5"/>
          </p:nvPr>
        </p:nvSpPr>
        <p:spPr/>
        <p:txBody>
          <a:bodyPr/>
          <a:lstStyle/>
          <a:p>
            <a:fld id="{01796823-C932-445A-B260-710ACCA8B759}" type="slidenum">
              <a:rPr lang="en-US" smtClean="0"/>
              <a:t>25</a:t>
            </a:fld>
            <a:endParaRPr lang="en-US"/>
          </a:p>
        </p:txBody>
      </p:sp>
    </p:spTree>
    <p:extLst>
      <p:ext uri="{BB962C8B-B14F-4D97-AF65-F5344CB8AC3E}">
        <p14:creationId xmlns:p14="http://schemas.microsoft.com/office/powerpoint/2010/main" val="449516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all of you know, opioid and other substance use disorder epidemic is no longer an urban problem only, recently for example rural areas had higher rates of OD mortality.</a:t>
            </a:r>
          </a:p>
        </p:txBody>
      </p:sp>
      <p:sp>
        <p:nvSpPr>
          <p:cNvPr id="4" name="Slide Number Placeholder 3"/>
          <p:cNvSpPr>
            <a:spLocks noGrp="1"/>
          </p:cNvSpPr>
          <p:nvPr>
            <p:ph type="sldNum" sz="quarter" idx="5"/>
          </p:nvPr>
        </p:nvSpPr>
        <p:spPr/>
        <p:txBody>
          <a:bodyPr/>
          <a:lstStyle/>
          <a:p>
            <a:fld id="{01796823-C932-445A-B260-710ACCA8B759}" type="slidenum">
              <a:rPr lang="en-US" smtClean="0"/>
              <a:t>3</a:t>
            </a:fld>
            <a:endParaRPr lang="en-US"/>
          </a:p>
        </p:txBody>
      </p:sp>
    </p:spTree>
    <p:extLst>
      <p:ext uri="{BB962C8B-B14F-4D97-AF65-F5344CB8AC3E}">
        <p14:creationId xmlns:p14="http://schemas.microsoft.com/office/powerpoint/2010/main" val="2807455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Rural areas are also at high risk of bloodborne infections outbreaks. Recently CDC conducted a study to estimate counties at high risk of HIV and HCV outbreaks due to IDU, most of top 220 counties at highest risk are rural, and located in the US </a:t>
            </a:r>
            <a:r>
              <a:rPr lang="en-US" dirty="0" err="1"/>
              <a:t>appalachia</a:t>
            </a:r>
            <a:endParaRPr lang="en-US" dirty="0"/>
          </a:p>
        </p:txBody>
      </p:sp>
      <p:sp>
        <p:nvSpPr>
          <p:cNvPr id="4" name="Slide Number Placeholder 3"/>
          <p:cNvSpPr>
            <a:spLocks noGrp="1"/>
          </p:cNvSpPr>
          <p:nvPr>
            <p:ph type="sldNum" sz="quarter" idx="5"/>
          </p:nvPr>
        </p:nvSpPr>
        <p:spPr/>
        <p:txBody>
          <a:bodyPr/>
          <a:lstStyle/>
          <a:p>
            <a:fld id="{01796823-C932-445A-B260-710ACCA8B759}" type="slidenum">
              <a:rPr lang="en-US" smtClean="0"/>
              <a:t>4</a:t>
            </a:fld>
            <a:endParaRPr lang="en-US"/>
          </a:p>
        </p:txBody>
      </p:sp>
    </p:spTree>
    <p:extLst>
      <p:ext uri="{BB962C8B-B14F-4D97-AF65-F5344CB8AC3E}">
        <p14:creationId xmlns:p14="http://schemas.microsoft.com/office/powerpoint/2010/main" val="104036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SSP are an effective way to reduce the risk of bloodborne infections, they also provide access to Naloxone, link PWID to HIV and HCV testing and treatment. </a:t>
            </a:r>
            <a:r>
              <a:rPr lang="en-US" dirty="0" err="1"/>
              <a:t>Untill</a:t>
            </a:r>
            <a:r>
              <a:rPr lang="en-US" dirty="0"/>
              <a:t> recently, there were very few rural SSPs, but in the last years, there was a rapid expansion of SSPs in rural areas, in particular in Appalachia, At the same time, SSPs in rural areas are also under risk of closure, as 2 SSPs were closed in WV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you can see, Kentucky is a national leader in expanding SSPs. In 2015 a legislation legalizing syringe services has been passed allowing counties to make decision whether to adopt SSPs. This process has been triggered by an outbreak in Scott county, Indiana. </a:t>
            </a:r>
          </a:p>
          <a:p>
            <a:endParaRPr lang="en-US" dirty="0"/>
          </a:p>
        </p:txBody>
      </p:sp>
      <p:sp>
        <p:nvSpPr>
          <p:cNvPr id="4" name="Slide Number Placeholder 3"/>
          <p:cNvSpPr>
            <a:spLocks noGrp="1"/>
          </p:cNvSpPr>
          <p:nvPr>
            <p:ph type="sldNum" sz="quarter" idx="5"/>
          </p:nvPr>
        </p:nvSpPr>
        <p:spPr/>
        <p:txBody>
          <a:bodyPr/>
          <a:lstStyle/>
          <a:p>
            <a:fld id="{01796823-C932-445A-B260-710ACCA8B759}" type="slidenum">
              <a:rPr lang="en-US" smtClean="0"/>
              <a:t>5</a:t>
            </a:fld>
            <a:endParaRPr lang="en-US"/>
          </a:p>
        </p:txBody>
      </p:sp>
    </p:spTree>
    <p:extLst>
      <p:ext uri="{BB962C8B-B14F-4D97-AF65-F5344CB8AC3E}">
        <p14:creationId xmlns:p14="http://schemas.microsoft.com/office/powerpoint/2010/main" val="3751712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Counties at high risk of HIV/HCV outbreak are shown in green on the map and red in the list. And SSPs are indicated by stars</a:t>
            </a:r>
          </a:p>
        </p:txBody>
      </p:sp>
      <p:sp>
        <p:nvSpPr>
          <p:cNvPr id="4" name="Slide Number Placeholder 3"/>
          <p:cNvSpPr>
            <a:spLocks noGrp="1"/>
          </p:cNvSpPr>
          <p:nvPr>
            <p:ph type="sldNum" sz="quarter" idx="5"/>
          </p:nvPr>
        </p:nvSpPr>
        <p:spPr/>
        <p:txBody>
          <a:bodyPr/>
          <a:lstStyle/>
          <a:p>
            <a:fld id="{01796823-C932-445A-B260-710ACCA8B759}" type="slidenum">
              <a:rPr lang="en-US" smtClean="0"/>
              <a:t>6</a:t>
            </a:fld>
            <a:endParaRPr lang="en-US"/>
          </a:p>
        </p:txBody>
      </p:sp>
    </p:spTree>
    <p:extLst>
      <p:ext uri="{BB962C8B-B14F-4D97-AF65-F5344CB8AC3E}">
        <p14:creationId xmlns:p14="http://schemas.microsoft.com/office/powerpoint/2010/main" val="476780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this rapid expansion of SSP in rural areas is unprecedented, little is known about rural SSPs, and in general implementation science on SSPs is limited. At the same time, rural SSPs are established and operated in a unique context, featured by geographical remoteness and limited transportation, small communities with high stigma against PWUD, limited employment and entertainment opportunities, shortage of health care resources and infrastructure. </a:t>
            </a:r>
          </a:p>
        </p:txBody>
      </p:sp>
      <p:sp>
        <p:nvSpPr>
          <p:cNvPr id="4" name="Slide Number Placeholder 3"/>
          <p:cNvSpPr>
            <a:spLocks noGrp="1"/>
          </p:cNvSpPr>
          <p:nvPr>
            <p:ph type="sldNum" sz="quarter" idx="5"/>
          </p:nvPr>
        </p:nvSpPr>
        <p:spPr/>
        <p:txBody>
          <a:bodyPr/>
          <a:lstStyle/>
          <a:p>
            <a:fld id="{01796823-C932-445A-B260-710ACCA8B759}" type="slidenum">
              <a:rPr lang="en-US" smtClean="0"/>
              <a:t>7</a:t>
            </a:fld>
            <a:endParaRPr lang="en-US"/>
          </a:p>
        </p:txBody>
      </p:sp>
    </p:spTree>
    <p:extLst>
      <p:ext uri="{BB962C8B-B14F-4D97-AF65-F5344CB8AC3E}">
        <p14:creationId xmlns:p14="http://schemas.microsoft.com/office/powerpoint/2010/main" val="2724842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address this gap in implementation science of rural SSPs, we proposed a one-year supplement to a parent U grant to study how rural implementation context affects adoption and sustainability of SSPs, (Aim 1) how implementation context affects fidelity of SSPs to recommended practices, and what are clients’ perceptions of SSP services and their impact on risky practices. This presentation is focused on Aim 3 findings.</a:t>
            </a:r>
          </a:p>
        </p:txBody>
      </p:sp>
      <p:sp>
        <p:nvSpPr>
          <p:cNvPr id="4" name="Slide Number Placeholder 3"/>
          <p:cNvSpPr>
            <a:spLocks noGrp="1"/>
          </p:cNvSpPr>
          <p:nvPr>
            <p:ph type="sldNum" sz="quarter" idx="5"/>
          </p:nvPr>
        </p:nvSpPr>
        <p:spPr/>
        <p:txBody>
          <a:bodyPr/>
          <a:lstStyle/>
          <a:p>
            <a:fld id="{01796823-C932-445A-B260-710ACCA8B759}" type="slidenum">
              <a:rPr lang="en-US" smtClean="0"/>
              <a:t>8</a:t>
            </a:fld>
            <a:endParaRPr lang="en-US"/>
          </a:p>
        </p:txBody>
      </p:sp>
    </p:spTree>
    <p:extLst>
      <p:ext uri="{BB962C8B-B14F-4D97-AF65-F5344CB8AC3E}">
        <p14:creationId xmlns:p14="http://schemas.microsoft.com/office/powerpoint/2010/main" val="462523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accomplish these aims, we are implementing a qualitative multiple case study targeting 7 rural counties denoted by blue circles here, and as you can remember from the previous map, green areas show counties with high risk of HIV and HCV outbreaks, 6 of 7 SSPs are in these high risk counties. We planned to interview 21 county leaders (Charis of </a:t>
            </a:r>
            <a:r>
              <a:rPr lang="en-US" dirty="0" err="1"/>
              <a:t>BoH</a:t>
            </a:r>
            <a:r>
              <a:rPr lang="en-US" dirty="0"/>
              <a:t>, fiscal court and city council that approved establishment of SSP in their county, 21 staff members, 56 PWID and 2 district health directors. We are analyzing interviews using grounded theory method, but also apply Consolidated framework for </a:t>
            </a:r>
            <a:r>
              <a:rPr lang="en-US" dirty="0" err="1"/>
              <a:t>Inplementation</a:t>
            </a:r>
            <a:r>
              <a:rPr lang="en-US" dirty="0"/>
              <a:t> research (CFIR for Aims 1 and 2, and Andersen’s health services utilization model and socioecological model for Aim 3.</a:t>
            </a:r>
          </a:p>
        </p:txBody>
      </p:sp>
      <p:sp>
        <p:nvSpPr>
          <p:cNvPr id="4" name="Slide Number Placeholder 3"/>
          <p:cNvSpPr>
            <a:spLocks noGrp="1"/>
          </p:cNvSpPr>
          <p:nvPr>
            <p:ph type="sldNum" sz="quarter" idx="5"/>
          </p:nvPr>
        </p:nvSpPr>
        <p:spPr/>
        <p:txBody>
          <a:bodyPr/>
          <a:lstStyle/>
          <a:p>
            <a:fld id="{01796823-C932-445A-B260-710ACCA8B759}" type="slidenum">
              <a:rPr lang="en-US" smtClean="0"/>
              <a:t>9</a:t>
            </a:fld>
            <a:endParaRPr lang="en-US"/>
          </a:p>
        </p:txBody>
      </p:sp>
    </p:spTree>
    <p:extLst>
      <p:ext uri="{BB962C8B-B14F-4D97-AF65-F5344CB8AC3E}">
        <p14:creationId xmlns:p14="http://schemas.microsoft.com/office/powerpoint/2010/main" val="3827174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50A6298-5C65-427F-863D-D4668EFAD38A}"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50D32-06F7-40A7-81F3-E8D9D0109A6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9358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0A6298-5C65-427F-863D-D4668EFAD38A}"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50D32-06F7-40A7-81F3-E8D9D0109A6F}" type="slidenum">
              <a:rPr lang="en-US" smtClean="0"/>
              <a:t>‹#›</a:t>
            </a:fld>
            <a:endParaRPr lang="en-US"/>
          </a:p>
        </p:txBody>
      </p:sp>
    </p:spTree>
    <p:extLst>
      <p:ext uri="{BB962C8B-B14F-4D97-AF65-F5344CB8AC3E}">
        <p14:creationId xmlns:p14="http://schemas.microsoft.com/office/powerpoint/2010/main" val="2474141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0A6298-5C65-427F-863D-D4668EFAD38A}"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50D32-06F7-40A7-81F3-E8D9D0109A6F}" type="slidenum">
              <a:rPr lang="en-US" smtClean="0"/>
              <a:t>‹#›</a:t>
            </a:fld>
            <a:endParaRPr lang="en-US"/>
          </a:p>
        </p:txBody>
      </p:sp>
    </p:spTree>
    <p:extLst>
      <p:ext uri="{BB962C8B-B14F-4D97-AF65-F5344CB8AC3E}">
        <p14:creationId xmlns:p14="http://schemas.microsoft.com/office/powerpoint/2010/main" val="2082200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0A6298-5C65-427F-863D-D4668EFAD38A}"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50D32-06F7-40A7-81F3-E8D9D0109A6F}" type="slidenum">
              <a:rPr lang="en-US" smtClean="0"/>
              <a:t>‹#›</a:t>
            </a:fld>
            <a:endParaRPr lang="en-US"/>
          </a:p>
        </p:txBody>
      </p:sp>
    </p:spTree>
    <p:extLst>
      <p:ext uri="{BB962C8B-B14F-4D97-AF65-F5344CB8AC3E}">
        <p14:creationId xmlns:p14="http://schemas.microsoft.com/office/powerpoint/2010/main" val="248791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50A6298-5C65-427F-863D-D4668EFAD38A}"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50D32-06F7-40A7-81F3-E8D9D0109A6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5078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0A6298-5C65-427F-863D-D4668EFAD38A}"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50D32-06F7-40A7-81F3-E8D9D0109A6F}" type="slidenum">
              <a:rPr lang="en-US" smtClean="0"/>
              <a:t>‹#›</a:t>
            </a:fld>
            <a:endParaRPr lang="en-US"/>
          </a:p>
        </p:txBody>
      </p:sp>
    </p:spTree>
    <p:extLst>
      <p:ext uri="{BB962C8B-B14F-4D97-AF65-F5344CB8AC3E}">
        <p14:creationId xmlns:p14="http://schemas.microsoft.com/office/powerpoint/2010/main" val="4148850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0A6298-5C65-427F-863D-D4668EFAD38A}" type="datetimeFigureOut">
              <a:rPr lang="en-US" smtClean="0"/>
              <a:t>12/8/2019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50D32-06F7-40A7-81F3-E8D9D0109A6F}" type="slidenum">
              <a:rPr lang="en-US" smtClean="0"/>
              <a:t>‹#›</a:t>
            </a:fld>
            <a:endParaRPr lang="en-US"/>
          </a:p>
        </p:txBody>
      </p:sp>
    </p:spTree>
    <p:extLst>
      <p:ext uri="{BB962C8B-B14F-4D97-AF65-F5344CB8AC3E}">
        <p14:creationId xmlns:p14="http://schemas.microsoft.com/office/powerpoint/2010/main" val="2186634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0A6298-5C65-427F-863D-D4668EFAD38A}" type="datetimeFigureOut">
              <a:rPr lang="en-US" smtClean="0"/>
              <a:t>12/8/2019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50D32-06F7-40A7-81F3-E8D9D0109A6F}" type="slidenum">
              <a:rPr lang="en-US" smtClean="0"/>
              <a:t>‹#›</a:t>
            </a:fld>
            <a:endParaRPr lang="en-US"/>
          </a:p>
        </p:txBody>
      </p:sp>
    </p:spTree>
    <p:extLst>
      <p:ext uri="{BB962C8B-B14F-4D97-AF65-F5344CB8AC3E}">
        <p14:creationId xmlns:p14="http://schemas.microsoft.com/office/powerpoint/2010/main" val="4139693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0A6298-5C65-427F-863D-D4668EFAD38A}" type="datetimeFigureOut">
              <a:rPr lang="en-US" smtClean="0"/>
              <a:t>12/8/2019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1F50D32-06F7-40A7-81F3-E8D9D0109A6F}" type="slidenum">
              <a:rPr lang="en-US" smtClean="0"/>
              <a:t>‹#›</a:t>
            </a:fld>
            <a:endParaRPr lang="en-US"/>
          </a:p>
        </p:txBody>
      </p:sp>
    </p:spTree>
    <p:extLst>
      <p:ext uri="{BB962C8B-B14F-4D97-AF65-F5344CB8AC3E}">
        <p14:creationId xmlns:p14="http://schemas.microsoft.com/office/powerpoint/2010/main" val="1938468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0A6298-5C65-427F-863D-D4668EFAD38A}" type="datetimeFigureOut">
              <a:rPr lang="en-US" smtClean="0"/>
              <a:t>12/8/2019</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1F50D32-06F7-40A7-81F3-E8D9D0109A6F}" type="slidenum">
              <a:rPr lang="en-US" smtClean="0"/>
              <a:t>‹#›</a:t>
            </a:fld>
            <a:endParaRPr lang="en-US"/>
          </a:p>
        </p:txBody>
      </p:sp>
    </p:spTree>
    <p:extLst>
      <p:ext uri="{BB962C8B-B14F-4D97-AF65-F5344CB8AC3E}">
        <p14:creationId xmlns:p14="http://schemas.microsoft.com/office/powerpoint/2010/main" val="1297940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cstate="email">
              <a:extLst>
                <a:ext uri="{28A0092B-C50C-407E-A947-70E740481C1C}">
                  <a14:useLocalDpi xmlns:a14="http://schemas.microsoft.com/office/drawing/2010/main"/>
                </a:ext>
              </a:extLst>
            </a:blip>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50A6298-5C65-427F-863D-D4668EFAD38A}"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50D32-06F7-40A7-81F3-E8D9D0109A6F}" type="slidenum">
              <a:rPr lang="en-US" smtClean="0"/>
              <a:t>‹#›</a:t>
            </a:fld>
            <a:endParaRPr lang="en-US"/>
          </a:p>
        </p:txBody>
      </p:sp>
    </p:spTree>
    <p:extLst>
      <p:ext uri="{BB962C8B-B14F-4D97-AF65-F5344CB8AC3E}">
        <p14:creationId xmlns:p14="http://schemas.microsoft.com/office/powerpoint/2010/main" val="439888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0A6298-5C65-427F-863D-D4668EFAD38A}" type="datetimeFigureOut">
              <a:rPr lang="en-US" smtClean="0"/>
              <a:t>12/8/2019</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1F50D32-06F7-40A7-81F3-E8D9D0109A6F}"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43905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cdc.gov/nchs/images/databriefs/301-350/db345_fig1.pn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86999-623B-4D41-861A-61F1E29A25FE}"/>
              </a:ext>
            </a:extLst>
          </p:cNvPr>
          <p:cNvSpPr>
            <a:spLocks noGrp="1"/>
          </p:cNvSpPr>
          <p:nvPr>
            <p:ph type="ctrTitle"/>
          </p:nvPr>
        </p:nvSpPr>
        <p:spPr>
          <a:xfrm>
            <a:off x="356135" y="758952"/>
            <a:ext cx="10799545" cy="3566160"/>
          </a:xfrm>
        </p:spPr>
        <p:txBody>
          <a:bodyPr>
            <a:normAutofit/>
          </a:bodyPr>
          <a:lstStyle/>
          <a:p>
            <a:r>
              <a:rPr lang="en-US" sz="5400" dirty="0"/>
              <a:t>Implementation of syringe service programs in rural Kentucky: preliminary findings of a qualitative study</a:t>
            </a:r>
          </a:p>
        </p:txBody>
      </p:sp>
      <p:sp>
        <p:nvSpPr>
          <p:cNvPr id="3" name="Subtitle 2">
            <a:extLst>
              <a:ext uri="{FF2B5EF4-FFF2-40B4-BE49-F238E27FC236}">
                <a16:creationId xmlns:a16="http://schemas.microsoft.com/office/drawing/2014/main" id="{130C37A7-8417-4739-9800-8A7EA6922D17}"/>
              </a:ext>
            </a:extLst>
          </p:cNvPr>
          <p:cNvSpPr>
            <a:spLocks noGrp="1"/>
          </p:cNvSpPr>
          <p:nvPr>
            <p:ph type="subTitle" idx="1"/>
          </p:nvPr>
        </p:nvSpPr>
        <p:spPr/>
        <p:txBody>
          <a:bodyPr/>
          <a:lstStyle/>
          <a:p>
            <a:r>
              <a:rPr lang="en-US" dirty="0"/>
              <a:t>Umed Ibragimov, </a:t>
            </a:r>
          </a:p>
          <a:p>
            <a:r>
              <a:rPr lang="en-US" dirty="0"/>
              <a:t>BSHES, Rollins School of Public Health, Emory University</a:t>
            </a:r>
          </a:p>
        </p:txBody>
      </p:sp>
    </p:spTree>
    <p:extLst>
      <p:ext uri="{BB962C8B-B14F-4D97-AF65-F5344CB8AC3E}">
        <p14:creationId xmlns:p14="http://schemas.microsoft.com/office/powerpoint/2010/main" val="3651549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1366527-E48B-4999-952B-BCD726498063}"/>
              </a:ext>
            </a:extLst>
          </p:cNvPr>
          <p:cNvSpPr>
            <a:spLocks noGrp="1"/>
          </p:cNvSpPr>
          <p:nvPr>
            <p:ph type="title"/>
          </p:nvPr>
        </p:nvSpPr>
        <p:spPr>
          <a:xfrm>
            <a:off x="1097279" y="286603"/>
            <a:ext cx="10626291" cy="1450757"/>
          </a:xfrm>
        </p:spPr>
        <p:txBody>
          <a:bodyPr>
            <a:normAutofit/>
          </a:bodyPr>
          <a:lstStyle/>
          <a:p>
            <a:r>
              <a:rPr lang="en-US" dirty="0"/>
              <a:t>Aim 3: Perceived impact of SSP practices on service utilization and risky behaviors </a:t>
            </a:r>
          </a:p>
        </p:txBody>
      </p:sp>
      <p:sp>
        <p:nvSpPr>
          <p:cNvPr id="7" name="Content Placeholder 6">
            <a:extLst>
              <a:ext uri="{FF2B5EF4-FFF2-40B4-BE49-F238E27FC236}">
                <a16:creationId xmlns:a16="http://schemas.microsoft.com/office/drawing/2014/main" id="{60414B45-EA24-4C24-8AC6-D73C934CE76F}"/>
              </a:ext>
            </a:extLst>
          </p:cNvPr>
          <p:cNvSpPr>
            <a:spLocks noGrp="1"/>
          </p:cNvSpPr>
          <p:nvPr>
            <p:ph idx="1"/>
          </p:nvPr>
        </p:nvSpPr>
        <p:spPr/>
        <p:txBody>
          <a:bodyPr>
            <a:normAutofit/>
          </a:bodyPr>
          <a:lstStyle/>
          <a:p>
            <a:pPr algn="ctr"/>
            <a:r>
              <a:rPr lang="en-US" sz="3200" dirty="0"/>
              <a:t>Factors influencing PWID’s first visit to SSP</a:t>
            </a:r>
          </a:p>
        </p:txBody>
      </p:sp>
      <p:pic>
        <p:nvPicPr>
          <p:cNvPr id="9" name="Picture 8">
            <a:extLst>
              <a:ext uri="{FF2B5EF4-FFF2-40B4-BE49-F238E27FC236}">
                <a16:creationId xmlns:a16="http://schemas.microsoft.com/office/drawing/2014/main" id="{D083C040-C39C-4164-90DC-9B1475FA8AD4}"/>
              </a:ext>
            </a:extLst>
          </p:cNvPr>
          <p:cNvPicPr>
            <a:picLocks noChangeAspect="1"/>
          </p:cNvPicPr>
          <p:nvPr/>
        </p:nvPicPr>
        <p:blipFill rotWithShape="1">
          <a:blip r:embed="rId3"/>
          <a:srcRect l="14799" t="7884" r="5927" b="7096"/>
          <a:stretch/>
        </p:blipFill>
        <p:spPr>
          <a:xfrm>
            <a:off x="155113" y="3610901"/>
            <a:ext cx="4243741" cy="2559364"/>
          </a:xfrm>
          <a:prstGeom prst="rect">
            <a:avLst/>
          </a:prstGeom>
        </p:spPr>
      </p:pic>
      <p:pic>
        <p:nvPicPr>
          <p:cNvPr id="10" name="Picture 9">
            <a:extLst>
              <a:ext uri="{FF2B5EF4-FFF2-40B4-BE49-F238E27FC236}">
                <a16:creationId xmlns:a16="http://schemas.microsoft.com/office/drawing/2014/main" id="{3A0BC545-5FDC-4015-97B0-7B50B8B2DEB5}"/>
              </a:ext>
            </a:extLst>
          </p:cNvPr>
          <p:cNvPicPr>
            <a:picLocks noChangeAspect="1"/>
          </p:cNvPicPr>
          <p:nvPr/>
        </p:nvPicPr>
        <p:blipFill rotWithShape="1">
          <a:blip r:embed="rId4"/>
          <a:srcRect l="24864" t="17671" r="30299" b="12162"/>
          <a:stretch/>
        </p:blipFill>
        <p:spPr>
          <a:xfrm>
            <a:off x="8809264" y="3402179"/>
            <a:ext cx="3382736" cy="2976807"/>
          </a:xfrm>
          <a:prstGeom prst="rect">
            <a:avLst/>
          </a:prstGeom>
        </p:spPr>
      </p:pic>
      <p:pic>
        <p:nvPicPr>
          <p:cNvPr id="2" name="Picture 1">
            <a:extLst>
              <a:ext uri="{FF2B5EF4-FFF2-40B4-BE49-F238E27FC236}">
                <a16:creationId xmlns:a16="http://schemas.microsoft.com/office/drawing/2014/main" id="{CB958288-98A4-473B-88CA-D93DD210C4C5}"/>
              </a:ext>
            </a:extLst>
          </p:cNvPr>
          <p:cNvPicPr>
            <a:picLocks noChangeAspect="1"/>
          </p:cNvPicPr>
          <p:nvPr/>
        </p:nvPicPr>
        <p:blipFill>
          <a:blip r:embed="rId5"/>
          <a:stretch>
            <a:fillRect/>
          </a:stretch>
        </p:blipFill>
        <p:spPr>
          <a:xfrm>
            <a:off x="4671459" y="2661932"/>
            <a:ext cx="3865199" cy="3072650"/>
          </a:xfrm>
          <a:prstGeom prst="rect">
            <a:avLst/>
          </a:prstGeom>
        </p:spPr>
      </p:pic>
    </p:spTree>
    <p:extLst>
      <p:ext uri="{BB962C8B-B14F-4D97-AF65-F5344CB8AC3E}">
        <p14:creationId xmlns:p14="http://schemas.microsoft.com/office/powerpoint/2010/main" val="3251013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E7F12-FAEB-48F3-80F9-3A7747818930}"/>
              </a:ext>
            </a:extLst>
          </p:cNvPr>
          <p:cNvSpPr>
            <a:spLocks noGrp="1"/>
          </p:cNvSpPr>
          <p:nvPr>
            <p:ph type="title"/>
          </p:nvPr>
        </p:nvSpPr>
        <p:spPr/>
        <p:txBody>
          <a:bodyPr/>
          <a:lstStyle/>
          <a:p>
            <a:r>
              <a:rPr lang="en-US" dirty="0"/>
              <a:t>Aim 3 theoretical framework.</a:t>
            </a:r>
          </a:p>
        </p:txBody>
      </p:sp>
      <p:pic>
        <p:nvPicPr>
          <p:cNvPr id="4" name="Picture 3">
            <a:extLst>
              <a:ext uri="{FF2B5EF4-FFF2-40B4-BE49-F238E27FC236}">
                <a16:creationId xmlns:a16="http://schemas.microsoft.com/office/drawing/2014/main" id="{DF2B7AE8-5E74-4896-9353-1338DCC8920C}"/>
              </a:ext>
            </a:extLst>
          </p:cNvPr>
          <p:cNvPicPr>
            <a:picLocks noChangeAspect="1"/>
          </p:cNvPicPr>
          <p:nvPr/>
        </p:nvPicPr>
        <p:blipFill>
          <a:blip r:embed="rId3"/>
          <a:stretch>
            <a:fillRect/>
          </a:stretch>
        </p:blipFill>
        <p:spPr>
          <a:xfrm>
            <a:off x="333150" y="1805888"/>
            <a:ext cx="8599184" cy="4628779"/>
          </a:xfrm>
          <a:prstGeom prst="rect">
            <a:avLst/>
          </a:prstGeom>
        </p:spPr>
      </p:pic>
      <p:sp>
        <p:nvSpPr>
          <p:cNvPr id="6" name="Rectangle 5">
            <a:extLst>
              <a:ext uri="{FF2B5EF4-FFF2-40B4-BE49-F238E27FC236}">
                <a16:creationId xmlns:a16="http://schemas.microsoft.com/office/drawing/2014/main" id="{33EF442C-65A4-476B-BBBC-AB2DC693C774}"/>
              </a:ext>
            </a:extLst>
          </p:cNvPr>
          <p:cNvSpPr/>
          <p:nvPr/>
        </p:nvSpPr>
        <p:spPr>
          <a:xfrm>
            <a:off x="9186334" y="2742568"/>
            <a:ext cx="2158999" cy="1938992"/>
          </a:xfrm>
          <a:prstGeom prst="rect">
            <a:avLst/>
          </a:prstGeom>
        </p:spPr>
        <p:txBody>
          <a:bodyPr wrap="square">
            <a:spAutoFit/>
          </a:bodyPr>
          <a:lstStyle/>
          <a:p>
            <a:pPr algn="ctr"/>
            <a:r>
              <a:rPr lang="en-US" sz="2400" b="1" dirty="0"/>
              <a:t>Andersen’s behavioral model </a:t>
            </a:r>
          </a:p>
          <a:p>
            <a:pPr algn="ctr"/>
            <a:r>
              <a:rPr lang="en-US" sz="2400" b="1" dirty="0"/>
              <a:t>of health services use</a:t>
            </a:r>
          </a:p>
        </p:txBody>
      </p:sp>
    </p:spTree>
    <p:extLst>
      <p:ext uri="{BB962C8B-B14F-4D97-AF65-F5344CB8AC3E}">
        <p14:creationId xmlns:p14="http://schemas.microsoft.com/office/powerpoint/2010/main" val="4254755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E7F12-FAEB-48F3-80F9-3A7747818930}"/>
              </a:ext>
            </a:extLst>
          </p:cNvPr>
          <p:cNvSpPr>
            <a:spLocks noGrp="1"/>
          </p:cNvSpPr>
          <p:nvPr>
            <p:ph type="title"/>
          </p:nvPr>
        </p:nvSpPr>
        <p:spPr/>
        <p:txBody>
          <a:bodyPr/>
          <a:lstStyle/>
          <a:p>
            <a:r>
              <a:rPr lang="en-US" dirty="0"/>
              <a:t>Aim 3 theoretical framework.</a:t>
            </a:r>
          </a:p>
        </p:txBody>
      </p:sp>
      <p:sp>
        <p:nvSpPr>
          <p:cNvPr id="7" name="Rectangle 6">
            <a:extLst>
              <a:ext uri="{FF2B5EF4-FFF2-40B4-BE49-F238E27FC236}">
                <a16:creationId xmlns:a16="http://schemas.microsoft.com/office/drawing/2014/main" id="{15BAC0AA-3891-4FAA-9ACF-5E7E717F67A4}"/>
              </a:ext>
            </a:extLst>
          </p:cNvPr>
          <p:cNvSpPr/>
          <p:nvPr/>
        </p:nvSpPr>
        <p:spPr>
          <a:xfrm>
            <a:off x="8180935" y="3206574"/>
            <a:ext cx="3130344" cy="461665"/>
          </a:xfrm>
          <a:prstGeom prst="rect">
            <a:avLst/>
          </a:prstGeom>
        </p:spPr>
        <p:txBody>
          <a:bodyPr wrap="none">
            <a:spAutoFit/>
          </a:bodyPr>
          <a:lstStyle/>
          <a:p>
            <a:pPr algn="ctr"/>
            <a:r>
              <a:rPr lang="en-US" sz="2400" b="1" dirty="0"/>
              <a:t>Social Ecological Model</a:t>
            </a:r>
          </a:p>
        </p:txBody>
      </p:sp>
      <p:pic>
        <p:nvPicPr>
          <p:cNvPr id="9" name="Picture 8">
            <a:extLst>
              <a:ext uri="{FF2B5EF4-FFF2-40B4-BE49-F238E27FC236}">
                <a16:creationId xmlns:a16="http://schemas.microsoft.com/office/drawing/2014/main" id="{49E5DF6E-EB64-48E3-B9CD-CDF0FD656D47}"/>
              </a:ext>
            </a:extLst>
          </p:cNvPr>
          <p:cNvPicPr>
            <a:picLocks noChangeAspect="1"/>
          </p:cNvPicPr>
          <p:nvPr/>
        </p:nvPicPr>
        <p:blipFill>
          <a:blip r:embed="rId3"/>
          <a:stretch>
            <a:fillRect/>
          </a:stretch>
        </p:blipFill>
        <p:spPr>
          <a:xfrm>
            <a:off x="863601" y="1737360"/>
            <a:ext cx="6553200" cy="4323424"/>
          </a:xfrm>
          <a:prstGeom prst="rect">
            <a:avLst/>
          </a:prstGeom>
        </p:spPr>
      </p:pic>
    </p:spTree>
    <p:extLst>
      <p:ext uri="{BB962C8B-B14F-4D97-AF65-F5344CB8AC3E}">
        <p14:creationId xmlns:p14="http://schemas.microsoft.com/office/powerpoint/2010/main" val="193242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03F70FB-5DD6-446F-82C8-9DE05C15544C}"/>
              </a:ext>
            </a:extLst>
          </p:cNvPr>
          <p:cNvGrpSpPr/>
          <p:nvPr/>
        </p:nvGrpSpPr>
        <p:grpSpPr>
          <a:xfrm>
            <a:off x="2047093" y="748180"/>
            <a:ext cx="10144907" cy="5857875"/>
            <a:chOff x="628650" y="183052"/>
            <a:chExt cx="10145009" cy="5901919"/>
          </a:xfrm>
        </p:grpSpPr>
        <p:grpSp>
          <p:nvGrpSpPr>
            <p:cNvPr id="5" name="Group 4">
              <a:extLst>
                <a:ext uri="{FF2B5EF4-FFF2-40B4-BE49-F238E27FC236}">
                  <a16:creationId xmlns:a16="http://schemas.microsoft.com/office/drawing/2014/main" id="{C35D5127-9F21-431D-B1FA-3C7423581ABE}"/>
                </a:ext>
              </a:extLst>
            </p:cNvPr>
            <p:cNvGrpSpPr/>
            <p:nvPr/>
          </p:nvGrpSpPr>
          <p:grpSpPr>
            <a:xfrm>
              <a:off x="628650" y="183052"/>
              <a:ext cx="10145009" cy="5901919"/>
              <a:chOff x="628650" y="183052"/>
              <a:chExt cx="10145009" cy="5901919"/>
            </a:xfrm>
          </p:grpSpPr>
          <p:sp>
            <p:nvSpPr>
              <p:cNvPr id="8" name="Oval 7">
                <a:extLst>
                  <a:ext uri="{FF2B5EF4-FFF2-40B4-BE49-F238E27FC236}">
                    <a16:creationId xmlns:a16="http://schemas.microsoft.com/office/drawing/2014/main" id="{19752F2E-0198-4682-BDD7-573D2FE7B58B}"/>
                  </a:ext>
                </a:extLst>
              </p:cNvPr>
              <p:cNvSpPr/>
              <p:nvPr/>
            </p:nvSpPr>
            <p:spPr>
              <a:xfrm>
                <a:off x="2324101" y="952500"/>
                <a:ext cx="6857489" cy="455295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600"/>
              </a:p>
            </p:txBody>
          </p:sp>
          <p:sp>
            <p:nvSpPr>
              <p:cNvPr id="9" name="Oval 8">
                <a:extLst>
                  <a:ext uri="{FF2B5EF4-FFF2-40B4-BE49-F238E27FC236}">
                    <a16:creationId xmlns:a16="http://schemas.microsoft.com/office/drawing/2014/main" id="{9D1FA597-F397-4B3D-99C1-013FB246EE25}"/>
                  </a:ext>
                </a:extLst>
              </p:cNvPr>
              <p:cNvSpPr/>
              <p:nvPr/>
            </p:nvSpPr>
            <p:spPr>
              <a:xfrm>
                <a:off x="3867332" y="2047875"/>
                <a:ext cx="3787982" cy="2276475"/>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600"/>
              </a:p>
            </p:txBody>
          </p:sp>
          <p:grpSp>
            <p:nvGrpSpPr>
              <p:cNvPr id="10" name="Group 9">
                <a:extLst>
                  <a:ext uri="{FF2B5EF4-FFF2-40B4-BE49-F238E27FC236}">
                    <a16:creationId xmlns:a16="http://schemas.microsoft.com/office/drawing/2014/main" id="{378C5E09-8D21-4B48-8A5C-30E55D6EE011}"/>
                  </a:ext>
                </a:extLst>
              </p:cNvPr>
              <p:cNvGrpSpPr/>
              <p:nvPr/>
            </p:nvGrpSpPr>
            <p:grpSpPr>
              <a:xfrm>
                <a:off x="628650" y="183052"/>
                <a:ext cx="10145009" cy="5901919"/>
                <a:chOff x="628650" y="183052"/>
                <a:chExt cx="10145009" cy="5901919"/>
              </a:xfrm>
            </p:grpSpPr>
            <p:sp>
              <p:nvSpPr>
                <p:cNvPr id="11" name="Oval 10">
                  <a:extLst>
                    <a:ext uri="{FF2B5EF4-FFF2-40B4-BE49-F238E27FC236}">
                      <a16:creationId xmlns:a16="http://schemas.microsoft.com/office/drawing/2014/main" id="{1A89BDC7-BB1B-47BF-8579-15540CF13504}"/>
                    </a:ext>
                  </a:extLst>
                </p:cNvPr>
                <p:cNvSpPr/>
                <p:nvPr/>
              </p:nvSpPr>
              <p:spPr>
                <a:xfrm>
                  <a:off x="714371" y="183052"/>
                  <a:ext cx="10029825" cy="59019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600"/>
                </a:p>
              </p:txBody>
            </p:sp>
            <p:sp>
              <p:nvSpPr>
                <p:cNvPr id="12" name="Text Box 4">
                  <a:extLst>
                    <a:ext uri="{FF2B5EF4-FFF2-40B4-BE49-F238E27FC236}">
                      <a16:creationId xmlns:a16="http://schemas.microsoft.com/office/drawing/2014/main" id="{B32BB1C4-A6AA-494C-971F-34727E751370}"/>
                    </a:ext>
                  </a:extLst>
                </p:cNvPr>
                <p:cNvSpPr txBox="1"/>
                <p:nvPr/>
              </p:nvSpPr>
              <p:spPr>
                <a:xfrm>
                  <a:off x="2158198" y="899639"/>
                  <a:ext cx="1343002" cy="895350"/>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Drug policies and policing practices</a:t>
                  </a:r>
                  <a:endParaRPr lang="en-US" sz="1600" dirty="0">
                    <a:effectLst/>
                    <a:latin typeface="Times New Roman" panose="02020603050405020304" pitchFamily="18" charset="0"/>
                    <a:ea typeface="Times New Roman" panose="02020603050405020304" pitchFamily="18" charset="0"/>
                  </a:endParaRPr>
                </a:p>
              </p:txBody>
            </p:sp>
            <p:sp>
              <p:nvSpPr>
                <p:cNvPr id="13" name="Text Box 8">
                  <a:extLst>
                    <a:ext uri="{FF2B5EF4-FFF2-40B4-BE49-F238E27FC236}">
                      <a16:creationId xmlns:a16="http://schemas.microsoft.com/office/drawing/2014/main" id="{0586A8AA-0070-4543-B933-C4AB033F5A43}"/>
                    </a:ext>
                  </a:extLst>
                </p:cNvPr>
                <p:cNvSpPr txBox="1"/>
                <p:nvPr/>
              </p:nvSpPr>
              <p:spPr>
                <a:xfrm>
                  <a:off x="4960865" y="3549711"/>
                  <a:ext cx="1514545" cy="796090"/>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ct val="80000"/>
                    </a:lnSpc>
                    <a:spcBef>
                      <a:spcPts val="0"/>
                    </a:spcBef>
                    <a:spcAft>
                      <a:spcPts val="0"/>
                    </a:spcAft>
                  </a:pPr>
                  <a:r>
                    <a:rPr lang="en-US" sz="1600" u="sng"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Need:</a:t>
                  </a: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safer injection;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80000"/>
                    </a:lnSpc>
                    <a:spcBef>
                      <a:spcPts val="0"/>
                    </a:spcBef>
                    <a:spcAft>
                      <a:spcPts val="0"/>
                    </a:spcAft>
                  </a:pPr>
                  <a:r>
                    <a:rPr lang="en-US" sz="1600" dirty="0">
                      <a:ln>
                        <a:noFill/>
                      </a:ln>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HCV treatment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80000"/>
                    </a:lnSpc>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 Box 10">
                  <a:extLst>
                    <a:ext uri="{FF2B5EF4-FFF2-40B4-BE49-F238E27FC236}">
                      <a16:creationId xmlns:a16="http://schemas.microsoft.com/office/drawing/2014/main" id="{EAF36E84-C7C1-4715-BA8E-992378B8B410}"/>
                    </a:ext>
                  </a:extLst>
                </p:cNvPr>
                <p:cNvSpPr txBox="1"/>
                <p:nvPr/>
              </p:nvSpPr>
              <p:spPr>
                <a:xfrm>
                  <a:off x="3850600" y="2628901"/>
                  <a:ext cx="1509276" cy="1619249"/>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spcBef>
                      <a:spcPts val="0"/>
                    </a:spcBef>
                    <a:spcAft>
                      <a:spcPts val="0"/>
                    </a:spcAft>
                  </a:pPr>
                  <a:r>
                    <a:rPr lang="en-US" sz="1600" u="sng"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Enabling</a:t>
                  </a: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Fear of stigma;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SSP awareness and experience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Box 11">
                  <a:extLst>
                    <a:ext uri="{FF2B5EF4-FFF2-40B4-BE49-F238E27FC236}">
                      <a16:creationId xmlns:a16="http://schemas.microsoft.com/office/drawing/2014/main" id="{05586648-0C54-4722-8072-74FD27D45066}"/>
                    </a:ext>
                  </a:extLst>
                </p:cNvPr>
                <p:cNvSpPr txBox="1"/>
                <p:nvPr/>
              </p:nvSpPr>
              <p:spPr>
                <a:xfrm>
                  <a:off x="5281601" y="2691493"/>
                  <a:ext cx="866800" cy="725905"/>
                </a:xfrm>
                <a:prstGeom prst="rect">
                  <a:avLst/>
                </a:prstGeom>
                <a:solidFill>
                  <a:schemeClr val="accent1">
                    <a:lumMod val="20000"/>
                    <a:lumOff val="80000"/>
                  </a:schemeClr>
                </a:solidFill>
                <a:ln/>
                <a:effectLst>
                  <a:glow rad="63500">
                    <a:schemeClr val="accent1">
                      <a:satMod val="175000"/>
                      <a:alpha val="40000"/>
                    </a:schemeClr>
                  </a:glow>
                </a:effectLst>
              </p:spPr>
              <p:style>
                <a:lnRef idx="2">
                  <a:schemeClr val="accent5"/>
                </a:lnRef>
                <a:fillRef idx="1">
                  <a:schemeClr val="lt1"/>
                </a:fillRef>
                <a:effectRef idx="0">
                  <a:schemeClr val="accent5"/>
                </a:effectRef>
                <a:fontRef idx="minor">
                  <a:schemeClr val="dk1"/>
                </a:fontRef>
              </p:style>
              <p:txBody>
                <a:bodyPr rot="0" spcFirstLastPara="1" vert="horz" wrap="square" lIns="91440" tIns="45720" rIns="91440" bIns="45720" numCol="1" spcCol="0" rtlCol="0" fromWordArt="0" anchor="t" anchorCtr="0" forceAA="0" compatLnSpc="1">
                  <a:noAutofit/>
                </a:bodyPr>
                <a:lstStyle/>
                <a:p>
                  <a:pPr marL="0" marR="0" algn="ctr">
                    <a:lnSpc>
                      <a:spcPct val="80000"/>
                    </a:lnSpc>
                    <a:spcBef>
                      <a:spcPts val="0"/>
                    </a:spcBef>
                  </a:pPr>
                  <a:r>
                    <a:rPr lang="en-US" sz="1600" dirty="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First visit to SSP</a:t>
                  </a:r>
                  <a:endParaRPr lang="en-US" sz="1600" dirty="0">
                    <a:effectLst/>
                    <a:ea typeface="Calibri" panose="020F0502020204030204" pitchFamily="34" charset="0"/>
                    <a:cs typeface="Times New Roman" panose="02020603050405020304" pitchFamily="18" charset="0"/>
                  </a:endParaRPr>
                </a:p>
              </p:txBody>
            </p:sp>
            <p:sp>
              <p:nvSpPr>
                <p:cNvPr id="16" name="Text Box 12">
                  <a:extLst>
                    <a:ext uri="{FF2B5EF4-FFF2-40B4-BE49-F238E27FC236}">
                      <a16:creationId xmlns:a16="http://schemas.microsoft.com/office/drawing/2014/main" id="{292DDE9C-DFC1-4574-829C-CFA59D3D447E}"/>
                    </a:ext>
                  </a:extLst>
                </p:cNvPr>
                <p:cNvSpPr txBox="1"/>
                <p:nvPr/>
              </p:nvSpPr>
              <p:spPr>
                <a:xfrm>
                  <a:off x="6088174" y="2546143"/>
                  <a:ext cx="1481419" cy="1476375"/>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ct val="90000"/>
                    </a:lnSpc>
                    <a:spcBef>
                      <a:spcPts val="0"/>
                    </a:spcBef>
                    <a:spcAft>
                      <a:spcPts val="0"/>
                    </a:spcAft>
                  </a:pPr>
                  <a:r>
                    <a:rPr lang="en-US" sz="1600" u="sng"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Predisposing</a:t>
                  </a: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90000"/>
                    </a:lnSpc>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Gender, job, children;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90000"/>
                    </a:lnSpc>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HCV/HIV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90000"/>
                    </a:lnSpc>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access to syringes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90000"/>
                    </a:lnSpc>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 Box 13">
                  <a:extLst>
                    <a:ext uri="{FF2B5EF4-FFF2-40B4-BE49-F238E27FC236}">
                      <a16:creationId xmlns:a16="http://schemas.microsoft.com/office/drawing/2014/main" id="{457BE47F-A1DB-4962-B083-2F89A6BBEEFC}"/>
                    </a:ext>
                  </a:extLst>
                </p:cNvPr>
                <p:cNvSpPr txBox="1"/>
                <p:nvPr/>
              </p:nvSpPr>
              <p:spPr>
                <a:xfrm>
                  <a:off x="5028913" y="2114550"/>
                  <a:ext cx="1448088" cy="533400"/>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ct val="90000"/>
                    </a:lnSpc>
                    <a:spcBef>
                      <a:spcPts val="0"/>
                    </a:spcBef>
                    <a:spcAft>
                      <a:spcPts val="0"/>
                    </a:spcAft>
                  </a:pPr>
                  <a:r>
                    <a:rPr lang="en-US" sz="1700" dirty="0">
                      <a:ln>
                        <a:noFill/>
                      </a:ln>
                      <a:solidFill>
                        <a:srgbClr val="2F5496"/>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Individual</a:t>
                  </a:r>
                  <a:r>
                    <a:rPr lang="en-US" sz="1700" dirty="0">
                      <a:ln>
                        <a:noFill/>
                      </a:ln>
                      <a:solidFill>
                        <a:srgbClr val="4472C4"/>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1700" dirty="0">
                      <a:ln>
                        <a:noFill/>
                      </a:ln>
                      <a:solidFill>
                        <a:srgbClr val="2F5496"/>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characteristics</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 Box 16">
                  <a:extLst>
                    <a:ext uri="{FF2B5EF4-FFF2-40B4-BE49-F238E27FC236}">
                      <a16:creationId xmlns:a16="http://schemas.microsoft.com/office/drawing/2014/main" id="{471B0544-94DD-4E0B-BED0-F217E92C1BC1}"/>
                    </a:ext>
                  </a:extLst>
                </p:cNvPr>
                <p:cNvSpPr txBox="1"/>
                <p:nvPr/>
              </p:nvSpPr>
              <p:spPr>
                <a:xfrm>
                  <a:off x="6378559" y="1467880"/>
                  <a:ext cx="1914524" cy="836888"/>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ct val="107000"/>
                    </a:lnSpc>
                    <a:spcBef>
                      <a:spcPts val="0"/>
                    </a:spcBef>
                    <a:spcAft>
                      <a:spcPts val="0"/>
                    </a:spcAft>
                  </a:pPr>
                  <a:endParaRPr lang="en-US" sz="1600" dirty="0">
                    <a:solidFill>
                      <a:srgbClr val="4472C4"/>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dirty="0">
                      <a:ln>
                        <a:noFill/>
                      </a:ln>
                      <a:solidFill>
                        <a:srgbClr val="4472C4"/>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PWID networks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 Box 17">
                  <a:extLst>
                    <a:ext uri="{FF2B5EF4-FFF2-40B4-BE49-F238E27FC236}">
                      <a16:creationId xmlns:a16="http://schemas.microsoft.com/office/drawing/2014/main" id="{845A2FB7-E07A-46DD-A309-3D23433B4A09}"/>
                    </a:ext>
                  </a:extLst>
                </p:cNvPr>
                <p:cNvSpPr txBox="1"/>
                <p:nvPr/>
              </p:nvSpPr>
              <p:spPr>
                <a:xfrm>
                  <a:off x="3938045" y="1082614"/>
                  <a:ext cx="3361079" cy="752475"/>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ct val="107000"/>
                    </a:lnSpc>
                    <a:spcBef>
                      <a:spcPts val="0"/>
                    </a:spcBef>
                    <a:spcAft>
                      <a:spcPts val="0"/>
                    </a:spcAft>
                  </a:pPr>
                  <a:r>
                    <a:rPr lang="en-US" dirty="0">
                      <a:solidFill>
                        <a:srgbClr val="2F5496"/>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Organization and network enabling </a:t>
                  </a:r>
                  <a:r>
                    <a:rPr lang="en-US" dirty="0">
                      <a:ln>
                        <a:noFill/>
                      </a:ln>
                      <a:solidFill>
                        <a:srgbClr val="2F5496"/>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characteristics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Box 19">
                  <a:extLst>
                    <a:ext uri="{FF2B5EF4-FFF2-40B4-BE49-F238E27FC236}">
                      <a16:creationId xmlns:a16="http://schemas.microsoft.com/office/drawing/2014/main" id="{3EC34F22-A746-46D2-8B97-A958B0F16E07}"/>
                    </a:ext>
                  </a:extLst>
                </p:cNvPr>
                <p:cNvSpPr txBox="1"/>
                <p:nvPr/>
              </p:nvSpPr>
              <p:spPr>
                <a:xfrm>
                  <a:off x="7260730" y="2129042"/>
                  <a:ext cx="1447707" cy="809625"/>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ts val="1200"/>
                    </a:lnSpc>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“Scouting” of SSP</a:t>
                  </a:r>
                  <a:endParaRPr lang="en-US" sz="1600" dirty="0">
                    <a:effectLst/>
                    <a:latin typeface="Times New Roman" panose="02020603050405020304" pitchFamily="18" charset="0"/>
                    <a:ea typeface="Times New Roman" panose="02020603050405020304" pitchFamily="18" charset="0"/>
                  </a:endParaRPr>
                </a:p>
              </p:txBody>
            </p:sp>
            <p:sp>
              <p:nvSpPr>
                <p:cNvPr id="21" name="Text Box 20">
                  <a:extLst>
                    <a:ext uri="{FF2B5EF4-FFF2-40B4-BE49-F238E27FC236}">
                      <a16:creationId xmlns:a16="http://schemas.microsoft.com/office/drawing/2014/main" id="{1E04BC73-74D7-4E88-90CD-E33AB8ECE8E2}"/>
                    </a:ext>
                  </a:extLst>
                </p:cNvPr>
                <p:cNvSpPr txBox="1"/>
                <p:nvPr/>
              </p:nvSpPr>
              <p:spPr>
                <a:xfrm>
                  <a:off x="7860601" y="3359491"/>
                  <a:ext cx="1171620" cy="663027"/>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ts val="1200"/>
                    </a:lnSpc>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SSP reputation</a:t>
                  </a:r>
                  <a:endParaRPr lang="en-US" sz="1600" dirty="0">
                    <a:effectLst/>
                    <a:latin typeface="Times New Roman" panose="02020603050405020304" pitchFamily="18" charset="0"/>
                    <a:ea typeface="Times New Roman" panose="02020603050405020304" pitchFamily="18" charset="0"/>
                  </a:endParaRPr>
                </a:p>
              </p:txBody>
            </p:sp>
            <p:sp>
              <p:nvSpPr>
                <p:cNvPr id="22" name="Text Box 21">
                  <a:extLst>
                    <a:ext uri="{FF2B5EF4-FFF2-40B4-BE49-F238E27FC236}">
                      <a16:creationId xmlns:a16="http://schemas.microsoft.com/office/drawing/2014/main" id="{85C2F29F-6068-4C68-809E-C5B8ED4B9F68}"/>
                    </a:ext>
                  </a:extLst>
                </p:cNvPr>
                <p:cNvSpPr txBox="1"/>
                <p:nvPr/>
              </p:nvSpPr>
              <p:spPr>
                <a:xfrm>
                  <a:off x="7255921" y="3875818"/>
                  <a:ext cx="1457325" cy="809625"/>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ts val="1200"/>
                    </a:lnSpc>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Secondary syringe exchange</a:t>
                  </a:r>
                  <a:endParaRPr lang="en-US" sz="1600" dirty="0">
                    <a:effectLst/>
                    <a:latin typeface="Times New Roman" panose="02020603050405020304" pitchFamily="18" charset="0"/>
                    <a:ea typeface="Times New Roman" panose="02020603050405020304" pitchFamily="18" charset="0"/>
                  </a:endParaRPr>
                </a:p>
                <a:p>
                  <a:pPr marL="0" marR="0" algn="ctr">
                    <a:lnSpc>
                      <a:spcPts val="1200"/>
                    </a:lnSpc>
                    <a:spcBef>
                      <a:spcPts val="0"/>
                    </a:spcBef>
                    <a:spcAft>
                      <a:spcPts val="0"/>
                    </a:spcAft>
                  </a:pPr>
                  <a:r>
                    <a:rPr lang="en-US" sz="1600" dirty="0">
                      <a:effectLst/>
                      <a:latin typeface="Times New Roman" panose="02020603050405020304" pitchFamily="18" charset="0"/>
                      <a:ea typeface="Times New Roman" panose="02020603050405020304" pitchFamily="18" charset="0"/>
                    </a:rPr>
                    <a:t> </a:t>
                  </a:r>
                </a:p>
              </p:txBody>
            </p:sp>
            <p:sp>
              <p:nvSpPr>
                <p:cNvPr id="23" name="Text Box 25">
                  <a:extLst>
                    <a:ext uri="{FF2B5EF4-FFF2-40B4-BE49-F238E27FC236}">
                      <a16:creationId xmlns:a16="http://schemas.microsoft.com/office/drawing/2014/main" id="{6D7F3272-4F00-45DF-A599-A0C05C69DAF2}"/>
                    </a:ext>
                  </a:extLst>
                </p:cNvPr>
                <p:cNvSpPr txBox="1"/>
                <p:nvPr/>
              </p:nvSpPr>
              <p:spPr>
                <a:xfrm>
                  <a:off x="2502397" y="2276475"/>
                  <a:ext cx="1666875" cy="708789"/>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Low threshold </a:t>
                  </a:r>
                  <a:endParaRPr lang="en-US" sz="16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services</a:t>
                  </a:r>
                  <a:endParaRPr lang="en-US" sz="16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Text Box 26">
                  <a:extLst>
                    <a:ext uri="{FF2B5EF4-FFF2-40B4-BE49-F238E27FC236}">
                      <a16:creationId xmlns:a16="http://schemas.microsoft.com/office/drawing/2014/main" id="{E8C31F07-B2F1-4DD9-8E3A-6DBEFE8589FA}"/>
                    </a:ext>
                  </a:extLst>
                </p:cNvPr>
                <p:cNvSpPr txBox="1"/>
                <p:nvPr/>
              </p:nvSpPr>
              <p:spPr>
                <a:xfrm>
                  <a:off x="3028497" y="1628495"/>
                  <a:ext cx="1778469" cy="619125"/>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spcBef>
                      <a:spcPts val="0"/>
                    </a:spcBef>
                    <a:spcAft>
                      <a:spcPts val="0"/>
                    </a:spcAft>
                  </a:pPr>
                  <a:r>
                    <a:rPr lang="en-US" sz="1600" dirty="0">
                      <a:ln>
                        <a:noFill/>
                      </a:ln>
                      <a:solidFill>
                        <a:srgbClr val="4472C4"/>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SSP core components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 Box 28">
                  <a:extLst>
                    <a:ext uri="{FF2B5EF4-FFF2-40B4-BE49-F238E27FC236}">
                      <a16:creationId xmlns:a16="http://schemas.microsoft.com/office/drawing/2014/main" id="{4AB19535-2F1B-4037-8243-01023D6FA1D7}"/>
                    </a:ext>
                  </a:extLst>
                </p:cNvPr>
                <p:cNvSpPr txBox="1"/>
                <p:nvPr/>
              </p:nvSpPr>
              <p:spPr>
                <a:xfrm>
                  <a:off x="628650" y="2486024"/>
                  <a:ext cx="1885845" cy="1362075"/>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ct val="90000"/>
                    </a:lnSpc>
                    <a:spcBef>
                      <a:spcPts val="0"/>
                    </a:spcBef>
                    <a:spcAft>
                      <a:spcPts val="0"/>
                    </a:spcAft>
                  </a:pPr>
                  <a:r>
                    <a:rPr lang="en-US" dirty="0">
                      <a:ln>
                        <a:noFill/>
                      </a:ln>
                      <a:solidFill>
                        <a:srgbClr val="4472C4"/>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Enabling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90000"/>
                    </a:lnSpc>
                    <a:spcBef>
                      <a:spcPts val="0"/>
                    </a:spcBef>
                    <a:spcAft>
                      <a:spcPts val="0"/>
                    </a:spcAft>
                  </a:pPr>
                  <a:r>
                    <a:rPr lang="en-US" dirty="0">
                      <a:ln>
                        <a:noFill/>
                      </a:ln>
                      <a:solidFill>
                        <a:srgbClr val="4472C4"/>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contextual characteristics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6" name="Text Box 29">
                  <a:extLst>
                    <a:ext uri="{FF2B5EF4-FFF2-40B4-BE49-F238E27FC236}">
                      <a16:creationId xmlns:a16="http://schemas.microsoft.com/office/drawing/2014/main" id="{42FD2E76-303B-42FD-BA74-3572AA64A5CA}"/>
                    </a:ext>
                  </a:extLst>
                </p:cNvPr>
                <p:cNvSpPr txBox="1"/>
                <p:nvPr/>
              </p:nvSpPr>
              <p:spPr>
                <a:xfrm>
                  <a:off x="9040109" y="2349900"/>
                  <a:ext cx="1733550" cy="1466850"/>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ct val="90000"/>
                    </a:lnSpc>
                    <a:spcBef>
                      <a:spcPts val="0"/>
                    </a:spcBef>
                    <a:spcAft>
                      <a:spcPts val="0"/>
                    </a:spcAft>
                  </a:pPr>
                  <a:r>
                    <a:rPr lang="en-US" sz="1600" dirty="0">
                      <a:ln>
                        <a:noFill/>
                      </a:ln>
                      <a:solidFill>
                        <a:srgbClr val="4472C4"/>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Need-related contextual characteristics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 Box 30">
                  <a:extLst>
                    <a:ext uri="{FF2B5EF4-FFF2-40B4-BE49-F238E27FC236}">
                      <a16:creationId xmlns:a16="http://schemas.microsoft.com/office/drawing/2014/main" id="{FECCA4E6-F965-4D1F-AA44-C43F22D98A94}"/>
                    </a:ext>
                  </a:extLst>
                </p:cNvPr>
                <p:cNvSpPr txBox="1"/>
                <p:nvPr/>
              </p:nvSpPr>
              <p:spPr>
                <a:xfrm>
                  <a:off x="1561303" y="4534358"/>
                  <a:ext cx="1643593" cy="895350"/>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Stigma in a small community</a:t>
                  </a:r>
                  <a:endParaRPr lang="en-US" sz="16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 Box 31">
                  <a:extLst>
                    <a:ext uri="{FF2B5EF4-FFF2-40B4-BE49-F238E27FC236}">
                      <a16:creationId xmlns:a16="http://schemas.microsoft.com/office/drawing/2014/main" id="{323339CD-DBB6-4329-987F-515B784EE285}"/>
                    </a:ext>
                  </a:extLst>
                </p:cNvPr>
                <p:cNvSpPr txBox="1"/>
                <p:nvPr/>
              </p:nvSpPr>
              <p:spPr>
                <a:xfrm>
                  <a:off x="8070737" y="4755731"/>
                  <a:ext cx="1196574" cy="895350"/>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Cost of non-SSP syringes</a:t>
                  </a:r>
                  <a:endParaRPr lang="en-US" sz="16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Box 32">
                  <a:extLst>
                    <a:ext uri="{FF2B5EF4-FFF2-40B4-BE49-F238E27FC236}">
                      <a16:creationId xmlns:a16="http://schemas.microsoft.com/office/drawing/2014/main" id="{CC3399EC-AD7B-4A34-B453-3F2A3EE9651E}"/>
                    </a:ext>
                  </a:extLst>
                </p:cNvPr>
                <p:cNvSpPr txBox="1"/>
                <p:nvPr/>
              </p:nvSpPr>
              <p:spPr>
                <a:xfrm>
                  <a:off x="7655314" y="781050"/>
                  <a:ext cx="1250562" cy="895350"/>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HCV/HIV prevalence</a:t>
                  </a:r>
                  <a:endParaRPr lang="en-US" sz="16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Text Box 33">
                  <a:extLst>
                    <a:ext uri="{FF2B5EF4-FFF2-40B4-BE49-F238E27FC236}">
                      <a16:creationId xmlns:a16="http://schemas.microsoft.com/office/drawing/2014/main" id="{ECA80CB7-8A76-4411-B7E7-1F9ACF15C918}"/>
                    </a:ext>
                  </a:extLst>
                </p:cNvPr>
                <p:cNvSpPr txBox="1"/>
                <p:nvPr/>
              </p:nvSpPr>
              <p:spPr>
                <a:xfrm>
                  <a:off x="2302654" y="2868061"/>
                  <a:ext cx="1666875" cy="590550"/>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Recognizing clients’ dignity</a:t>
                  </a:r>
                  <a:endParaRPr lang="en-US" sz="16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 Box 34">
                  <a:extLst>
                    <a:ext uri="{FF2B5EF4-FFF2-40B4-BE49-F238E27FC236}">
                      <a16:creationId xmlns:a16="http://schemas.microsoft.com/office/drawing/2014/main" id="{152EAF34-27F8-499A-BC48-1D18C8C9BDB6}"/>
                    </a:ext>
                  </a:extLst>
                </p:cNvPr>
                <p:cNvSpPr txBox="1"/>
                <p:nvPr/>
              </p:nvSpPr>
              <p:spPr>
                <a:xfrm>
                  <a:off x="2635764" y="3728285"/>
                  <a:ext cx="1666875" cy="590550"/>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Meeting clients‘ needs in injecting supplies</a:t>
                  </a:r>
                  <a:endParaRPr lang="en-US" sz="1600" dirty="0">
                    <a:effectLst/>
                    <a:latin typeface="Times New Roman" panose="02020603050405020304" pitchFamily="18" charset="0"/>
                    <a:ea typeface="Times New Roman" panose="02020603050405020304" pitchFamily="18" charset="0"/>
                  </a:endParaRPr>
                </a:p>
              </p:txBody>
            </p:sp>
            <p:sp>
              <p:nvSpPr>
                <p:cNvPr id="32" name="Text Box 35">
                  <a:extLst>
                    <a:ext uri="{FF2B5EF4-FFF2-40B4-BE49-F238E27FC236}">
                      <a16:creationId xmlns:a16="http://schemas.microsoft.com/office/drawing/2014/main" id="{DE5A2C40-A920-40E6-B4C3-76F35744D43F}"/>
                    </a:ext>
                  </a:extLst>
                </p:cNvPr>
                <p:cNvSpPr txBox="1"/>
                <p:nvPr/>
              </p:nvSpPr>
              <p:spPr>
                <a:xfrm>
                  <a:off x="3894971" y="4465641"/>
                  <a:ext cx="1666875" cy="590550"/>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Secondary syringe exchange policy</a:t>
                  </a:r>
                  <a:endParaRPr lang="en-US" sz="16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rPr>
                    <a:t> </a:t>
                  </a:r>
                  <a:endParaRPr lang="en-US" sz="1600" dirty="0">
                    <a:effectLst/>
                    <a:latin typeface="Times New Roman" panose="02020603050405020304" pitchFamily="18" charset="0"/>
                    <a:ea typeface="Times New Roman" panose="02020603050405020304" pitchFamily="18" charset="0"/>
                  </a:endParaRPr>
                </a:p>
              </p:txBody>
            </p:sp>
            <p:sp>
              <p:nvSpPr>
                <p:cNvPr id="33" name="Text Box 38">
                  <a:extLst>
                    <a:ext uri="{FF2B5EF4-FFF2-40B4-BE49-F238E27FC236}">
                      <a16:creationId xmlns:a16="http://schemas.microsoft.com/office/drawing/2014/main" id="{BDD1A668-B869-4FF3-86E3-8F30B0DCA7C4}"/>
                    </a:ext>
                  </a:extLst>
                </p:cNvPr>
                <p:cNvSpPr txBox="1"/>
                <p:nvPr/>
              </p:nvSpPr>
              <p:spPr>
                <a:xfrm>
                  <a:off x="7553388" y="2652147"/>
                  <a:ext cx="1520303" cy="619124"/>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ts val="1200"/>
                    </a:lnSpc>
                    <a:spcBef>
                      <a:spcPts val="0"/>
                    </a:spcBef>
                    <a:spcAft>
                      <a:spcPts val="0"/>
                    </a:spcAft>
                  </a:pP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Encouragement by early adopters </a:t>
                  </a:r>
                  <a:endParaRPr lang="en-US" sz="1600" dirty="0">
                    <a:effectLst/>
                    <a:latin typeface="Times New Roman" panose="02020603050405020304" pitchFamily="18" charset="0"/>
                    <a:ea typeface="Times New Roman" panose="02020603050405020304" pitchFamily="18" charset="0"/>
                  </a:endParaRPr>
                </a:p>
                <a:p>
                  <a:pPr marL="0" marR="0" algn="ctr">
                    <a:lnSpc>
                      <a:spcPts val="1200"/>
                    </a:lnSpc>
                    <a:spcBef>
                      <a:spcPts val="0"/>
                    </a:spcBef>
                    <a:spcAft>
                      <a:spcPts val="0"/>
                    </a:spcAft>
                  </a:pPr>
                  <a:r>
                    <a:rPr lang="en-US" sz="1600" dirty="0">
                      <a:effectLst/>
                      <a:latin typeface="Times New Roman" panose="02020603050405020304" pitchFamily="18" charset="0"/>
                      <a:ea typeface="Times New Roman" panose="02020603050405020304" pitchFamily="18" charset="0"/>
                    </a:rPr>
                    <a:t> </a:t>
                  </a:r>
                </a:p>
              </p:txBody>
            </p:sp>
            <p:sp>
              <p:nvSpPr>
                <p:cNvPr id="42" name="Text Box 28">
                  <a:extLst>
                    <a:ext uri="{FF2B5EF4-FFF2-40B4-BE49-F238E27FC236}">
                      <a16:creationId xmlns:a16="http://schemas.microsoft.com/office/drawing/2014/main" id="{3F4A03C9-14E5-4C93-9675-48BD3CE18F92}"/>
                    </a:ext>
                  </a:extLst>
                </p:cNvPr>
                <p:cNvSpPr txBox="1"/>
                <p:nvPr/>
              </p:nvSpPr>
              <p:spPr>
                <a:xfrm>
                  <a:off x="4257380" y="260769"/>
                  <a:ext cx="2975843" cy="659074"/>
                </a:xfrm>
                <a:prstGeom prst="rect">
                  <a:avLst/>
                </a:prstGeom>
                <a:noFill/>
                <a:ln>
                  <a:noFill/>
                </a:ln>
              </p:spPr>
              <p:txBody>
                <a:bodyPr rot="0" spcFirstLastPara="1" vert="horz" wrap="square" lIns="91440" tIns="45720" rIns="91440" bIns="45720" numCol="1" spcCol="0" rtlCol="0" fromWordArt="0" anchor="t" anchorCtr="0" forceAA="0" compatLnSpc="1">
                  <a:noAutofit/>
                </a:bodyPr>
                <a:lstStyle/>
                <a:p>
                  <a:pPr marL="0" marR="0" algn="ctr">
                    <a:lnSpc>
                      <a:spcPct val="90000"/>
                    </a:lnSpc>
                    <a:spcBef>
                      <a:spcPts val="0"/>
                    </a:spcBef>
                    <a:spcAft>
                      <a:spcPts val="0"/>
                    </a:spcAft>
                  </a:pPr>
                  <a:r>
                    <a:rPr lang="en-US" dirty="0">
                      <a:ln>
                        <a:noFill/>
                      </a:ln>
                      <a:solidFill>
                        <a:srgbClr val="4472C4"/>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Contextual (policy and community)  characteristics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p:txBody>
            </p:sp>
          </p:grpSp>
        </p:grpSp>
        <p:cxnSp>
          <p:nvCxnSpPr>
            <p:cNvPr id="6" name="Straight Connector 5">
              <a:extLst>
                <a:ext uri="{FF2B5EF4-FFF2-40B4-BE49-F238E27FC236}">
                  <a16:creationId xmlns:a16="http://schemas.microsoft.com/office/drawing/2014/main" id="{75F1107F-AFF4-4883-A10F-ADA48570FEFA}"/>
                </a:ext>
              </a:extLst>
            </p:cNvPr>
            <p:cNvCxnSpPr>
              <a:cxnSpLocks/>
              <a:stCxn id="11" idx="0"/>
              <a:endCxn id="9" idx="0"/>
            </p:cNvCxnSpPr>
            <p:nvPr/>
          </p:nvCxnSpPr>
          <p:spPr>
            <a:xfrm>
              <a:off x="5729283" y="183052"/>
              <a:ext cx="32039" cy="1864823"/>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6E5F82-B501-426F-8963-AB26D739AE89}"/>
                </a:ext>
              </a:extLst>
            </p:cNvPr>
            <p:cNvCxnSpPr>
              <a:cxnSpLocks/>
              <a:stCxn id="9" idx="4"/>
              <a:endCxn id="11" idx="4"/>
            </p:cNvCxnSpPr>
            <p:nvPr/>
          </p:nvCxnSpPr>
          <p:spPr>
            <a:xfrm flipH="1">
              <a:off x="5729283" y="4324349"/>
              <a:ext cx="32039" cy="1760622"/>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sp>
        <p:nvSpPr>
          <p:cNvPr id="34" name="Rectangle 33">
            <a:extLst>
              <a:ext uri="{FF2B5EF4-FFF2-40B4-BE49-F238E27FC236}">
                <a16:creationId xmlns:a16="http://schemas.microsoft.com/office/drawing/2014/main" id="{872CA468-C89C-4674-8C38-18A00EE6ED56}"/>
              </a:ext>
            </a:extLst>
          </p:cNvPr>
          <p:cNvSpPr/>
          <p:nvPr/>
        </p:nvSpPr>
        <p:spPr>
          <a:xfrm>
            <a:off x="149718" y="83545"/>
            <a:ext cx="4825707" cy="2847254"/>
          </a:xfrm>
          <a:prstGeom prst="rect">
            <a:avLst/>
          </a:prstGeom>
        </p:spPr>
        <p:txBody>
          <a:bodyPr wrap="square">
            <a:spAutoFit/>
          </a:bodyPr>
          <a:lstStyle/>
          <a:p>
            <a:pPr>
              <a:lnSpc>
                <a:spcPct val="107000"/>
              </a:lnSpc>
              <a:spcAft>
                <a:spcPts val="800"/>
              </a:spcAft>
            </a:pPr>
            <a:r>
              <a:rPr lang="en-US" sz="2600" b="1" dirty="0">
                <a:latin typeface="Calibri" panose="020F0502020204030204" pitchFamily="34" charset="0"/>
                <a:ea typeface="Calibri" panose="020F0502020204030204" pitchFamily="34" charset="0"/>
                <a:cs typeface="Times New Roman" panose="02020603050405020304" pitchFamily="18" charset="0"/>
              </a:rPr>
              <a:t>Model of SSP initiation by PWID based on  SEM and Andersen’s behavioral model of health services use</a:t>
            </a: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600" b="1"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US" sz="2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8181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27B36-D57F-4979-81B7-B12D5F3515BA}"/>
              </a:ext>
            </a:extLst>
          </p:cNvPr>
          <p:cNvSpPr>
            <a:spLocks noGrp="1"/>
          </p:cNvSpPr>
          <p:nvPr>
            <p:ph type="title"/>
          </p:nvPr>
        </p:nvSpPr>
        <p:spPr/>
        <p:txBody>
          <a:bodyPr/>
          <a:lstStyle/>
          <a:p>
            <a:r>
              <a:rPr lang="en-US" dirty="0"/>
              <a:t>Stigma and 1</a:t>
            </a:r>
            <a:r>
              <a:rPr lang="en-US" baseline="30000" dirty="0"/>
              <a:t>st</a:t>
            </a:r>
            <a:r>
              <a:rPr lang="en-US" dirty="0"/>
              <a:t> visit – individual factors</a:t>
            </a:r>
          </a:p>
        </p:txBody>
      </p:sp>
      <p:sp>
        <p:nvSpPr>
          <p:cNvPr id="3" name="Content Placeholder 2">
            <a:extLst>
              <a:ext uri="{FF2B5EF4-FFF2-40B4-BE49-F238E27FC236}">
                <a16:creationId xmlns:a16="http://schemas.microsoft.com/office/drawing/2014/main" id="{247B4B38-0C55-4D01-A166-CB0CBEE088E6}"/>
              </a:ext>
            </a:extLst>
          </p:cNvPr>
          <p:cNvSpPr>
            <a:spLocks noGrp="1"/>
          </p:cNvSpPr>
          <p:nvPr>
            <p:ph idx="1"/>
          </p:nvPr>
        </p:nvSpPr>
        <p:spPr>
          <a:xfrm>
            <a:off x="1097280" y="1845734"/>
            <a:ext cx="10058400" cy="4396040"/>
          </a:xfrm>
        </p:spPr>
        <p:txBody>
          <a:bodyPr/>
          <a:lstStyle/>
          <a:p>
            <a:r>
              <a:rPr lang="en-US" sz="2400" dirty="0"/>
              <a:t>Impeding factor - fear of stigma:</a:t>
            </a:r>
          </a:p>
          <a:p>
            <a:pPr lvl="1"/>
            <a:r>
              <a:rPr lang="en-US" sz="2400" dirty="0"/>
              <a:t>Being seen by family/colleagues/friends</a:t>
            </a:r>
          </a:p>
          <a:p>
            <a:pPr lvl="1"/>
            <a:r>
              <a:rPr lang="en-US" sz="2400" dirty="0"/>
              <a:t>Being judged by SSP staff</a:t>
            </a:r>
          </a:p>
          <a:p>
            <a:pPr lvl="1"/>
            <a:r>
              <a:rPr lang="en-US" sz="2400" dirty="0"/>
              <a:t>Police harassment (SSP as police set-ups)</a:t>
            </a:r>
          </a:p>
          <a:p>
            <a:pPr lvl="1"/>
            <a:r>
              <a:rPr lang="en-US" sz="2400" dirty="0"/>
              <a:t>Repercussions of disclosure (job, child custody)</a:t>
            </a:r>
          </a:p>
          <a:p>
            <a:pPr lvl="1"/>
            <a:endParaRPr lang="en-US" sz="2400" dirty="0"/>
          </a:p>
          <a:p>
            <a:pPr>
              <a:spcBef>
                <a:spcPts val="600"/>
              </a:spcBef>
              <a:spcAft>
                <a:spcPts val="0"/>
              </a:spcAft>
            </a:pPr>
            <a:r>
              <a:rPr lang="en-US" sz="2400" i="1" dirty="0"/>
              <a:t>I: How important would you say it is to keep your visits here confidential?</a:t>
            </a:r>
            <a:endParaRPr lang="en-US" sz="2400" dirty="0"/>
          </a:p>
          <a:p>
            <a:pPr>
              <a:spcBef>
                <a:spcPts val="600"/>
              </a:spcBef>
              <a:spcAft>
                <a:spcPts val="0"/>
              </a:spcAft>
            </a:pPr>
            <a:r>
              <a:rPr lang="en-US" sz="2400" i="1" dirty="0"/>
              <a:t>R: Very important. Because if my dad was to ever find out, it would kill me. He doesn’t know. </a:t>
            </a:r>
          </a:p>
          <a:p>
            <a:pPr algn="r">
              <a:spcBef>
                <a:spcPts val="600"/>
              </a:spcBef>
              <a:spcAft>
                <a:spcPts val="0"/>
              </a:spcAft>
            </a:pPr>
            <a:r>
              <a:rPr lang="en-US" sz="2400" b="1" i="1" dirty="0"/>
              <a:t>- </a:t>
            </a:r>
            <a:r>
              <a:rPr lang="en-US" sz="2400" b="1" dirty="0"/>
              <a:t>Female SSP client, 41, Rowan County (RCR09) </a:t>
            </a:r>
          </a:p>
          <a:p>
            <a:endParaRPr lang="en-US" dirty="0"/>
          </a:p>
        </p:txBody>
      </p:sp>
    </p:spTree>
    <p:extLst>
      <p:ext uri="{BB962C8B-B14F-4D97-AF65-F5344CB8AC3E}">
        <p14:creationId xmlns:p14="http://schemas.microsoft.com/office/powerpoint/2010/main" val="247476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27B36-D57F-4979-81B7-B12D5F3515BA}"/>
              </a:ext>
            </a:extLst>
          </p:cNvPr>
          <p:cNvSpPr>
            <a:spLocks noGrp="1"/>
          </p:cNvSpPr>
          <p:nvPr>
            <p:ph type="title"/>
          </p:nvPr>
        </p:nvSpPr>
        <p:spPr/>
        <p:txBody>
          <a:bodyPr/>
          <a:lstStyle/>
          <a:p>
            <a:r>
              <a:rPr lang="en-US" dirty="0"/>
              <a:t>Stigma and 1</a:t>
            </a:r>
            <a:r>
              <a:rPr lang="en-US" baseline="30000" dirty="0"/>
              <a:t>st</a:t>
            </a:r>
            <a:r>
              <a:rPr lang="en-US" dirty="0"/>
              <a:t> visit – individual factors</a:t>
            </a:r>
          </a:p>
        </p:txBody>
      </p:sp>
      <p:sp>
        <p:nvSpPr>
          <p:cNvPr id="3" name="Content Placeholder 2">
            <a:extLst>
              <a:ext uri="{FF2B5EF4-FFF2-40B4-BE49-F238E27FC236}">
                <a16:creationId xmlns:a16="http://schemas.microsoft.com/office/drawing/2014/main" id="{247B4B38-0C55-4D01-A166-CB0CBEE088E6}"/>
              </a:ext>
            </a:extLst>
          </p:cNvPr>
          <p:cNvSpPr>
            <a:spLocks noGrp="1"/>
          </p:cNvSpPr>
          <p:nvPr>
            <p:ph idx="1"/>
          </p:nvPr>
        </p:nvSpPr>
        <p:spPr>
          <a:xfrm>
            <a:off x="1097280" y="1845734"/>
            <a:ext cx="10058400" cy="4396040"/>
          </a:xfrm>
        </p:spPr>
        <p:txBody>
          <a:bodyPr/>
          <a:lstStyle/>
          <a:p>
            <a:r>
              <a:rPr lang="en-US" sz="2800" dirty="0"/>
              <a:t>Enabling factor – prior awareness of or experience with SSPs</a:t>
            </a:r>
          </a:p>
          <a:p>
            <a:pPr>
              <a:lnSpc>
                <a:spcPct val="120000"/>
              </a:lnSpc>
            </a:pPr>
            <a:r>
              <a:rPr lang="en-US" sz="2400" i="1" dirty="0"/>
              <a:t>R: When I first heard about [SSP in Perry], everybody thought they were setting people up to put them in jail. I was like, "That don't sound right. I've been to other cities. I do know they actually work, if you don't want to catch something."   </a:t>
            </a:r>
          </a:p>
          <a:p>
            <a:pPr algn="r"/>
            <a:r>
              <a:rPr lang="en-US" sz="2400" b="1" i="1" dirty="0"/>
              <a:t>- </a:t>
            </a:r>
            <a:r>
              <a:rPr lang="en-US" sz="2400" b="1" dirty="0"/>
              <a:t>Female SSP client, 47, Perry County (ACP02)</a:t>
            </a:r>
          </a:p>
          <a:p>
            <a:endParaRPr lang="en-US" dirty="0"/>
          </a:p>
        </p:txBody>
      </p:sp>
    </p:spTree>
    <p:extLst>
      <p:ext uri="{BB962C8B-B14F-4D97-AF65-F5344CB8AC3E}">
        <p14:creationId xmlns:p14="http://schemas.microsoft.com/office/powerpoint/2010/main" val="690499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27B36-D57F-4979-81B7-B12D5F3515BA}"/>
              </a:ext>
            </a:extLst>
          </p:cNvPr>
          <p:cNvSpPr>
            <a:spLocks noGrp="1"/>
          </p:cNvSpPr>
          <p:nvPr>
            <p:ph type="title"/>
          </p:nvPr>
        </p:nvSpPr>
        <p:spPr/>
        <p:txBody>
          <a:bodyPr/>
          <a:lstStyle/>
          <a:p>
            <a:r>
              <a:rPr lang="en-US" dirty="0"/>
              <a:t>Stigma and 1</a:t>
            </a:r>
            <a:r>
              <a:rPr lang="en-US" baseline="30000" dirty="0"/>
              <a:t>st</a:t>
            </a:r>
            <a:r>
              <a:rPr lang="en-US" dirty="0"/>
              <a:t> visit – individual factors</a:t>
            </a:r>
          </a:p>
        </p:txBody>
      </p:sp>
      <p:sp>
        <p:nvSpPr>
          <p:cNvPr id="3" name="Content Placeholder 2">
            <a:extLst>
              <a:ext uri="{FF2B5EF4-FFF2-40B4-BE49-F238E27FC236}">
                <a16:creationId xmlns:a16="http://schemas.microsoft.com/office/drawing/2014/main" id="{247B4B38-0C55-4D01-A166-CB0CBEE088E6}"/>
              </a:ext>
            </a:extLst>
          </p:cNvPr>
          <p:cNvSpPr>
            <a:spLocks noGrp="1"/>
          </p:cNvSpPr>
          <p:nvPr>
            <p:ph idx="1"/>
          </p:nvPr>
        </p:nvSpPr>
        <p:spPr>
          <a:xfrm>
            <a:off x="377687" y="1845734"/>
            <a:ext cx="11439939" cy="4023360"/>
          </a:xfrm>
        </p:spPr>
        <p:txBody>
          <a:bodyPr>
            <a:normAutofit/>
          </a:bodyPr>
          <a:lstStyle/>
          <a:p>
            <a:r>
              <a:rPr lang="en-US" sz="2400" dirty="0"/>
              <a:t>Predisposing factors:</a:t>
            </a:r>
          </a:p>
          <a:p>
            <a:pPr lvl="1"/>
            <a:r>
              <a:rPr lang="en-US" sz="2400" dirty="0"/>
              <a:t>Gender, children, job, social status</a:t>
            </a:r>
          </a:p>
          <a:p>
            <a:pPr lvl="1"/>
            <a:endParaRPr lang="en-US" sz="2400" dirty="0"/>
          </a:p>
          <a:p>
            <a:r>
              <a:rPr lang="en-US" sz="2400" i="1" dirty="0"/>
              <a:t>I: How does privacy influence your decision to attend the program? </a:t>
            </a:r>
            <a:endParaRPr lang="en-US" sz="2400" dirty="0"/>
          </a:p>
          <a:p>
            <a:r>
              <a:rPr lang="en-US" sz="2400" i="1" dirty="0"/>
              <a:t> R: Because I have two children, and where it's privacy here, I don't have to worry about it getting back to my cousin that's got my kids, what am I doing, and stuff I get. Because I don't want her knowing, because if she knows, I'll never see my kids again. </a:t>
            </a:r>
          </a:p>
          <a:p>
            <a:pPr algn="r"/>
            <a:r>
              <a:rPr lang="en-US" sz="2400" i="1" dirty="0"/>
              <a:t>- </a:t>
            </a:r>
            <a:r>
              <a:rPr lang="en-US" sz="2400" b="1" dirty="0"/>
              <a:t>Female client, age unknown, Perry County (ACP10)</a:t>
            </a:r>
          </a:p>
          <a:p>
            <a:pPr lvl="1"/>
            <a:endParaRPr lang="en-US" sz="2400" dirty="0"/>
          </a:p>
        </p:txBody>
      </p:sp>
    </p:spTree>
    <p:extLst>
      <p:ext uri="{BB962C8B-B14F-4D97-AF65-F5344CB8AC3E}">
        <p14:creationId xmlns:p14="http://schemas.microsoft.com/office/powerpoint/2010/main" val="3009301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27B36-D57F-4979-81B7-B12D5F3515BA}"/>
              </a:ext>
            </a:extLst>
          </p:cNvPr>
          <p:cNvSpPr>
            <a:spLocks noGrp="1"/>
          </p:cNvSpPr>
          <p:nvPr>
            <p:ph type="title"/>
          </p:nvPr>
        </p:nvSpPr>
        <p:spPr/>
        <p:txBody>
          <a:bodyPr/>
          <a:lstStyle/>
          <a:p>
            <a:r>
              <a:rPr lang="en-US" dirty="0"/>
              <a:t>Stigma and 1</a:t>
            </a:r>
            <a:r>
              <a:rPr lang="en-US" baseline="30000" dirty="0"/>
              <a:t>st</a:t>
            </a:r>
            <a:r>
              <a:rPr lang="en-US" dirty="0"/>
              <a:t> visit – networks</a:t>
            </a:r>
          </a:p>
        </p:txBody>
      </p:sp>
      <p:sp>
        <p:nvSpPr>
          <p:cNvPr id="3" name="Content Placeholder 2">
            <a:extLst>
              <a:ext uri="{FF2B5EF4-FFF2-40B4-BE49-F238E27FC236}">
                <a16:creationId xmlns:a16="http://schemas.microsoft.com/office/drawing/2014/main" id="{247B4B38-0C55-4D01-A166-CB0CBEE088E6}"/>
              </a:ext>
            </a:extLst>
          </p:cNvPr>
          <p:cNvSpPr>
            <a:spLocks noGrp="1"/>
          </p:cNvSpPr>
          <p:nvPr>
            <p:ph idx="1"/>
          </p:nvPr>
        </p:nvSpPr>
        <p:spPr>
          <a:xfrm>
            <a:off x="341906" y="1737360"/>
            <a:ext cx="11569148" cy="4834037"/>
          </a:xfrm>
        </p:spPr>
        <p:txBody>
          <a:bodyPr>
            <a:normAutofit fontScale="85000" lnSpcReduction="20000"/>
          </a:bodyPr>
          <a:lstStyle/>
          <a:p>
            <a:pPr>
              <a:lnSpc>
                <a:spcPct val="120000"/>
              </a:lnSpc>
              <a:spcBef>
                <a:spcPts val="0"/>
              </a:spcBef>
              <a:spcAft>
                <a:spcPts val="0"/>
              </a:spcAft>
            </a:pPr>
            <a:r>
              <a:rPr lang="en-US" sz="3000" dirty="0"/>
              <a:t>Network-level enabling factors:</a:t>
            </a:r>
          </a:p>
          <a:p>
            <a:pPr lvl="1">
              <a:lnSpc>
                <a:spcPct val="120000"/>
              </a:lnSpc>
              <a:spcBef>
                <a:spcPts val="0"/>
              </a:spcBef>
              <a:spcAft>
                <a:spcPts val="0"/>
              </a:spcAft>
            </a:pPr>
            <a:r>
              <a:rPr lang="en-US" sz="2600" dirty="0"/>
              <a:t>“</a:t>
            </a:r>
            <a:r>
              <a:rPr lang="en-US" sz="2800" dirty="0"/>
              <a:t>Scouting” of SSP by non-PWID network members</a:t>
            </a:r>
          </a:p>
          <a:p>
            <a:pPr lvl="1">
              <a:lnSpc>
                <a:spcPct val="120000"/>
              </a:lnSpc>
              <a:spcBef>
                <a:spcPts val="0"/>
              </a:spcBef>
              <a:spcAft>
                <a:spcPts val="0"/>
              </a:spcAft>
            </a:pPr>
            <a:r>
              <a:rPr lang="en-US" sz="2800" dirty="0"/>
              <a:t>Reputation of SSP among PWID-early adopters (“word of mouth”)</a:t>
            </a:r>
          </a:p>
          <a:p>
            <a:pPr lvl="1">
              <a:lnSpc>
                <a:spcPct val="120000"/>
              </a:lnSpc>
              <a:spcBef>
                <a:spcPts val="0"/>
              </a:spcBef>
              <a:spcAft>
                <a:spcPts val="0"/>
              </a:spcAft>
            </a:pPr>
            <a:r>
              <a:rPr lang="en-US" sz="2800" dirty="0"/>
              <a:t>Assurance and accompanying to SSP by trusted peers</a:t>
            </a:r>
          </a:p>
          <a:p>
            <a:pPr lvl="1">
              <a:lnSpc>
                <a:spcPct val="120000"/>
              </a:lnSpc>
              <a:spcBef>
                <a:spcPts val="0"/>
              </a:spcBef>
              <a:spcAft>
                <a:spcPts val="0"/>
              </a:spcAft>
            </a:pPr>
            <a:r>
              <a:rPr lang="en-US" sz="2800" dirty="0"/>
              <a:t>Secondary syringe exchange</a:t>
            </a:r>
          </a:p>
          <a:p>
            <a:pPr marL="201168" lvl="1" indent="0">
              <a:lnSpc>
                <a:spcPct val="110000"/>
              </a:lnSpc>
              <a:spcBef>
                <a:spcPts val="0"/>
              </a:spcBef>
              <a:spcAft>
                <a:spcPts val="0"/>
              </a:spcAft>
              <a:buNone/>
            </a:pPr>
            <a:endParaRPr lang="en-US" sz="2400" dirty="0"/>
          </a:p>
          <a:p>
            <a:pPr>
              <a:lnSpc>
                <a:spcPct val="110000"/>
              </a:lnSpc>
              <a:spcBef>
                <a:spcPts val="0"/>
              </a:spcBef>
              <a:spcAft>
                <a:spcPts val="0"/>
              </a:spcAft>
            </a:pPr>
            <a:r>
              <a:rPr lang="en-US" sz="2400" i="1" dirty="0"/>
              <a:t>I</a:t>
            </a:r>
            <a:r>
              <a:rPr lang="en-US" sz="2600" i="1" dirty="0"/>
              <a:t>: So since you’ve started coming here, have you encouraged other people to come?</a:t>
            </a:r>
            <a:endParaRPr lang="en-US" sz="2600" dirty="0"/>
          </a:p>
          <a:p>
            <a:pPr>
              <a:lnSpc>
                <a:spcPct val="110000"/>
              </a:lnSpc>
              <a:spcBef>
                <a:spcPts val="0"/>
              </a:spcBef>
              <a:spcAft>
                <a:spcPts val="0"/>
              </a:spcAft>
            </a:pPr>
            <a:r>
              <a:rPr lang="en-US" sz="2600" i="1" dirty="0"/>
              <a:t>R: Oh yeah, word of mouth is the best thing you’ve got.</a:t>
            </a:r>
            <a:endParaRPr lang="en-US" sz="2600" dirty="0"/>
          </a:p>
          <a:p>
            <a:pPr>
              <a:lnSpc>
                <a:spcPct val="110000"/>
              </a:lnSpc>
              <a:spcBef>
                <a:spcPts val="0"/>
              </a:spcBef>
              <a:spcAft>
                <a:spcPts val="0"/>
              </a:spcAft>
            </a:pPr>
            <a:r>
              <a:rPr lang="en-US" sz="2600" i="1" dirty="0"/>
              <a:t>I:  What do you usually tell them?</a:t>
            </a:r>
            <a:endParaRPr lang="en-US" sz="2600" dirty="0"/>
          </a:p>
          <a:p>
            <a:pPr>
              <a:lnSpc>
                <a:spcPct val="110000"/>
              </a:lnSpc>
              <a:spcBef>
                <a:spcPts val="0"/>
              </a:spcBef>
              <a:spcAft>
                <a:spcPts val="0"/>
              </a:spcAft>
            </a:pPr>
            <a:r>
              <a:rPr lang="en-US" sz="2600" i="1" dirty="0"/>
              <a:t>R: Tell them that -- you know, I’ll give them a couple [of new syringes] and switch them if they’ve got some old ones and stuff. Look, just walk down the street. They aren’t going to bite you, they won’t hit you, you know, I’ve been in [SSP]. They aren’t going to arrest you. So why not? You haven’t got nothing to lose really. </a:t>
            </a:r>
          </a:p>
          <a:p>
            <a:pPr algn="r">
              <a:lnSpc>
                <a:spcPct val="110000"/>
              </a:lnSpc>
              <a:spcBef>
                <a:spcPts val="0"/>
              </a:spcBef>
              <a:spcAft>
                <a:spcPts val="0"/>
              </a:spcAft>
            </a:pPr>
            <a:r>
              <a:rPr lang="en-US" sz="2600" b="1" dirty="0"/>
              <a:t>- Male SSP client, age unknown, Lee County (</a:t>
            </a:r>
            <a:r>
              <a:rPr lang="en-US" sz="2600" b="1" i="1" dirty="0"/>
              <a:t>ACL03)</a:t>
            </a:r>
            <a:endParaRPr lang="en-US" sz="2600" dirty="0"/>
          </a:p>
          <a:p>
            <a:pPr lvl="1">
              <a:lnSpc>
                <a:spcPct val="110000"/>
              </a:lnSpc>
              <a:spcBef>
                <a:spcPts val="0"/>
              </a:spcBef>
              <a:spcAft>
                <a:spcPts val="0"/>
              </a:spcAft>
            </a:pPr>
            <a:endParaRPr lang="en-US" dirty="0"/>
          </a:p>
          <a:p>
            <a:pPr lvl="1">
              <a:lnSpc>
                <a:spcPct val="110000"/>
              </a:lnSpc>
              <a:spcBef>
                <a:spcPts val="0"/>
              </a:spcBef>
              <a:spcAft>
                <a:spcPts val="0"/>
              </a:spcAft>
            </a:pPr>
            <a:endParaRPr lang="en-US" dirty="0"/>
          </a:p>
        </p:txBody>
      </p:sp>
    </p:spTree>
    <p:extLst>
      <p:ext uri="{BB962C8B-B14F-4D97-AF65-F5344CB8AC3E}">
        <p14:creationId xmlns:p14="http://schemas.microsoft.com/office/powerpoint/2010/main" val="1112370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795B2-C0B5-47A7-AEE0-DBC77AD4D67E}"/>
              </a:ext>
            </a:extLst>
          </p:cNvPr>
          <p:cNvSpPr>
            <a:spLocks noGrp="1"/>
          </p:cNvSpPr>
          <p:nvPr>
            <p:ph type="title"/>
          </p:nvPr>
        </p:nvSpPr>
        <p:spPr/>
        <p:txBody>
          <a:bodyPr/>
          <a:lstStyle/>
          <a:p>
            <a:r>
              <a:rPr lang="en-US" dirty="0"/>
              <a:t>Stigma and 1</a:t>
            </a:r>
            <a:r>
              <a:rPr lang="en-US" baseline="30000" dirty="0"/>
              <a:t>st</a:t>
            </a:r>
            <a:r>
              <a:rPr lang="en-US" dirty="0"/>
              <a:t> visit – social networks</a:t>
            </a:r>
          </a:p>
        </p:txBody>
      </p:sp>
      <p:sp>
        <p:nvSpPr>
          <p:cNvPr id="3" name="Content Placeholder 2">
            <a:extLst>
              <a:ext uri="{FF2B5EF4-FFF2-40B4-BE49-F238E27FC236}">
                <a16:creationId xmlns:a16="http://schemas.microsoft.com/office/drawing/2014/main" id="{49EB5A9D-2196-41FB-A59E-812C4DC63678}"/>
              </a:ext>
            </a:extLst>
          </p:cNvPr>
          <p:cNvSpPr>
            <a:spLocks noGrp="1"/>
          </p:cNvSpPr>
          <p:nvPr>
            <p:ph idx="1"/>
          </p:nvPr>
        </p:nvSpPr>
        <p:spPr>
          <a:xfrm>
            <a:off x="261730" y="1885490"/>
            <a:ext cx="11668539" cy="4023360"/>
          </a:xfrm>
        </p:spPr>
        <p:txBody>
          <a:bodyPr>
            <a:noAutofit/>
          </a:bodyPr>
          <a:lstStyle/>
          <a:p>
            <a:r>
              <a:rPr lang="en-US" sz="2800" dirty="0"/>
              <a:t>Resistance to SSP by family members</a:t>
            </a:r>
          </a:p>
          <a:p>
            <a:pPr>
              <a:lnSpc>
                <a:spcPct val="100000"/>
              </a:lnSpc>
            </a:pPr>
            <a:r>
              <a:rPr lang="en-US" sz="2400" i="1" dirty="0"/>
              <a:t>I: Who else, if anyone, did you talk to about coming before you actually came?</a:t>
            </a:r>
            <a:endParaRPr lang="en-US" sz="2400" dirty="0"/>
          </a:p>
          <a:p>
            <a:pPr>
              <a:lnSpc>
                <a:spcPct val="100000"/>
              </a:lnSpc>
            </a:pPr>
            <a:r>
              <a:rPr lang="en-US" sz="2400" i="1" dirty="0"/>
              <a:t>R: My mom. And she was completely against it. […] We got into a couple arguments over it. […] She was like, “I don’t give a damn, I don’t want this. I think it’s going to be worse on the county, on our community.” I can understand where she was coming from, but now a couple months down the road, she says, “I think that needle exchange down there, that’s a good thing.” I was like, what? </a:t>
            </a:r>
          </a:p>
          <a:p>
            <a:pPr algn="r"/>
            <a:r>
              <a:rPr lang="en-US" sz="2400" b="1" i="1" dirty="0"/>
              <a:t>- Male SSP client, 32, Lee County (ACL01)</a:t>
            </a:r>
          </a:p>
          <a:p>
            <a:endParaRPr lang="en-US" sz="2200" dirty="0"/>
          </a:p>
        </p:txBody>
      </p:sp>
    </p:spTree>
    <p:extLst>
      <p:ext uri="{BB962C8B-B14F-4D97-AF65-F5344CB8AC3E}">
        <p14:creationId xmlns:p14="http://schemas.microsoft.com/office/powerpoint/2010/main" val="14245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C13BC-CD33-4CE6-ABB7-96B8F032DD9F}"/>
              </a:ext>
            </a:extLst>
          </p:cNvPr>
          <p:cNvSpPr>
            <a:spLocks noGrp="1"/>
          </p:cNvSpPr>
          <p:nvPr>
            <p:ph type="title"/>
          </p:nvPr>
        </p:nvSpPr>
        <p:spPr/>
        <p:txBody>
          <a:bodyPr/>
          <a:lstStyle/>
          <a:p>
            <a:r>
              <a:rPr lang="en-US" dirty="0"/>
              <a:t>Stigma and 1</a:t>
            </a:r>
            <a:r>
              <a:rPr lang="en-US" baseline="30000" dirty="0"/>
              <a:t>st</a:t>
            </a:r>
            <a:r>
              <a:rPr lang="en-US" dirty="0"/>
              <a:t> visit – SSP </a:t>
            </a:r>
          </a:p>
        </p:txBody>
      </p:sp>
      <p:sp>
        <p:nvSpPr>
          <p:cNvPr id="3" name="Content Placeholder 2">
            <a:extLst>
              <a:ext uri="{FF2B5EF4-FFF2-40B4-BE49-F238E27FC236}">
                <a16:creationId xmlns:a16="http://schemas.microsoft.com/office/drawing/2014/main" id="{0D596573-36C2-4934-8B71-4D692E9F66B4}"/>
              </a:ext>
            </a:extLst>
          </p:cNvPr>
          <p:cNvSpPr>
            <a:spLocks noGrp="1"/>
          </p:cNvSpPr>
          <p:nvPr>
            <p:ph idx="1"/>
          </p:nvPr>
        </p:nvSpPr>
        <p:spPr>
          <a:xfrm>
            <a:off x="513600" y="1776549"/>
            <a:ext cx="11489714" cy="4590869"/>
          </a:xfrm>
        </p:spPr>
        <p:txBody>
          <a:bodyPr>
            <a:normAutofit lnSpcReduction="10000"/>
          </a:bodyPr>
          <a:lstStyle/>
          <a:p>
            <a:r>
              <a:rPr lang="en-US" sz="2800" dirty="0"/>
              <a:t>Organization-level enabling factors</a:t>
            </a:r>
          </a:p>
          <a:p>
            <a:pPr lvl="1"/>
            <a:r>
              <a:rPr lang="en-US" sz="2800" dirty="0"/>
              <a:t>Anonymous, low-threshold services</a:t>
            </a:r>
          </a:p>
          <a:p>
            <a:pPr>
              <a:spcBef>
                <a:spcPts val="0"/>
              </a:spcBef>
              <a:spcAft>
                <a:spcPts val="0"/>
              </a:spcAft>
            </a:pPr>
            <a:endParaRPr lang="en-US" sz="2800" i="1" dirty="0"/>
          </a:p>
          <a:p>
            <a:pPr>
              <a:lnSpc>
                <a:spcPct val="100000"/>
              </a:lnSpc>
              <a:spcBef>
                <a:spcPts val="600"/>
              </a:spcBef>
              <a:spcAft>
                <a:spcPts val="0"/>
              </a:spcAft>
            </a:pPr>
            <a:r>
              <a:rPr lang="en-US" sz="2600" i="1" dirty="0"/>
              <a:t>I: So that’s like a big misconception and that people think they have to have an ID to attend the syringe exchange program?</a:t>
            </a:r>
          </a:p>
          <a:p>
            <a:pPr>
              <a:lnSpc>
                <a:spcPct val="100000"/>
              </a:lnSpc>
              <a:spcBef>
                <a:spcPts val="600"/>
              </a:spcBef>
              <a:spcAft>
                <a:spcPts val="0"/>
              </a:spcAft>
            </a:pPr>
            <a:r>
              <a:rPr lang="en-US" sz="2600" i="1" dirty="0"/>
              <a:t>R: No, I mean, it’s the only thing they don’t understand. If you call to the health department, they will let you know you don’t need an ID. You do not need anything of that nature. You just need to bring yourself and that’s it. And then we’ll go from there. </a:t>
            </a:r>
          </a:p>
          <a:p>
            <a:pPr>
              <a:spcBef>
                <a:spcPts val="0"/>
              </a:spcBef>
              <a:spcAft>
                <a:spcPts val="0"/>
              </a:spcAft>
            </a:pPr>
            <a:endParaRPr lang="en-US" sz="2800" i="1" dirty="0"/>
          </a:p>
          <a:p>
            <a:pPr algn="r">
              <a:spcBef>
                <a:spcPts val="0"/>
              </a:spcBef>
              <a:spcAft>
                <a:spcPts val="0"/>
              </a:spcAft>
            </a:pPr>
            <a:r>
              <a:rPr lang="en-US" sz="2800" b="1" i="1" dirty="0"/>
              <a:t>- Male SSP client, 32, Lee county (ACL01)</a:t>
            </a:r>
          </a:p>
          <a:p>
            <a:pPr>
              <a:spcBef>
                <a:spcPts val="0"/>
              </a:spcBef>
              <a:spcAft>
                <a:spcPts val="0"/>
              </a:spcAft>
            </a:pPr>
            <a:endParaRPr lang="en-US" sz="2400" i="1" dirty="0"/>
          </a:p>
          <a:p>
            <a:endParaRPr lang="en-US" sz="2400" i="1" dirty="0"/>
          </a:p>
          <a:p>
            <a:endParaRPr lang="en-US" sz="2400" dirty="0"/>
          </a:p>
          <a:p>
            <a:pPr lvl="1"/>
            <a:endParaRPr lang="en-US" sz="2800" dirty="0"/>
          </a:p>
        </p:txBody>
      </p:sp>
    </p:spTree>
    <p:extLst>
      <p:ext uri="{BB962C8B-B14F-4D97-AF65-F5344CB8AC3E}">
        <p14:creationId xmlns:p14="http://schemas.microsoft.com/office/powerpoint/2010/main" val="1802253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33CB7-18C0-4F8D-A16F-8162EDEF25A0}"/>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4409A782-2203-4CE9-ACA6-682240C0BBF2}"/>
              </a:ext>
            </a:extLst>
          </p:cNvPr>
          <p:cNvSpPr>
            <a:spLocks noGrp="1"/>
          </p:cNvSpPr>
          <p:nvPr>
            <p:ph idx="1"/>
          </p:nvPr>
        </p:nvSpPr>
        <p:spPr/>
        <p:txBody>
          <a:bodyPr>
            <a:normAutofit/>
          </a:bodyPr>
          <a:lstStyle/>
          <a:p>
            <a:r>
              <a:rPr lang="en-US" sz="2800" dirty="0"/>
              <a:t>Research team: </a:t>
            </a:r>
          </a:p>
          <a:p>
            <a:pPr lvl="1"/>
            <a:r>
              <a:rPr lang="en-US" sz="2800" dirty="0"/>
              <a:t>Hannah Cooper, Katie Cooper, Monica Fadanelli, Skylar Gross, April Ballard, Emma Klein (Emory)</a:t>
            </a:r>
          </a:p>
          <a:p>
            <a:pPr lvl="1"/>
            <a:r>
              <a:rPr lang="en-US" sz="2800" dirty="0"/>
              <a:t>April Young, Evan Batty, CARE2HOPE staff (UK) </a:t>
            </a:r>
          </a:p>
          <a:p>
            <a:r>
              <a:rPr lang="en-US" sz="2800" dirty="0"/>
              <a:t>Kentucky River and Gateway District Health Departments and SSP staff </a:t>
            </a:r>
          </a:p>
          <a:p>
            <a:r>
              <a:rPr lang="en-US" sz="2800" dirty="0"/>
              <a:t>NIDA/NIH</a:t>
            </a:r>
          </a:p>
        </p:txBody>
      </p:sp>
    </p:spTree>
    <p:extLst>
      <p:ext uri="{BB962C8B-B14F-4D97-AF65-F5344CB8AC3E}">
        <p14:creationId xmlns:p14="http://schemas.microsoft.com/office/powerpoint/2010/main" val="185863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9E91C-0E90-4691-A816-7747A6B93AEB}"/>
              </a:ext>
            </a:extLst>
          </p:cNvPr>
          <p:cNvSpPr>
            <a:spLocks noGrp="1"/>
          </p:cNvSpPr>
          <p:nvPr>
            <p:ph type="title"/>
          </p:nvPr>
        </p:nvSpPr>
        <p:spPr/>
        <p:txBody>
          <a:bodyPr/>
          <a:lstStyle/>
          <a:p>
            <a:r>
              <a:rPr lang="en-US" dirty="0"/>
              <a:t>Stigma and 1</a:t>
            </a:r>
            <a:r>
              <a:rPr lang="en-US" baseline="30000" dirty="0"/>
              <a:t>st</a:t>
            </a:r>
            <a:r>
              <a:rPr lang="en-US" dirty="0"/>
              <a:t> visit – SSP </a:t>
            </a:r>
          </a:p>
        </p:txBody>
      </p:sp>
      <p:sp>
        <p:nvSpPr>
          <p:cNvPr id="3" name="Content Placeholder 2">
            <a:extLst>
              <a:ext uri="{FF2B5EF4-FFF2-40B4-BE49-F238E27FC236}">
                <a16:creationId xmlns:a16="http://schemas.microsoft.com/office/drawing/2014/main" id="{CDFBD111-1060-4CDD-92EE-F8BF678963D7}"/>
              </a:ext>
            </a:extLst>
          </p:cNvPr>
          <p:cNvSpPr>
            <a:spLocks noGrp="1"/>
          </p:cNvSpPr>
          <p:nvPr>
            <p:ph idx="1"/>
          </p:nvPr>
        </p:nvSpPr>
        <p:spPr>
          <a:xfrm>
            <a:off x="576471" y="1845733"/>
            <a:ext cx="11181520" cy="4308323"/>
          </a:xfrm>
        </p:spPr>
        <p:txBody>
          <a:bodyPr>
            <a:noAutofit/>
          </a:bodyPr>
          <a:lstStyle/>
          <a:p>
            <a:r>
              <a:rPr lang="en-US" sz="2800" dirty="0"/>
              <a:t>Organization-level enabling factors</a:t>
            </a:r>
          </a:p>
          <a:p>
            <a:pPr lvl="1"/>
            <a:r>
              <a:rPr lang="en-US" sz="2400" dirty="0"/>
              <a:t>Friendly staff attitudes boost SSP reputation among PWID networks</a:t>
            </a:r>
          </a:p>
          <a:p>
            <a:r>
              <a:rPr lang="en-US" sz="2400" i="1" dirty="0"/>
              <a:t>I: So I know you were really hesitant about trying the program at first, sort of related to people seeing you come in and out. So what would you say was the thing that really changed your mind?</a:t>
            </a:r>
          </a:p>
          <a:p>
            <a:r>
              <a:rPr lang="en-US" sz="2400" i="1" dirty="0"/>
              <a:t>R: Well, probably the people that work here. They were real supportive and they understood what people would be going through, through the stigma and the talk that would be going on around town. The confidentiality that they provide here is really good. They're on point. You walk in, they see you. It's within minutes your back here. You do your thing and you're out the back door. It's a good system they got going. </a:t>
            </a:r>
          </a:p>
          <a:p>
            <a:pPr marL="201168" lvl="1" indent="0" algn="r">
              <a:buNone/>
            </a:pPr>
            <a:r>
              <a:rPr lang="en-US" sz="2200" b="1" dirty="0"/>
              <a:t>- Female SSP client, 62, Owsley county (ECO06)</a:t>
            </a:r>
          </a:p>
          <a:p>
            <a:endParaRPr lang="en-US" sz="2400" dirty="0"/>
          </a:p>
          <a:p>
            <a:endParaRPr lang="en-US" sz="2400" dirty="0"/>
          </a:p>
        </p:txBody>
      </p:sp>
    </p:spTree>
    <p:extLst>
      <p:ext uri="{BB962C8B-B14F-4D97-AF65-F5344CB8AC3E}">
        <p14:creationId xmlns:p14="http://schemas.microsoft.com/office/powerpoint/2010/main" val="1750598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2CBB2-9255-4B64-851B-0E2BCFA2A219}"/>
              </a:ext>
            </a:extLst>
          </p:cNvPr>
          <p:cNvSpPr>
            <a:spLocks noGrp="1"/>
          </p:cNvSpPr>
          <p:nvPr>
            <p:ph type="title"/>
          </p:nvPr>
        </p:nvSpPr>
        <p:spPr>
          <a:xfrm>
            <a:off x="1097280" y="286604"/>
            <a:ext cx="10058400" cy="1323536"/>
          </a:xfrm>
        </p:spPr>
        <p:txBody>
          <a:bodyPr/>
          <a:lstStyle/>
          <a:p>
            <a:r>
              <a:rPr lang="en-US" dirty="0"/>
              <a:t>Stigma and 1</a:t>
            </a:r>
            <a:r>
              <a:rPr lang="en-US" baseline="30000" dirty="0"/>
              <a:t>st</a:t>
            </a:r>
            <a:r>
              <a:rPr lang="en-US" dirty="0"/>
              <a:t> visit - communities</a:t>
            </a:r>
          </a:p>
        </p:txBody>
      </p:sp>
      <p:sp>
        <p:nvSpPr>
          <p:cNvPr id="3" name="Content Placeholder 2">
            <a:extLst>
              <a:ext uri="{FF2B5EF4-FFF2-40B4-BE49-F238E27FC236}">
                <a16:creationId xmlns:a16="http://schemas.microsoft.com/office/drawing/2014/main" id="{4715E3C0-E9E5-42EF-9BA5-CCEA571DB9C0}"/>
              </a:ext>
            </a:extLst>
          </p:cNvPr>
          <p:cNvSpPr>
            <a:spLocks noGrp="1"/>
          </p:cNvSpPr>
          <p:nvPr>
            <p:ph idx="1"/>
          </p:nvPr>
        </p:nvSpPr>
        <p:spPr/>
        <p:txBody>
          <a:bodyPr>
            <a:normAutofit/>
          </a:bodyPr>
          <a:lstStyle/>
          <a:p>
            <a:r>
              <a:rPr lang="en-US" sz="2800" dirty="0"/>
              <a:t>Community-level impeding factors:</a:t>
            </a:r>
          </a:p>
          <a:p>
            <a:pPr lvl="1"/>
            <a:r>
              <a:rPr lang="en-US" sz="2400" dirty="0"/>
              <a:t>High anti-PWID stigma in small, tightly knit communities</a:t>
            </a:r>
          </a:p>
          <a:p>
            <a:pPr lvl="1"/>
            <a:endParaRPr lang="en-US" sz="2400" dirty="0"/>
          </a:p>
          <a:p>
            <a:r>
              <a:rPr lang="en-US" sz="2400" dirty="0"/>
              <a:t>I</a:t>
            </a:r>
            <a:r>
              <a:rPr lang="en-US" sz="2400" i="1" dirty="0"/>
              <a:t>: How did you feel about the program?</a:t>
            </a:r>
          </a:p>
          <a:p>
            <a:r>
              <a:rPr lang="en-US" sz="2400" i="1" dirty="0"/>
              <a:t>R: Well, my main concern was people seeing you with the [syringe-disposal] containers, being seen coming and going here. Because, like I told you, this place has wagging tongues, and we're in a small community, and everybody knows everybody.</a:t>
            </a:r>
          </a:p>
          <a:p>
            <a:pPr algn="r"/>
            <a:r>
              <a:rPr lang="en-US" sz="1800" b="1" dirty="0"/>
              <a:t>- </a:t>
            </a:r>
            <a:r>
              <a:rPr lang="en-US" b="1" dirty="0"/>
              <a:t>Female SSP client, 62, Owsley County (ECO06)</a:t>
            </a:r>
            <a:endParaRPr lang="en-US" sz="2400" dirty="0"/>
          </a:p>
        </p:txBody>
      </p:sp>
    </p:spTree>
    <p:extLst>
      <p:ext uri="{BB962C8B-B14F-4D97-AF65-F5344CB8AC3E}">
        <p14:creationId xmlns:p14="http://schemas.microsoft.com/office/powerpoint/2010/main" val="1755548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38AAA-2805-48AD-A165-BB6E7D65D4D2}"/>
              </a:ext>
            </a:extLst>
          </p:cNvPr>
          <p:cNvSpPr>
            <a:spLocks noGrp="1"/>
          </p:cNvSpPr>
          <p:nvPr>
            <p:ph type="title"/>
          </p:nvPr>
        </p:nvSpPr>
        <p:spPr/>
        <p:txBody>
          <a:bodyPr/>
          <a:lstStyle/>
          <a:p>
            <a:r>
              <a:rPr lang="en-US" dirty="0"/>
              <a:t>Stigma and 1</a:t>
            </a:r>
            <a:r>
              <a:rPr lang="en-US" baseline="30000" dirty="0"/>
              <a:t>st</a:t>
            </a:r>
            <a:r>
              <a:rPr lang="en-US" dirty="0"/>
              <a:t> visit – policies and policing</a:t>
            </a:r>
          </a:p>
        </p:txBody>
      </p:sp>
      <p:sp>
        <p:nvSpPr>
          <p:cNvPr id="3" name="Content Placeholder 2">
            <a:extLst>
              <a:ext uri="{FF2B5EF4-FFF2-40B4-BE49-F238E27FC236}">
                <a16:creationId xmlns:a16="http://schemas.microsoft.com/office/drawing/2014/main" id="{30FD2950-7B8F-4DCA-8602-9844F65B6D31}"/>
              </a:ext>
            </a:extLst>
          </p:cNvPr>
          <p:cNvSpPr>
            <a:spLocks noGrp="1"/>
          </p:cNvSpPr>
          <p:nvPr>
            <p:ph idx="1"/>
          </p:nvPr>
        </p:nvSpPr>
        <p:spPr>
          <a:xfrm>
            <a:off x="824947" y="1737360"/>
            <a:ext cx="11090413" cy="4237014"/>
          </a:xfrm>
        </p:spPr>
        <p:txBody>
          <a:bodyPr>
            <a:noAutofit/>
          </a:bodyPr>
          <a:lstStyle/>
          <a:p>
            <a:r>
              <a:rPr lang="en-US" sz="2400" dirty="0"/>
              <a:t>War-on-drug policies and policing practices as impeding factors</a:t>
            </a:r>
          </a:p>
          <a:p>
            <a:r>
              <a:rPr lang="en-US" sz="2400" dirty="0"/>
              <a:t>Arrangements between SSP and police as enabling factor </a:t>
            </a:r>
          </a:p>
          <a:p>
            <a:pPr lvl="1"/>
            <a:r>
              <a:rPr lang="en-US" sz="2400" dirty="0"/>
              <a:t>SSP ID card, sharp boxes and education for police</a:t>
            </a:r>
          </a:p>
          <a:p>
            <a:pPr>
              <a:lnSpc>
                <a:spcPct val="120000"/>
              </a:lnSpc>
            </a:pPr>
            <a:r>
              <a:rPr lang="en-US" sz="2400" i="1" dirty="0"/>
              <a:t>Well, law enforcement is always a tricky thing, because it varies. Some of the officers working in our small counties, are all for it. They’re very helpful, very onboard with the program, but then you have some that are just totally against it and think it’s a horrible idea. You know, they have dealt with some of [SSP clients] a lot, so when they pull them over, and [clients] have their [SSP ID] cards and their sharps container, they don’t care. […] They’ve arrested them, you know, 15 other times. </a:t>
            </a:r>
          </a:p>
          <a:p>
            <a:pPr algn="r"/>
            <a:r>
              <a:rPr lang="en-US" sz="2400" b="1" i="1" dirty="0"/>
              <a:t>- </a:t>
            </a:r>
            <a:r>
              <a:rPr lang="en-US" sz="2400" b="1" dirty="0"/>
              <a:t>Lee County SSP staff member</a:t>
            </a:r>
          </a:p>
          <a:p>
            <a:endParaRPr lang="en-US" dirty="0"/>
          </a:p>
          <a:p>
            <a:endParaRPr lang="en-US" sz="2400" dirty="0"/>
          </a:p>
          <a:p>
            <a:endParaRPr lang="en-US" sz="2400" dirty="0"/>
          </a:p>
        </p:txBody>
      </p:sp>
    </p:spTree>
    <p:extLst>
      <p:ext uri="{BB962C8B-B14F-4D97-AF65-F5344CB8AC3E}">
        <p14:creationId xmlns:p14="http://schemas.microsoft.com/office/powerpoint/2010/main" val="959386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38AAA-2805-48AD-A165-BB6E7D65D4D2}"/>
              </a:ext>
            </a:extLst>
          </p:cNvPr>
          <p:cNvSpPr>
            <a:spLocks noGrp="1"/>
          </p:cNvSpPr>
          <p:nvPr>
            <p:ph type="title"/>
          </p:nvPr>
        </p:nvSpPr>
        <p:spPr/>
        <p:txBody>
          <a:bodyPr/>
          <a:lstStyle/>
          <a:p>
            <a:r>
              <a:rPr lang="en-US" dirty="0"/>
              <a:t>Stigma and 1</a:t>
            </a:r>
            <a:r>
              <a:rPr lang="en-US" baseline="30000" dirty="0"/>
              <a:t>st</a:t>
            </a:r>
            <a:r>
              <a:rPr lang="en-US" dirty="0"/>
              <a:t> visit – policies and policing</a:t>
            </a:r>
          </a:p>
        </p:txBody>
      </p:sp>
      <p:sp>
        <p:nvSpPr>
          <p:cNvPr id="3" name="Content Placeholder 2">
            <a:extLst>
              <a:ext uri="{FF2B5EF4-FFF2-40B4-BE49-F238E27FC236}">
                <a16:creationId xmlns:a16="http://schemas.microsoft.com/office/drawing/2014/main" id="{30FD2950-7B8F-4DCA-8602-9844F65B6D31}"/>
              </a:ext>
            </a:extLst>
          </p:cNvPr>
          <p:cNvSpPr>
            <a:spLocks noGrp="1"/>
          </p:cNvSpPr>
          <p:nvPr>
            <p:ph idx="1"/>
          </p:nvPr>
        </p:nvSpPr>
        <p:spPr>
          <a:xfrm>
            <a:off x="276639" y="1737360"/>
            <a:ext cx="11638722" cy="4237014"/>
          </a:xfrm>
        </p:spPr>
        <p:txBody>
          <a:bodyPr>
            <a:noAutofit/>
          </a:bodyPr>
          <a:lstStyle/>
          <a:p>
            <a:pPr>
              <a:spcBef>
                <a:spcPts val="0"/>
              </a:spcBef>
            </a:pPr>
            <a:endParaRPr lang="en-US" sz="2400" dirty="0"/>
          </a:p>
          <a:p>
            <a:pPr>
              <a:spcBef>
                <a:spcPts val="0"/>
              </a:spcBef>
            </a:pPr>
            <a:r>
              <a:rPr lang="en-US" sz="2400" i="1" dirty="0"/>
              <a:t>Before this program started, [district and county public health officials] had many, many meetings with the law enforcement officers in our areas. […] And I know that we’ve given them sharps containers to have in their cruisers and stuff, and they’ve come to our Narcan trainings. So, you know, I feel like [police officers] probably are a little better with [SSP] now than maybe in the very beginning. But I mean there’s been multiple meetings and sit-downs and educational opportunities leading up to this, so […] I feel like that kind of paved the way.</a:t>
            </a:r>
            <a:r>
              <a:rPr lang="en-US" sz="2400" dirty="0"/>
              <a:t> </a:t>
            </a:r>
            <a:r>
              <a:rPr lang="en-US" sz="2400" i="1" dirty="0"/>
              <a:t>And [SSP managers] showed [police] what our [SSP ID] cards look like, you know, so they would be aware of what was [provided by SSP] and what wasn’t. So I feel like it’s gotten better. </a:t>
            </a:r>
          </a:p>
          <a:p>
            <a:pPr algn="r">
              <a:spcBef>
                <a:spcPts val="0"/>
              </a:spcBef>
            </a:pPr>
            <a:r>
              <a:rPr lang="en-US" sz="2400" i="1" dirty="0"/>
              <a:t>- </a:t>
            </a:r>
            <a:r>
              <a:rPr lang="en-US" sz="2400" b="1" i="1" dirty="0"/>
              <a:t>Lee County SSP staff member</a:t>
            </a:r>
            <a:endParaRPr lang="en-US" sz="2400" b="1" dirty="0"/>
          </a:p>
          <a:p>
            <a:endParaRPr lang="en-US" sz="2400" dirty="0"/>
          </a:p>
        </p:txBody>
      </p:sp>
    </p:spTree>
    <p:extLst>
      <p:ext uri="{BB962C8B-B14F-4D97-AF65-F5344CB8AC3E}">
        <p14:creationId xmlns:p14="http://schemas.microsoft.com/office/powerpoint/2010/main" val="4227207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E50B4-07EC-4FF8-BC69-4D04B1C636B4}"/>
              </a:ext>
            </a:extLst>
          </p:cNvPr>
          <p:cNvSpPr>
            <a:spLocks noGrp="1"/>
          </p:cNvSpPr>
          <p:nvPr>
            <p:ph type="title"/>
          </p:nvPr>
        </p:nvSpPr>
        <p:spPr/>
        <p:txBody>
          <a:bodyPr/>
          <a:lstStyle/>
          <a:p>
            <a:r>
              <a:rPr lang="en-US" dirty="0"/>
              <a:t>Preliminary conclusions</a:t>
            </a:r>
          </a:p>
        </p:txBody>
      </p:sp>
      <p:sp>
        <p:nvSpPr>
          <p:cNvPr id="3" name="Content Placeholder 2">
            <a:extLst>
              <a:ext uri="{FF2B5EF4-FFF2-40B4-BE49-F238E27FC236}">
                <a16:creationId xmlns:a16="http://schemas.microsoft.com/office/drawing/2014/main" id="{42FB5365-3069-4E32-9338-88F5D5D0DED8}"/>
              </a:ext>
            </a:extLst>
          </p:cNvPr>
          <p:cNvSpPr>
            <a:spLocks noGrp="1"/>
          </p:cNvSpPr>
          <p:nvPr>
            <p:ph idx="1"/>
          </p:nvPr>
        </p:nvSpPr>
        <p:spPr>
          <a:xfrm>
            <a:off x="404037" y="1845734"/>
            <a:ext cx="10751643" cy="4023360"/>
          </a:xfrm>
        </p:spPr>
        <p:txBody>
          <a:bodyPr>
            <a:normAutofit/>
          </a:bodyPr>
          <a:lstStyle/>
          <a:p>
            <a:pPr>
              <a:lnSpc>
                <a:spcPct val="150000"/>
              </a:lnSpc>
              <a:buFont typeface="Arial" panose="020B0604020202020204" pitchFamily="34" charset="0"/>
              <a:buChar char="•"/>
            </a:pPr>
            <a:r>
              <a:rPr lang="en-US" sz="2800" dirty="0"/>
              <a:t>Interplay of factors manifesting at various levels of SEM influence SSP initiation</a:t>
            </a:r>
          </a:p>
          <a:p>
            <a:pPr lvl="1">
              <a:lnSpc>
                <a:spcPct val="150000"/>
              </a:lnSpc>
              <a:buFont typeface="Arial" panose="020B0604020202020204" pitchFamily="34" charset="0"/>
              <a:buChar char="•"/>
            </a:pPr>
            <a:r>
              <a:rPr lang="en-US" sz="2600" dirty="0"/>
              <a:t>Stigma is a key contextual barrier</a:t>
            </a:r>
          </a:p>
          <a:p>
            <a:pPr lvl="1">
              <a:lnSpc>
                <a:spcPct val="150000"/>
              </a:lnSpc>
              <a:buFont typeface="Arial" panose="020B0604020202020204" pitchFamily="34" charset="0"/>
              <a:buChar char="•"/>
            </a:pPr>
            <a:r>
              <a:rPr lang="en-US" sz="2600" dirty="0"/>
              <a:t>Individual, network and organization-level factors may moderate the impact of stigma</a:t>
            </a:r>
          </a:p>
          <a:p>
            <a:pPr>
              <a:lnSpc>
                <a:spcPct val="150000"/>
              </a:lnSpc>
            </a:pPr>
            <a:endParaRPr lang="en-US" sz="2800" dirty="0"/>
          </a:p>
          <a:p>
            <a:pPr>
              <a:lnSpc>
                <a:spcPct val="150000"/>
              </a:lnSpc>
            </a:pPr>
            <a:endParaRPr lang="en-US" sz="2800" dirty="0"/>
          </a:p>
          <a:p>
            <a:pPr>
              <a:lnSpc>
                <a:spcPct val="150000"/>
              </a:lnSpc>
            </a:pPr>
            <a:endParaRPr lang="en-US" sz="2800" dirty="0"/>
          </a:p>
        </p:txBody>
      </p:sp>
    </p:spTree>
    <p:extLst>
      <p:ext uri="{BB962C8B-B14F-4D97-AF65-F5344CB8AC3E}">
        <p14:creationId xmlns:p14="http://schemas.microsoft.com/office/powerpoint/2010/main" val="3912078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3A8B-FC02-44A5-821F-33321F6F276D}"/>
              </a:ext>
            </a:extLst>
          </p:cNvPr>
          <p:cNvSpPr>
            <a:spLocks noGrp="1"/>
          </p:cNvSpPr>
          <p:nvPr>
            <p:ph type="title"/>
          </p:nvPr>
        </p:nvSpPr>
        <p:spPr/>
        <p:txBody>
          <a:bodyPr/>
          <a:lstStyle/>
          <a:p>
            <a:r>
              <a:rPr lang="en-US" dirty="0"/>
              <a:t>Implications</a:t>
            </a:r>
          </a:p>
        </p:txBody>
      </p:sp>
      <p:sp>
        <p:nvSpPr>
          <p:cNvPr id="3" name="Content Placeholder 2">
            <a:extLst>
              <a:ext uri="{FF2B5EF4-FFF2-40B4-BE49-F238E27FC236}">
                <a16:creationId xmlns:a16="http://schemas.microsoft.com/office/drawing/2014/main" id="{E5352EB3-0F4A-4B76-981A-9D20F9F891B7}"/>
              </a:ext>
            </a:extLst>
          </p:cNvPr>
          <p:cNvSpPr>
            <a:spLocks noGrp="1"/>
          </p:cNvSpPr>
          <p:nvPr>
            <p:ph idx="1"/>
          </p:nvPr>
        </p:nvSpPr>
        <p:spPr>
          <a:xfrm>
            <a:off x="0" y="1807233"/>
            <a:ext cx="12191999" cy="4023360"/>
          </a:xfrm>
        </p:spPr>
        <p:txBody>
          <a:bodyPr>
            <a:noAutofit/>
          </a:bodyPr>
          <a:lstStyle/>
          <a:p>
            <a:pPr>
              <a:spcBef>
                <a:spcPts val="600"/>
              </a:spcBef>
            </a:pPr>
            <a:r>
              <a:rPr lang="en-US" sz="2800" dirty="0"/>
              <a:t>Addressing stigma at various levels while setting up and launching rural SSPs:</a:t>
            </a:r>
          </a:p>
          <a:p>
            <a:pPr lvl="1">
              <a:spcBef>
                <a:spcPts val="600"/>
              </a:spcBef>
            </a:pPr>
            <a:r>
              <a:rPr lang="en-US" sz="2400" dirty="0"/>
              <a:t>Engaging PWID networks </a:t>
            </a:r>
          </a:p>
          <a:p>
            <a:pPr lvl="2">
              <a:spcBef>
                <a:spcPts val="600"/>
              </a:spcBef>
            </a:pPr>
            <a:r>
              <a:rPr lang="en-US" sz="2400" dirty="0"/>
              <a:t>Peer outreach, secondary exchange</a:t>
            </a:r>
          </a:p>
          <a:p>
            <a:pPr lvl="2">
              <a:spcBef>
                <a:spcPts val="600"/>
              </a:spcBef>
            </a:pPr>
            <a:r>
              <a:rPr lang="en-US" sz="2400" dirty="0"/>
              <a:t>Promoting and maintaining reputation of low threshold and friendly program</a:t>
            </a:r>
          </a:p>
          <a:p>
            <a:pPr lvl="1">
              <a:spcBef>
                <a:spcPts val="600"/>
              </a:spcBef>
            </a:pPr>
            <a:r>
              <a:rPr lang="en-US" sz="2400" dirty="0"/>
              <a:t>Engaging police </a:t>
            </a:r>
          </a:p>
          <a:p>
            <a:pPr lvl="2">
              <a:spcBef>
                <a:spcPts val="600"/>
              </a:spcBef>
            </a:pPr>
            <a:r>
              <a:rPr lang="en-US" sz="2400" dirty="0"/>
              <a:t>Advocacy, education, emphasis on mutual goals and benefits, tangible help </a:t>
            </a:r>
          </a:p>
          <a:p>
            <a:pPr lvl="1">
              <a:spcBef>
                <a:spcPts val="600"/>
              </a:spcBef>
            </a:pPr>
            <a:r>
              <a:rPr lang="en-US" sz="2400" dirty="0"/>
              <a:t>Engaging families and communities</a:t>
            </a:r>
          </a:p>
          <a:p>
            <a:pPr lvl="2">
              <a:spcBef>
                <a:spcPts val="600"/>
              </a:spcBef>
            </a:pPr>
            <a:r>
              <a:rPr lang="en-US" sz="2400" dirty="0"/>
              <a:t>Advocacy and education targeting family members</a:t>
            </a:r>
          </a:p>
          <a:p>
            <a:pPr lvl="2">
              <a:spcBef>
                <a:spcPts val="600"/>
              </a:spcBef>
            </a:pPr>
            <a:r>
              <a:rPr lang="en-US" sz="2400" dirty="0"/>
              <a:t>Focus on SSP benefits for communities (reducing littering by used syringes, preventing outbreaks)</a:t>
            </a:r>
          </a:p>
          <a:p>
            <a:pPr marL="201168" lvl="1" indent="0">
              <a:spcBef>
                <a:spcPts val="600"/>
              </a:spcBef>
              <a:buNone/>
            </a:pPr>
            <a:endParaRPr lang="en-US" sz="2400" dirty="0"/>
          </a:p>
        </p:txBody>
      </p:sp>
    </p:spTree>
    <p:extLst>
      <p:ext uri="{BB962C8B-B14F-4D97-AF65-F5344CB8AC3E}">
        <p14:creationId xmlns:p14="http://schemas.microsoft.com/office/powerpoint/2010/main" val="2616594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question mark">
            <a:extLst>
              <a:ext uri="{FF2B5EF4-FFF2-40B4-BE49-F238E27FC236}">
                <a16:creationId xmlns:a16="http://schemas.microsoft.com/office/drawing/2014/main" id="{8F2D721A-9667-4812-9336-79A118646A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627"/>
          <a:stretch/>
        </p:blipFill>
        <p:spPr bwMode="auto">
          <a:xfrm>
            <a:off x="5156985" y="2812534"/>
            <a:ext cx="1724025" cy="2481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208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488191-762E-4CBD-816A-6E05B4E39A85}"/>
              </a:ext>
            </a:extLst>
          </p:cNvPr>
          <p:cNvSpPr>
            <a:spLocks noGrp="1"/>
          </p:cNvSpPr>
          <p:nvPr>
            <p:ph type="title"/>
          </p:nvPr>
        </p:nvSpPr>
        <p:spPr/>
        <p:txBody>
          <a:bodyPr/>
          <a:lstStyle/>
          <a:p>
            <a:r>
              <a:rPr lang="en-US" dirty="0"/>
              <a:t>Thank you!</a:t>
            </a:r>
          </a:p>
        </p:txBody>
      </p:sp>
      <p:sp>
        <p:nvSpPr>
          <p:cNvPr id="5" name="Text Placeholder 4">
            <a:extLst>
              <a:ext uri="{FF2B5EF4-FFF2-40B4-BE49-F238E27FC236}">
                <a16:creationId xmlns:a16="http://schemas.microsoft.com/office/drawing/2014/main" id="{03A4A170-2E0E-447B-B8D2-2153E7B3BD4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153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920F0-060B-4D5D-884D-39FDDC7E6814}"/>
              </a:ext>
            </a:extLst>
          </p:cNvPr>
          <p:cNvSpPr>
            <a:spLocks noGrp="1"/>
          </p:cNvSpPr>
          <p:nvPr>
            <p:ph type="title"/>
          </p:nvPr>
        </p:nvSpPr>
        <p:spPr/>
        <p:txBody>
          <a:bodyPr/>
          <a:lstStyle/>
          <a:p>
            <a:r>
              <a:rPr lang="en-US" dirty="0"/>
              <a:t>Substance use disorder in rural US</a:t>
            </a:r>
          </a:p>
        </p:txBody>
      </p:sp>
      <p:sp>
        <p:nvSpPr>
          <p:cNvPr id="3" name="Content Placeholder 2">
            <a:extLst>
              <a:ext uri="{FF2B5EF4-FFF2-40B4-BE49-F238E27FC236}">
                <a16:creationId xmlns:a16="http://schemas.microsoft.com/office/drawing/2014/main" id="{D015EF2B-1B99-495D-A1E7-46076292F4CF}"/>
              </a:ext>
            </a:extLst>
          </p:cNvPr>
          <p:cNvSpPr>
            <a:spLocks noGrp="1"/>
          </p:cNvSpPr>
          <p:nvPr>
            <p:ph idx="1"/>
          </p:nvPr>
        </p:nvSpPr>
        <p:spPr>
          <a:xfrm>
            <a:off x="923602" y="1954179"/>
            <a:ext cx="10058400" cy="4023360"/>
          </a:xfrm>
        </p:spPr>
        <p:txBody>
          <a:bodyPr/>
          <a:lstStyle/>
          <a:p>
            <a:r>
              <a:rPr lang="en-US" sz="2400" dirty="0"/>
              <a:t>Epidemics of substance use disorder and related harms expanding to rural US</a:t>
            </a:r>
          </a:p>
          <a:p>
            <a:endParaRPr lang="en-US" dirty="0"/>
          </a:p>
          <a:p>
            <a:endParaRPr lang="en-US" dirty="0"/>
          </a:p>
        </p:txBody>
      </p:sp>
      <p:sp>
        <p:nvSpPr>
          <p:cNvPr id="4" name="Rectangle 1">
            <a:extLst>
              <a:ext uri="{FF2B5EF4-FFF2-40B4-BE49-F238E27FC236}">
                <a16:creationId xmlns:a16="http://schemas.microsoft.com/office/drawing/2014/main" id="{B6DA43EB-A03A-4EFD-8D8F-BC3D783B4DBB}"/>
              </a:ext>
            </a:extLst>
          </p:cNvPr>
          <p:cNvSpPr>
            <a:spLocks noChangeArrowheads="1"/>
          </p:cNvSpPr>
          <p:nvPr/>
        </p:nvSpPr>
        <p:spPr bwMode="auto">
          <a:xfrm>
            <a:off x="7227758" y="3574882"/>
            <a:ext cx="4040639" cy="267765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0000"/>
                </a:solidFill>
                <a:effectLst/>
                <a:latin typeface="Open Sans"/>
              </a:rPr>
              <a:t>Figure 1. Age-adjusted rates of drug overdose deaths, by urban and rural residence: United States, 1999–2017 (CDC)</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400" b="0" i="0" u="none" strike="noStrike" cap="none" normalizeH="0" baseline="0" dirty="0">
                <a:ln>
                  <a:noFill/>
                </a:ln>
                <a:solidFill>
                  <a:srgbClr val="075290"/>
                </a:solidFill>
                <a:effectLst/>
                <a:latin typeface="Open Sans"/>
                <a:hlinkClick r:id="rId3"/>
              </a:rPr>
            </a:br>
            <a:r>
              <a:rPr kumimoji="0" lang="en-US" altLang="en-US" sz="2400" b="0" i="0" u="none" strike="noStrike" cap="none" normalizeH="0" baseline="0" dirty="0">
                <a:ln>
                  <a:noFill/>
                </a:ln>
                <a:solidFill>
                  <a:srgbClr val="075290"/>
                </a:solidFill>
                <a:effectLst/>
                <a:latin typeface="Open Sans"/>
                <a:hlinkClick r:id="rId3"/>
              </a:rPr>
              <a:t>  </a:t>
            </a:r>
            <a:endParaRPr kumimoji="0" lang="en-US" altLang="en-US" sz="2400" b="0" i="0" u="none" strike="noStrike" cap="none" normalizeH="0" baseline="0" dirty="0">
              <a:ln>
                <a:noFill/>
              </a:ln>
              <a:solidFill>
                <a:srgbClr val="075290"/>
              </a:solidFill>
              <a:effectLst/>
              <a:latin typeface="Open Sans"/>
            </a:endParaRPr>
          </a:p>
        </p:txBody>
      </p:sp>
      <p:pic>
        <p:nvPicPr>
          <p:cNvPr id="1026" name="Picture 2" descr="Figure 1 is a figure shows the age-adjusted drug overdose death rates from 1999 through 2017 by urban and rural residence. There is a significantly increasing trend in the rates from 1999 through 2017 for both urban and rural counties. From 1999 through 2003, drug overdose death rates were higher in urban counties than rural counties. Rates were similar in 2004 through 2006, then higher in rural than in urban counties from 2007 through 2015. In 2016 and 2017, age-adjusted rates of drug overdose deaths were higher in urban than in rural counties.">
            <a:hlinkClick r:id="rId3"/>
            <a:extLst>
              <a:ext uri="{FF2B5EF4-FFF2-40B4-BE49-F238E27FC236}">
                <a16:creationId xmlns:a16="http://schemas.microsoft.com/office/drawing/2014/main" id="{B5530A10-DF75-4FF2-AD02-5AF4530BD4A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33222" y="2744054"/>
            <a:ext cx="6594806" cy="3827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671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07AE33-3A37-47AA-87D0-1E44BB5073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05841" y="195997"/>
            <a:ext cx="8328452" cy="6308320"/>
          </a:xfrm>
          <a:prstGeom prst="rect">
            <a:avLst/>
          </a:prstGeom>
        </p:spPr>
      </p:pic>
      <p:sp>
        <p:nvSpPr>
          <p:cNvPr id="6" name="Rectangle 5">
            <a:extLst>
              <a:ext uri="{FF2B5EF4-FFF2-40B4-BE49-F238E27FC236}">
                <a16:creationId xmlns:a16="http://schemas.microsoft.com/office/drawing/2014/main" id="{13D6D3DE-6114-4DD5-BC55-175ABF47AD81}"/>
              </a:ext>
            </a:extLst>
          </p:cNvPr>
          <p:cNvSpPr/>
          <p:nvPr/>
        </p:nvSpPr>
        <p:spPr>
          <a:xfrm>
            <a:off x="347932" y="1139012"/>
            <a:ext cx="2904226" cy="3293209"/>
          </a:xfrm>
          <a:prstGeom prst="rect">
            <a:avLst/>
          </a:prstGeom>
        </p:spPr>
        <p:txBody>
          <a:bodyPr wrap="square">
            <a:spAutoFit/>
          </a:bodyPr>
          <a:lstStyle/>
          <a:p>
            <a:r>
              <a:rPr lang="en-US" sz="2600" dirty="0"/>
              <a:t>Vast majority of 220 US counties at highest risk for HIV and HCV due to injecting drugs are rural and located in the Appalachian region</a:t>
            </a:r>
          </a:p>
        </p:txBody>
      </p:sp>
    </p:spTree>
    <p:extLst>
      <p:ext uri="{BB962C8B-B14F-4D97-AF65-F5344CB8AC3E}">
        <p14:creationId xmlns:p14="http://schemas.microsoft.com/office/powerpoint/2010/main" val="3778258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9231C-2BF7-4951-A258-918F2CE5C238}"/>
              </a:ext>
            </a:extLst>
          </p:cNvPr>
          <p:cNvSpPr>
            <a:spLocks noGrp="1"/>
          </p:cNvSpPr>
          <p:nvPr>
            <p:ph type="title"/>
          </p:nvPr>
        </p:nvSpPr>
        <p:spPr>
          <a:xfrm>
            <a:off x="347133" y="287867"/>
            <a:ext cx="11497733" cy="1110827"/>
          </a:xfrm>
        </p:spPr>
        <p:txBody>
          <a:bodyPr/>
          <a:lstStyle/>
          <a:p>
            <a:r>
              <a:rPr lang="en-US" b="1" dirty="0"/>
              <a:t>SSPs in rural areas</a:t>
            </a:r>
          </a:p>
        </p:txBody>
      </p:sp>
      <p:sp>
        <p:nvSpPr>
          <p:cNvPr id="3" name="Content Placeholder 2">
            <a:extLst>
              <a:ext uri="{FF2B5EF4-FFF2-40B4-BE49-F238E27FC236}">
                <a16:creationId xmlns:a16="http://schemas.microsoft.com/office/drawing/2014/main" id="{5B4FE50C-DC48-4F44-8294-BAA09C06107B}"/>
              </a:ext>
            </a:extLst>
          </p:cNvPr>
          <p:cNvSpPr>
            <a:spLocks noGrp="1"/>
          </p:cNvSpPr>
          <p:nvPr>
            <p:ph idx="1"/>
          </p:nvPr>
        </p:nvSpPr>
        <p:spPr>
          <a:xfrm>
            <a:off x="533400" y="1785256"/>
            <a:ext cx="10058400" cy="3896979"/>
          </a:xfrm>
        </p:spPr>
        <p:txBody>
          <a:bodyPr>
            <a:normAutofit lnSpcReduction="10000"/>
          </a:bodyPr>
          <a:lstStyle/>
          <a:p>
            <a:r>
              <a:rPr lang="en-US" sz="2800" dirty="0"/>
              <a:t>Syringe service programs (SSP) are effective in reducing HIV and HCV among PWID</a:t>
            </a:r>
          </a:p>
          <a:p>
            <a:r>
              <a:rPr lang="en-US" sz="2800" dirty="0"/>
              <a:t>SSPs expanding rapidly in rural US</a:t>
            </a:r>
          </a:p>
          <a:p>
            <a:pPr lvl="1"/>
            <a:r>
              <a:rPr lang="en-US" sz="2600" dirty="0"/>
              <a:t>2013: only 30 SSPs in rural US</a:t>
            </a:r>
          </a:p>
          <a:p>
            <a:pPr lvl="1"/>
            <a:r>
              <a:rPr lang="en-US" sz="2600" dirty="0"/>
              <a:t>2013-2017:</a:t>
            </a:r>
          </a:p>
          <a:p>
            <a:pPr lvl="2"/>
            <a:r>
              <a:rPr lang="en-US" sz="2400" dirty="0"/>
              <a:t>40 SSPs in Kentucky </a:t>
            </a:r>
          </a:p>
          <a:p>
            <a:pPr lvl="2"/>
            <a:r>
              <a:rPr lang="en-US" sz="2400" dirty="0"/>
              <a:t>20 in North Carolina</a:t>
            </a:r>
          </a:p>
          <a:p>
            <a:pPr lvl="2"/>
            <a:r>
              <a:rPr lang="en-US" sz="2400" dirty="0"/>
              <a:t>9 in West Virginia</a:t>
            </a:r>
          </a:p>
          <a:p>
            <a:pPr lvl="3"/>
            <a:r>
              <a:rPr lang="en-US" sz="2400" dirty="0"/>
              <a:t>2 SSPs closed since then</a:t>
            </a:r>
          </a:p>
          <a:p>
            <a:endParaRPr lang="en-US" sz="2800" dirty="0"/>
          </a:p>
          <a:p>
            <a:endParaRPr lang="en-US" dirty="0"/>
          </a:p>
        </p:txBody>
      </p:sp>
      <p:pic>
        <p:nvPicPr>
          <p:cNvPr id="4" name="Picture 3">
            <a:extLst>
              <a:ext uri="{FF2B5EF4-FFF2-40B4-BE49-F238E27FC236}">
                <a16:creationId xmlns:a16="http://schemas.microsoft.com/office/drawing/2014/main" id="{59B9665C-E42A-44A5-9598-F33C57468E1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8124"/>
          <a:stretch/>
        </p:blipFill>
        <p:spPr>
          <a:xfrm>
            <a:off x="5594063" y="3021496"/>
            <a:ext cx="6544928" cy="3201384"/>
          </a:xfrm>
          <a:prstGeom prst="rect">
            <a:avLst/>
          </a:prstGeom>
        </p:spPr>
      </p:pic>
    </p:spTree>
    <p:extLst>
      <p:ext uri="{BB962C8B-B14F-4D97-AF65-F5344CB8AC3E}">
        <p14:creationId xmlns:p14="http://schemas.microsoft.com/office/powerpoint/2010/main" val="2703121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65CDD2-1230-4B8D-80CD-17BA7F129C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8709" y="127730"/>
            <a:ext cx="10394581" cy="6602540"/>
          </a:xfrm>
          <a:prstGeom prst="rect">
            <a:avLst/>
          </a:prstGeom>
        </p:spPr>
      </p:pic>
    </p:spTree>
    <p:extLst>
      <p:ext uri="{BB962C8B-B14F-4D97-AF65-F5344CB8AC3E}">
        <p14:creationId xmlns:p14="http://schemas.microsoft.com/office/powerpoint/2010/main" val="3790604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F3D94-1311-439C-8D1E-1A956D0447DB}"/>
              </a:ext>
            </a:extLst>
          </p:cNvPr>
          <p:cNvSpPr>
            <a:spLocks noGrp="1"/>
          </p:cNvSpPr>
          <p:nvPr>
            <p:ph type="title"/>
          </p:nvPr>
        </p:nvSpPr>
        <p:spPr/>
        <p:txBody>
          <a:bodyPr/>
          <a:lstStyle/>
          <a:p>
            <a:r>
              <a:rPr lang="en-US" b="1" dirty="0"/>
              <a:t>Implementation science on rural SSPs</a:t>
            </a:r>
          </a:p>
        </p:txBody>
      </p:sp>
      <p:sp>
        <p:nvSpPr>
          <p:cNvPr id="3" name="Content Placeholder 2">
            <a:extLst>
              <a:ext uri="{FF2B5EF4-FFF2-40B4-BE49-F238E27FC236}">
                <a16:creationId xmlns:a16="http://schemas.microsoft.com/office/drawing/2014/main" id="{46452586-15FC-49E5-84C5-04191B34FCD1}"/>
              </a:ext>
            </a:extLst>
          </p:cNvPr>
          <p:cNvSpPr>
            <a:spLocks noGrp="1"/>
          </p:cNvSpPr>
          <p:nvPr>
            <p:ph idx="1"/>
          </p:nvPr>
        </p:nvSpPr>
        <p:spPr>
          <a:xfrm>
            <a:off x="478465" y="1845734"/>
            <a:ext cx="10677215" cy="4023360"/>
          </a:xfrm>
        </p:spPr>
        <p:txBody>
          <a:bodyPr>
            <a:normAutofit/>
          </a:bodyPr>
          <a:lstStyle/>
          <a:p>
            <a:r>
              <a:rPr lang="en-US" sz="2400" dirty="0"/>
              <a:t>Implementation science on SSPs in general is limited</a:t>
            </a:r>
          </a:p>
          <a:p>
            <a:pPr lvl="1"/>
            <a:r>
              <a:rPr lang="en-US" sz="2200" dirty="0"/>
              <a:t>Even less is known on rural SSPs</a:t>
            </a:r>
          </a:p>
          <a:p>
            <a:r>
              <a:rPr lang="en-US" sz="2400" dirty="0"/>
              <a:t>Harm reduction context in rural areas:</a:t>
            </a:r>
          </a:p>
          <a:p>
            <a:r>
              <a:rPr lang="en-US" sz="2400" dirty="0"/>
              <a:t>- Geographical remoteness and lack of transportation</a:t>
            </a:r>
          </a:p>
          <a:p>
            <a:r>
              <a:rPr lang="en-US" sz="2400" dirty="0"/>
              <a:t>- High stigma in small, tight-knit communities</a:t>
            </a:r>
          </a:p>
          <a:p>
            <a:r>
              <a:rPr lang="en-US" sz="2400" dirty="0"/>
              <a:t>- Lack of economic and recreational opportunities</a:t>
            </a:r>
          </a:p>
          <a:p>
            <a:r>
              <a:rPr lang="en-US" sz="2400" dirty="0"/>
              <a:t>- Limited health resources and infrastructure</a:t>
            </a:r>
          </a:p>
        </p:txBody>
      </p:sp>
      <p:pic>
        <p:nvPicPr>
          <p:cNvPr id="5" name="Picture 4">
            <a:extLst>
              <a:ext uri="{FF2B5EF4-FFF2-40B4-BE49-F238E27FC236}">
                <a16:creationId xmlns:a16="http://schemas.microsoft.com/office/drawing/2014/main" id="{E16FD414-C053-4343-B02F-E8F84F91C994}"/>
              </a:ext>
            </a:extLst>
          </p:cNvPr>
          <p:cNvPicPr>
            <a:picLocks noChangeAspect="1"/>
          </p:cNvPicPr>
          <p:nvPr/>
        </p:nvPicPr>
        <p:blipFill>
          <a:blip r:embed="rId3"/>
          <a:stretch>
            <a:fillRect/>
          </a:stretch>
        </p:blipFill>
        <p:spPr>
          <a:xfrm>
            <a:off x="8016949" y="2514752"/>
            <a:ext cx="3791934" cy="3172585"/>
          </a:xfrm>
          <a:prstGeom prst="rect">
            <a:avLst/>
          </a:prstGeom>
        </p:spPr>
      </p:pic>
    </p:spTree>
    <p:extLst>
      <p:ext uri="{BB962C8B-B14F-4D97-AF65-F5344CB8AC3E}">
        <p14:creationId xmlns:p14="http://schemas.microsoft.com/office/powerpoint/2010/main" val="2026045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DD986-76FB-4DC4-A95B-0ED535D1738E}"/>
              </a:ext>
            </a:extLst>
          </p:cNvPr>
          <p:cNvSpPr>
            <a:spLocks noGrp="1"/>
          </p:cNvSpPr>
          <p:nvPr>
            <p:ph type="title"/>
          </p:nvPr>
        </p:nvSpPr>
        <p:spPr/>
        <p:txBody>
          <a:bodyPr/>
          <a:lstStyle/>
          <a:p>
            <a:r>
              <a:rPr lang="en-US" b="1" dirty="0"/>
              <a:t>Study aims</a:t>
            </a:r>
          </a:p>
        </p:txBody>
      </p:sp>
      <p:sp>
        <p:nvSpPr>
          <p:cNvPr id="3" name="Content Placeholder 2">
            <a:extLst>
              <a:ext uri="{FF2B5EF4-FFF2-40B4-BE49-F238E27FC236}">
                <a16:creationId xmlns:a16="http://schemas.microsoft.com/office/drawing/2014/main" id="{49B6F906-F497-41B6-AAC4-88C261CF8F9A}"/>
              </a:ext>
            </a:extLst>
          </p:cNvPr>
          <p:cNvSpPr>
            <a:spLocks noGrp="1"/>
          </p:cNvSpPr>
          <p:nvPr>
            <p:ph idx="1"/>
          </p:nvPr>
        </p:nvSpPr>
        <p:spPr>
          <a:xfrm>
            <a:off x="516467" y="1845734"/>
            <a:ext cx="10639213" cy="4023360"/>
          </a:xfrm>
        </p:spPr>
        <p:txBody>
          <a:bodyPr>
            <a:noAutofit/>
          </a:bodyPr>
          <a:lstStyle/>
          <a:p>
            <a:pPr>
              <a:lnSpc>
                <a:spcPct val="140000"/>
              </a:lnSpc>
              <a:spcBef>
                <a:spcPts val="600"/>
              </a:spcBef>
            </a:pPr>
            <a:r>
              <a:rPr lang="en-US" sz="2400" dirty="0"/>
              <a:t>1-year supplement NIDA/NIH UG3 grant (PIs Cooper, Young, Ibragimov), 2018 – 2019</a:t>
            </a:r>
          </a:p>
          <a:p>
            <a:pPr>
              <a:lnSpc>
                <a:spcPct val="140000"/>
              </a:lnSpc>
              <a:spcBef>
                <a:spcPts val="600"/>
              </a:spcBef>
            </a:pPr>
            <a:r>
              <a:rPr lang="en-US" sz="2400" dirty="0"/>
              <a:t>Specific Aims:</a:t>
            </a:r>
          </a:p>
          <a:p>
            <a:pPr marL="971550" lvl="1" indent="-514350">
              <a:lnSpc>
                <a:spcPct val="140000"/>
              </a:lnSpc>
              <a:spcBef>
                <a:spcPts val="0"/>
              </a:spcBef>
              <a:spcAft>
                <a:spcPts val="0"/>
              </a:spcAft>
              <a:buFont typeface="+mj-lt"/>
              <a:buAutoNum type="arabicPeriod"/>
            </a:pPr>
            <a:r>
              <a:rPr lang="en-US" sz="2400" dirty="0"/>
              <a:t>Rural implementation context and adoption and sustainability of SSPs</a:t>
            </a:r>
          </a:p>
          <a:p>
            <a:pPr marL="971550" lvl="1" indent="-514350">
              <a:lnSpc>
                <a:spcPct val="140000"/>
              </a:lnSpc>
              <a:spcBef>
                <a:spcPts val="0"/>
              </a:spcBef>
              <a:spcAft>
                <a:spcPts val="0"/>
              </a:spcAft>
              <a:buFont typeface="+mj-lt"/>
              <a:buAutoNum type="arabicPeriod"/>
            </a:pPr>
            <a:r>
              <a:rPr lang="en-US" sz="2400" dirty="0"/>
              <a:t>Rural implementation context and fidelity of SSPs to best practices</a:t>
            </a:r>
          </a:p>
          <a:p>
            <a:pPr marL="971550" lvl="1" indent="-514350">
              <a:lnSpc>
                <a:spcPct val="140000"/>
              </a:lnSpc>
              <a:spcBef>
                <a:spcPts val="0"/>
              </a:spcBef>
              <a:spcAft>
                <a:spcPts val="0"/>
              </a:spcAft>
              <a:buFont typeface="+mj-lt"/>
              <a:buAutoNum type="arabicPeriod"/>
            </a:pPr>
            <a:r>
              <a:rPr lang="en-US" sz="2400" dirty="0"/>
              <a:t>Perceived impact of SSP practices on service utilization and risky behaviors </a:t>
            </a:r>
          </a:p>
          <a:p>
            <a:endParaRPr lang="en-US" sz="2400" dirty="0"/>
          </a:p>
        </p:txBody>
      </p:sp>
    </p:spTree>
    <p:extLst>
      <p:ext uri="{BB962C8B-B14F-4D97-AF65-F5344CB8AC3E}">
        <p14:creationId xmlns:p14="http://schemas.microsoft.com/office/powerpoint/2010/main" val="2109936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DD986-76FB-4DC4-A95B-0ED535D1738E}"/>
              </a:ext>
            </a:extLst>
          </p:cNvPr>
          <p:cNvSpPr>
            <a:spLocks noGrp="1"/>
          </p:cNvSpPr>
          <p:nvPr>
            <p:ph type="title"/>
          </p:nvPr>
        </p:nvSpPr>
        <p:spPr/>
        <p:txBody>
          <a:bodyPr/>
          <a:lstStyle/>
          <a:p>
            <a:r>
              <a:rPr lang="en-US" b="1" dirty="0"/>
              <a:t>Study methods</a:t>
            </a:r>
          </a:p>
        </p:txBody>
      </p:sp>
      <p:sp>
        <p:nvSpPr>
          <p:cNvPr id="3" name="Content Placeholder 2">
            <a:extLst>
              <a:ext uri="{FF2B5EF4-FFF2-40B4-BE49-F238E27FC236}">
                <a16:creationId xmlns:a16="http://schemas.microsoft.com/office/drawing/2014/main" id="{49B6F906-F497-41B6-AAC4-88C261CF8F9A}"/>
              </a:ext>
            </a:extLst>
          </p:cNvPr>
          <p:cNvSpPr>
            <a:spLocks noGrp="1"/>
          </p:cNvSpPr>
          <p:nvPr>
            <p:ph idx="1"/>
          </p:nvPr>
        </p:nvSpPr>
        <p:spPr>
          <a:xfrm>
            <a:off x="64991" y="1845734"/>
            <a:ext cx="5543409" cy="4725663"/>
          </a:xfrm>
        </p:spPr>
        <p:txBody>
          <a:bodyPr>
            <a:normAutofit/>
          </a:bodyPr>
          <a:lstStyle/>
          <a:p>
            <a:pPr lvl="1">
              <a:lnSpc>
                <a:spcPct val="140000"/>
              </a:lnSpc>
              <a:spcBef>
                <a:spcPts val="600"/>
              </a:spcBef>
            </a:pPr>
            <a:r>
              <a:rPr lang="en-US" sz="2400" dirty="0"/>
              <a:t>Qualitative </a:t>
            </a:r>
            <a:r>
              <a:rPr lang="en-GB" sz="2400" dirty="0"/>
              <a:t>multiple case study in 7 rural KY counties with new SSPs</a:t>
            </a:r>
          </a:p>
          <a:p>
            <a:pPr lvl="1">
              <a:lnSpc>
                <a:spcPct val="140000"/>
              </a:lnSpc>
              <a:spcBef>
                <a:spcPts val="600"/>
              </a:spcBef>
            </a:pPr>
            <a:r>
              <a:rPr lang="en-US" sz="2400" dirty="0"/>
              <a:t>100 interviews with municipal and public health officials, SSP staff and clients</a:t>
            </a:r>
          </a:p>
          <a:p>
            <a:pPr lvl="1">
              <a:lnSpc>
                <a:spcPct val="140000"/>
              </a:lnSpc>
              <a:spcBef>
                <a:spcPts val="600"/>
              </a:spcBef>
            </a:pPr>
            <a:r>
              <a:rPr lang="en-US" sz="2400" dirty="0"/>
              <a:t>Qualitative analysis: grounded theory, CFIR (Aims 1 &amp; 2), Andresen’s Health Service Utilization model and Social Ecological Model (Aim 3)</a:t>
            </a:r>
            <a:endParaRPr lang="en-GB" sz="2400" dirty="0"/>
          </a:p>
          <a:p>
            <a:endParaRPr lang="en-US" sz="2400" dirty="0"/>
          </a:p>
        </p:txBody>
      </p:sp>
      <p:grpSp>
        <p:nvGrpSpPr>
          <p:cNvPr id="13" name="Group 12">
            <a:extLst>
              <a:ext uri="{FF2B5EF4-FFF2-40B4-BE49-F238E27FC236}">
                <a16:creationId xmlns:a16="http://schemas.microsoft.com/office/drawing/2014/main" id="{32CC7C79-AF71-48F1-83F8-188696C609BB}"/>
              </a:ext>
            </a:extLst>
          </p:cNvPr>
          <p:cNvGrpSpPr/>
          <p:nvPr/>
        </p:nvGrpSpPr>
        <p:grpSpPr>
          <a:xfrm>
            <a:off x="5681133" y="2751666"/>
            <a:ext cx="6445876" cy="3548105"/>
            <a:chOff x="6005830" y="2103818"/>
            <a:chExt cx="6042052" cy="3153982"/>
          </a:xfrm>
        </p:grpSpPr>
        <p:pic>
          <p:nvPicPr>
            <p:cNvPr id="14" name="Picture 13">
              <a:extLst>
                <a:ext uri="{FF2B5EF4-FFF2-40B4-BE49-F238E27FC236}">
                  <a16:creationId xmlns:a16="http://schemas.microsoft.com/office/drawing/2014/main" id="{1F7206A4-3742-45DA-BD81-697CE631A9B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05830" y="2103818"/>
              <a:ext cx="6042052" cy="3153982"/>
            </a:xfrm>
            <a:prstGeom prst="rect">
              <a:avLst/>
            </a:prstGeom>
          </p:spPr>
        </p:pic>
        <p:sp>
          <p:nvSpPr>
            <p:cNvPr id="15" name="Oval 14">
              <a:extLst>
                <a:ext uri="{FF2B5EF4-FFF2-40B4-BE49-F238E27FC236}">
                  <a16:creationId xmlns:a16="http://schemas.microsoft.com/office/drawing/2014/main" id="{63F51951-03BE-42AE-BBB9-BC161C990027}"/>
                </a:ext>
              </a:extLst>
            </p:cNvPr>
            <p:cNvSpPr/>
            <p:nvPr/>
          </p:nvSpPr>
          <p:spPr>
            <a:xfrm>
              <a:off x="11155680" y="4517390"/>
              <a:ext cx="298450" cy="330200"/>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09B21FB-7584-463C-8BF1-CA3F35999F27}"/>
                </a:ext>
              </a:extLst>
            </p:cNvPr>
            <p:cNvSpPr/>
            <p:nvPr/>
          </p:nvSpPr>
          <p:spPr>
            <a:xfrm>
              <a:off x="10916920" y="4354830"/>
              <a:ext cx="298450" cy="330200"/>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57805B6-D5A0-4A7C-B721-6B7800ED2253}"/>
                </a:ext>
              </a:extLst>
            </p:cNvPr>
            <p:cNvSpPr/>
            <p:nvPr/>
          </p:nvSpPr>
          <p:spPr>
            <a:xfrm>
              <a:off x="10567008" y="4253230"/>
              <a:ext cx="298450" cy="330200"/>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205A807-989A-4DA2-ACDF-E05DF3AA62E3}"/>
                </a:ext>
              </a:extLst>
            </p:cNvPr>
            <p:cNvSpPr/>
            <p:nvPr/>
          </p:nvSpPr>
          <p:spPr>
            <a:xfrm>
              <a:off x="10458009" y="4043465"/>
              <a:ext cx="298450" cy="330200"/>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ED3EE8B-822F-48E5-A252-826D79F3D69B}"/>
                </a:ext>
              </a:extLst>
            </p:cNvPr>
            <p:cNvSpPr/>
            <p:nvPr/>
          </p:nvSpPr>
          <p:spPr>
            <a:xfrm>
              <a:off x="10676449" y="3988372"/>
              <a:ext cx="298450" cy="330200"/>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A2C73AEA-2AED-41DB-8253-80E45F7FD951}"/>
                </a:ext>
              </a:extLst>
            </p:cNvPr>
            <p:cNvSpPr/>
            <p:nvPr/>
          </p:nvSpPr>
          <p:spPr>
            <a:xfrm>
              <a:off x="10708780" y="3453561"/>
              <a:ext cx="298450" cy="330200"/>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64DA8CC-9AF2-4DFD-AC1F-946BA57761A1}"/>
                </a:ext>
              </a:extLst>
            </p:cNvPr>
            <p:cNvSpPr/>
            <p:nvPr/>
          </p:nvSpPr>
          <p:spPr>
            <a:xfrm>
              <a:off x="10974899" y="3558414"/>
              <a:ext cx="298450" cy="330200"/>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9789661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5286</TotalTime>
  <Words>3409</Words>
  <Application>Microsoft Office PowerPoint</Application>
  <PresentationFormat>Widescreen</PresentationFormat>
  <Paragraphs>235</Paragraphs>
  <Slides>27</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Open Sans</vt:lpstr>
      <vt:lpstr>Times New Roman</vt:lpstr>
      <vt:lpstr>Retrospect</vt:lpstr>
      <vt:lpstr>Implementation of syringe service programs in rural Kentucky: preliminary findings of a qualitative study</vt:lpstr>
      <vt:lpstr>Acknowledgements</vt:lpstr>
      <vt:lpstr>Substance use disorder in rural US</vt:lpstr>
      <vt:lpstr>PowerPoint Presentation</vt:lpstr>
      <vt:lpstr>SSPs in rural areas</vt:lpstr>
      <vt:lpstr>PowerPoint Presentation</vt:lpstr>
      <vt:lpstr>Implementation science on rural SSPs</vt:lpstr>
      <vt:lpstr>Study aims</vt:lpstr>
      <vt:lpstr>Study methods</vt:lpstr>
      <vt:lpstr>Aim 3: Perceived impact of SSP practices on service utilization and risky behaviors </vt:lpstr>
      <vt:lpstr>Aim 3 theoretical framework.</vt:lpstr>
      <vt:lpstr>Aim 3 theoretical framework.</vt:lpstr>
      <vt:lpstr>PowerPoint Presentation</vt:lpstr>
      <vt:lpstr>Stigma and 1st visit – individual factors</vt:lpstr>
      <vt:lpstr>Stigma and 1st visit – individual factors</vt:lpstr>
      <vt:lpstr>Stigma and 1st visit – individual factors</vt:lpstr>
      <vt:lpstr>Stigma and 1st visit – networks</vt:lpstr>
      <vt:lpstr>Stigma and 1st visit – social networks</vt:lpstr>
      <vt:lpstr>Stigma and 1st visit – SSP </vt:lpstr>
      <vt:lpstr>Stigma and 1st visit – SSP </vt:lpstr>
      <vt:lpstr>Stigma and 1st visit - communities</vt:lpstr>
      <vt:lpstr>Stigma and 1st visit – policies and policing</vt:lpstr>
      <vt:lpstr>Stigma and 1st visit – policies and policing</vt:lpstr>
      <vt:lpstr>Preliminary conclusions</vt:lpstr>
      <vt:lpstr>Implications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of syringe service programs in rural Kentucky: preliminary findings of a qualitative case study</dc:title>
  <dc:creator>Ibragimov, Umed</dc:creator>
  <cp:lastModifiedBy>Ibragimov, Umed</cp:lastModifiedBy>
  <cp:revision>106</cp:revision>
  <cp:lastPrinted>2019-12-10T13:48:03Z</cp:lastPrinted>
  <dcterms:created xsi:type="dcterms:W3CDTF">2019-12-03T18:28:19Z</dcterms:created>
  <dcterms:modified xsi:type="dcterms:W3CDTF">2019-12-10T14:33:49Z</dcterms:modified>
</cp:coreProperties>
</file>