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6"/>
  </p:normalViewPr>
  <p:slideViewPr>
    <p:cSldViewPr snapToGrid="0" snapToObjects="1">
      <p:cViewPr>
        <p:scale>
          <a:sx n="77" d="100"/>
          <a:sy n="77" d="100"/>
        </p:scale>
        <p:origin x="71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75F4-2D95-BE42-986D-B8180A386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9E63-8066-2640-B5F7-EB2507735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5CC24-5E36-1540-A645-1756F862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FCD3F-2ACA-844B-B8DF-3870AADC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D6668-1F8E-A84A-99D7-D7E5BB40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0634-7578-0E4C-ADBE-F3C1D70A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D8072-6EAC-B949-B0D6-9F1DA51B9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1E5CB-194B-F64C-BAE9-F8F3989A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A4E7F-F45A-7F4E-B778-7B83559F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5D4BB-E874-7C40-8AFA-B7B72F57F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5B82AD-78FB-4A48-8862-D95ED8F09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5D363-02B1-DB48-BCF3-C04F57062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4DD12-84E5-3245-BF15-DBCA2316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5269B-3E97-6747-99D9-0018F927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03E63-3F12-464F-A6E7-CAAA4F56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D10F-9744-E146-8B55-6AA90515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8E48B-8009-334C-AB70-4539F235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1AEE2-5E54-FF49-8031-552E83F1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C46B3-1C72-0746-98DC-A0132098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24BC-E0EB-3F46-AA7D-DFF4D842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280F-CDB9-6741-81A6-1B86CC3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B06EB-6C47-EE46-9BE8-1F85AEB86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118CD-99E1-9344-984D-4438E4E5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CA852-F1AE-B54B-9E10-DB298BF5C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6E60D-6F8F-5945-9AF2-122C6415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2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D011-DE9F-504A-9B0B-1F81A3C9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AAAA7-D329-0B45-BD24-1717ED30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FB73C-D68A-1F4F-BBBE-3032D7420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5C237-C57C-514E-83E2-8D2244CD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72AAE-F8AB-5342-84E5-A534A3E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85819-453C-D84F-B31A-934D5F1D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6D0A-20E1-B340-AB9D-D5F53F4F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957E7-2365-4348-93C9-25F683A9B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9F5B9-A0D2-654D-9ECD-B206FC19A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CB60B-2377-474C-B480-E7625ADF7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3FAEA-E6D5-9643-8CE8-A4B29B3EB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B771D-9A29-E24D-B5A1-D9AD7E24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E3501-885D-A044-88C5-31D97A8F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11A3B-7DE0-8C45-9599-0109DF01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6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78D6-6982-A543-9C9B-D4B44597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B273F-DE29-EA43-B570-F98F403B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59EFA-AF4E-A244-8545-D06817BE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F71CB-92AF-2043-80BC-274827B2B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493A0-CD5B-5D44-9450-465C584D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39340-20F4-2446-9BFF-A2347522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DC7BA-A3A6-5E49-857E-1A4C71E3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2368-E778-C549-B403-F3EC5D59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B2109-6A04-F84D-A5AE-A901D0A37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BA6D4-32D6-DD41-B250-374CD3F2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E6DFB-7FF1-2144-9A0A-A40CA83F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6F0E8-B89B-0A42-B5CA-9A122EDE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6797F-7386-E443-87D5-5D3FC08A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9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5CAE-7FDB-3C48-B454-CF21090C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41576-F11C-1E43-89C0-15FAA1559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E267B-BE77-B048-ABA5-1DA902E69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86FF4-87CA-A646-B277-3C58B718C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91867-14D8-1145-BD79-27C8CAE0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3ED53-1E1E-4E4D-B43F-1BBFC857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3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B954B-3CEE-6F42-8A65-AE546DFF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F63BB-AD47-F941-94A0-EE60172E4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E6BBF-861D-934E-AA67-55D8062C4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A747-7985-414B-8F67-D9DCF5E4CA48}" type="datetimeFigureOut">
              <a:rPr lang="en-US" smtClean="0"/>
              <a:t>9/25/21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B9A9-0B07-014B-9DAC-60675A8C4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BB048-9CD1-CC4C-9020-820DEBA9D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5EF8-618C-F34C-9B6C-E8AD9A397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2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A6B9-F9D1-9843-8553-324EBE9B3B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FB6C0-DDAE-5C41-B7A8-74BFA1831E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07C83-3A2E-504B-9DB5-B38AA10F0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3" y="45360"/>
            <a:ext cx="12175116" cy="6790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411B44-49C8-D046-A9E8-80B4480E4162}"/>
              </a:ext>
            </a:extLst>
          </p:cNvPr>
          <p:cNvSpPr txBox="1"/>
          <p:nvPr/>
        </p:nvSpPr>
        <p:spPr>
          <a:xfrm>
            <a:off x="8058150" y="5257800"/>
            <a:ext cx="115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feminism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C326F-DC9A-4446-942D-0A60F67316A0}"/>
              </a:ext>
            </a:extLst>
          </p:cNvPr>
          <p:cNvSpPr txBox="1"/>
          <p:nvPr/>
        </p:nvSpPr>
        <p:spPr>
          <a:xfrm>
            <a:off x="7379277" y="3093544"/>
            <a:ext cx="115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disability theory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16892-58C6-CB49-A7A8-EBB733BD41EF}"/>
              </a:ext>
            </a:extLst>
          </p:cNvPr>
          <p:cNvSpPr txBox="1"/>
          <p:nvPr/>
        </p:nvSpPr>
        <p:spPr>
          <a:xfrm>
            <a:off x="3974634" y="4594841"/>
            <a:ext cx="149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masculinities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06526-D5E2-2A40-82F3-D96677E00D59}"/>
              </a:ext>
            </a:extLst>
          </p:cNvPr>
          <p:cNvSpPr txBox="1"/>
          <p:nvPr/>
        </p:nvSpPr>
        <p:spPr>
          <a:xfrm>
            <a:off x="2819291" y="5741798"/>
            <a:ext cx="150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queer theory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EB567-8837-6946-9394-9E8460890991}"/>
              </a:ext>
            </a:extLst>
          </p:cNvPr>
          <p:cNvSpPr txBox="1"/>
          <p:nvPr/>
        </p:nvSpPr>
        <p:spPr>
          <a:xfrm>
            <a:off x="178920" y="4796990"/>
            <a:ext cx="115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law and literature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118F5E-706E-3744-A3EF-4016EA197555}"/>
              </a:ext>
            </a:extLst>
          </p:cNvPr>
          <p:cNvSpPr txBox="1"/>
          <p:nvPr/>
        </p:nvSpPr>
        <p:spPr>
          <a:xfrm>
            <a:off x="9023638" y="2727287"/>
            <a:ext cx="15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cultural materialism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066C3-C308-A14A-854C-4CBD3B33A9D7}"/>
              </a:ext>
            </a:extLst>
          </p:cNvPr>
          <p:cNvSpPr txBox="1"/>
          <p:nvPr/>
        </p:nvSpPr>
        <p:spPr>
          <a:xfrm>
            <a:off x="7213022" y="4658556"/>
            <a:ext cx="115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formalism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786D7-BE78-4C4E-A4F6-9D228B516A6B}"/>
              </a:ext>
            </a:extLst>
          </p:cNvPr>
          <p:cNvSpPr txBox="1"/>
          <p:nvPr/>
        </p:nvSpPr>
        <p:spPr>
          <a:xfrm>
            <a:off x="4489091" y="3071152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postcolonialism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2B6758-A2BD-0D4A-9EC0-8BCABD675EF2}"/>
              </a:ext>
            </a:extLst>
          </p:cNvPr>
          <p:cNvSpPr txBox="1"/>
          <p:nvPr/>
        </p:nvSpPr>
        <p:spPr>
          <a:xfrm>
            <a:off x="3974634" y="5349875"/>
            <a:ext cx="1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critical race theory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988638-8CA8-E447-926A-3C6D11BD12DB}"/>
              </a:ext>
            </a:extLst>
          </p:cNvPr>
          <p:cNvSpPr txBox="1"/>
          <p:nvPr/>
        </p:nvSpPr>
        <p:spPr>
          <a:xfrm>
            <a:off x="8203732" y="5857044"/>
            <a:ext cx="213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eco-criticism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B3B99F-9C82-C142-B89A-AF97E8922CA8}"/>
              </a:ext>
            </a:extLst>
          </p:cNvPr>
          <p:cNvSpPr txBox="1"/>
          <p:nvPr/>
        </p:nvSpPr>
        <p:spPr>
          <a:xfrm>
            <a:off x="1997435" y="2478932"/>
            <a:ext cx="175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</a:rPr>
              <a:t>pychoanalytical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 theory</a:t>
            </a:r>
          </a:p>
        </p:txBody>
      </p:sp>
    </p:spTree>
    <p:extLst>
      <p:ext uri="{BB962C8B-B14F-4D97-AF65-F5344CB8AC3E}">
        <p14:creationId xmlns:p14="http://schemas.microsoft.com/office/powerpoint/2010/main" val="5157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indoor&#10;&#10;Description automatically generated">
            <a:extLst>
              <a:ext uri="{FF2B5EF4-FFF2-40B4-BE49-F238E27FC236}">
                <a16:creationId xmlns:a16="http://schemas.microsoft.com/office/drawing/2014/main" id="{65B95018-A206-374C-AB6F-A1F13BB87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10" b="5729"/>
          <a:stretch/>
        </p:blipFill>
        <p:spPr>
          <a:xfrm>
            <a:off x="-409242" y="-120412"/>
            <a:ext cx="12601242" cy="70983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D6CBD45-12D2-B045-B006-1D2296B697E3}"/>
              </a:ext>
            </a:extLst>
          </p:cNvPr>
          <p:cNvSpPr txBox="1"/>
          <p:nvPr/>
        </p:nvSpPr>
        <p:spPr>
          <a:xfrm>
            <a:off x="4533112" y="3785709"/>
            <a:ext cx="340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chemeClr val="bg1"/>
                </a:solidFill>
                <a:highlight>
                  <a:srgbClr val="000000"/>
                </a:highlight>
              </a:rPr>
              <a:t>King Lear </a:t>
            </a:r>
            <a:endParaRPr lang="en-US" sz="32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C33DCD-493F-8340-BED8-BB70BCE19953}"/>
              </a:ext>
            </a:extLst>
          </p:cNvPr>
          <p:cNvSpPr txBox="1"/>
          <p:nvPr/>
        </p:nvSpPr>
        <p:spPr>
          <a:xfrm>
            <a:off x="6492585" y="2941381"/>
            <a:ext cx="190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social movements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2622EF-982C-A145-A932-F26EBAF84C94}"/>
              </a:ext>
            </a:extLst>
          </p:cNvPr>
          <p:cNvSpPr txBox="1"/>
          <p:nvPr/>
        </p:nvSpPr>
        <p:spPr>
          <a:xfrm>
            <a:off x="8029942" y="4091600"/>
            <a:ext cx="190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political regimes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B982E5-E9C8-C04B-8EA3-647FDA6A391B}"/>
              </a:ext>
            </a:extLst>
          </p:cNvPr>
          <p:cNvSpPr txBox="1"/>
          <p:nvPr/>
        </p:nvSpPr>
        <p:spPr>
          <a:xfrm>
            <a:off x="2987387" y="3244119"/>
            <a:ext cx="115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feminism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3118BB-8320-0D4F-827B-7C2C4F7F4D08}"/>
              </a:ext>
            </a:extLst>
          </p:cNvPr>
          <p:cNvSpPr txBox="1"/>
          <p:nvPr/>
        </p:nvSpPr>
        <p:spPr>
          <a:xfrm>
            <a:off x="8805096" y="3139378"/>
            <a:ext cx="1945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Structures of punishment</a:t>
            </a:r>
          </a:p>
        </p:txBody>
      </p:sp>
    </p:spTree>
    <p:extLst>
      <p:ext uri="{BB962C8B-B14F-4D97-AF65-F5344CB8AC3E}">
        <p14:creationId xmlns:p14="http://schemas.microsoft.com/office/powerpoint/2010/main" val="7668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FA17-4E9F-A045-B001-883C0E6A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7815" cy="848533"/>
          </a:xfrm>
        </p:spPr>
        <p:txBody>
          <a:bodyPr/>
          <a:lstStyle/>
          <a:p>
            <a:r>
              <a:rPr lang="en-US" dirty="0"/>
              <a:t>Lessons from first essay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6A79E-A148-4D41-A99C-271417F1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" y="980902"/>
            <a:ext cx="12042371" cy="51960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 Sometimes you write yourself into a revised central claim: review and revise essay with that 	in mind </a:t>
            </a:r>
          </a:p>
          <a:p>
            <a:pPr marL="0" indent="0">
              <a:buNone/>
            </a:pPr>
            <a:r>
              <a:rPr lang="en-US" dirty="0"/>
              <a:t>	When Saul Bellow was asked how it felt to win the Nobel Prize, and he famously 	replied, “I don’t know, I haven’t written about it yet.” 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 Paragraphing </a:t>
            </a:r>
          </a:p>
          <a:p>
            <a:pPr marL="0" indent="0">
              <a:buNone/>
            </a:pPr>
            <a:r>
              <a:rPr lang="en-US" dirty="0"/>
              <a:t>	Turn signal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  You don’t diminish the strength of your argument when you acknowledge counter-evidence </a:t>
            </a:r>
          </a:p>
          <a:p>
            <a:pPr marL="0" indent="0">
              <a:buNone/>
            </a:pPr>
            <a:r>
              <a:rPr lang="en-US" dirty="0"/>
              <a:t>	“While the play implicitly invites the audience to critique how “power, property, and 	inheritance” diminish family ties, Shakespeare merely uses these hegemonic forces as a 	vehicle for exploring the family…” 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  Mapping the conversation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1A9EB3-BAEF-B945-B843-B56161F1B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06" y="1825625"/>
            <a:ext cx="3547587" cy="4351338"/>
          </a:xfr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C92E5BF-384B-C94E-A459-6E5606C45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42191"/>
              </p:ext>
            </p:extLst>
          </p:nvPr>
        </p:nvGraphicFramePr>
        <p:xfrm>
          <a:off x="0" y="1"/>
          <a:ext cx="12169833" cy="689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716">
                  <a:extLst>
                    <a:ext uri="{9D8B030D-6E8A-4147-A177-3AD203B41FA5}">
                      <a16:colId xmlns:a16="http://schemas.microsoft.com/office/drawing/2014/main" val="4184348186"/>
                    </a:ext>
                  </a:extLst>
                </a:gridCol>
                <a:gridCol w="2400716">
                  <a:extLst>
                    <a:ext uri="{9D8B030D-6E8A-4147-A177-3AD203B41FA5}">
                      <a16:colId xmlns:a16="http://schemas.microsoft.com/office/drawing/2014/main" val="3115324845"/>
                    </a:ext>
                  </a:extLst>
                </a:gridCol>
                <a:gridCol w="2400716">
                  <a:extLst>
                    <a:ext uri="{9D8B030D-6E8A-4147-A177-3AD203B41FA5}">
                      <a16:colId xmlns:a16="http://schemas.microsoft.com/office/drawing/2014/main" val="2594650221"/>
                    </a:ext>
                  </a:extLst>
                </a:gridCol>
                <a:gridCol w="2400716">
                  <a:extLst>
                    <a:ext uri="{9D8B030D-6E8A-4147-A177-3AD203B41FA5}">
                      <a16:colId xmlns:a16="http://schemas.microsoft.com/office/drawing/2014/main" val="243734819"/>
                    </a:ext>
                  </a:extLst>
                </a:gridCol>
                <a:gridCol w="2566969">
                  <a:extLst>
                    <a:ext uri="{9D8B030D-6E8A-4147-A177-3AD203B41FA5}">
                      <a16:colId xmlns:a16="http://schemas.microsoft.com/office/drawing/2014/main" val="1772303533"/>
                    </a:ext>
                  </a:extLst>
                </a:gridCol>
              </a:tblGrid>
              <a:tr h="369496">
                <a:tc>
                  <a:txBody>
                    <a:bodyPr/>
                    <a:lstStyle/>
                    <a:p>
                      <a:r>
                        <a:rPr lang="en-US" sz="1200" dirty="0"/>
                        <a:t>Author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Quotes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Source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993688"/>
                  </a:ext>
                </a:extLst>
              </a:tr>
              <a:tr h="2964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Samuel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First significant English literary theorist. Edited Shakespeare’s plays for 18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play in which the wicked prosper, and the virtuous miscarry, may doubtless be good, because it is a just representation of the common events of human life: but since all reasonable beings naturally love justice, I cannot easily be persuaded, that the observation of justice makes a play worse; or, that if other excellencies are equal, the audience will not always rise </a:t>
                      </a:r>
                      <a:r>
                        <a:rPr lang="en-U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pleased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the final triumph of persecuted virtue….”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Preface to Shakespeare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603317"/>
                  </a:ext>
                </a:extLst>
              </a:tr>
              <a:tr h="1991549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August Wilhelm Schlegel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Romantic period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Values “the sublime” (beauty + terror)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“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two such unheard-of examples taking place at the same time have the appearance of a great commotion in the moral world: the picture becomes gigantic, and fills us with such alarm as we should entertain at the idea that the heavenly bodies might one day fall from their appointed orbits. 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026431"/>
                  </a:ext>
                </a:extLst>
              </a:tr>
              <a:tr h="1296822">
                <a:tc>
                  <a:txBody>
                    <a:bodyPr/>
                    <a:lstStyle/>
                    <a:p>
                      <a:r>
                        <a:rPr lang="en-US" sz="1200" dirty="0"/>
                        <a:t>Jonathan Dollimore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Founded ”cultural materialism”: 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analyzes the processes by which hegemonic forces in society appropriate canonical and historically important texts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“King Lear is, above all, a play about power, property, and inheritance.” (p. 190)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Radical Tragedy: Religion, Ideology, and Power in the Drama of Shakespeare and his Contemporaries, 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Jonathan Dollimore, Harvester Wheatsheaf, 1999,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294425"/>
                  </a:ext>
                </a:extLst>
              </a:tr>
              <a:tr h="235967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4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97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13925</TotalTime>
  <Words>397</Words>
  <Application>Microsoft Macintosh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Lessons from first essay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Higinbotham</dc:creator>
  <cp:lastModifiedBy>Sarah Higinbotham</cp:lastModifiedBy>
  <cp:revision>3</cp:revision>
  <dcterms:created xsi:type="dcterms:W3CDTF">2021-09-25T20:04:15Z</dcterms:created>
  <dcterms:modified xsi:type="dcterms:W3CDTF">2021-10-05T12:10:02Z</dcterms:modified>
</cp:coreProperties>
</file>