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1ffe42f0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1ffe42f0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1ffe42f05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1ffe42f05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1ffe42f05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1ffe42f05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1ffe42f05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1ffe42f05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1ffe42f05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1ffe42f05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1ffe42f05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1ffe42f05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1ffe42f05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1ffe42f05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1ffe42f05_3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1ffe42f05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1ffe42f0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11ffe42f0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1ffe42f05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1ffe42f05_3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11ffe42f05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11ffe42f05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1ffe42f05_3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1ffe42f05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1ffe42f05_3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1ffe42f05_3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1ffe42f05_3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1ffe42f05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1ffe42f05_1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11ffe42f05_1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1ffe42f0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1ffe42f0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1ffe42f05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1ffe42f05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1ffe42f05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1ffe42f05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11ffe42f05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11ffe42f05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11ffe42f05_1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11ffe42f05_1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1ffe42f0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1ffe42f0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1ffe42f05_1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1ffe42f05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1ffe42f05_1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11ffe42f05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1ffe42f05_1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1ffe42f05_1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1ffe42f05_1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1ffe42f05_1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luna.folger.edu/luna/servlet/s/e47r5i/"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luna.folger.edu/luna/servlet/s/1d79m1/"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722750"/>
            <a:ext cx="8520600" cy="1698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The Material Culture of Early Modern Letters</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idx="1" type="subTitle"/>
          </p:nvPr>
        </p:nvSpPr>
        <p:spPr>
          <a:xfrm>
            <a:off x="311700" y="155425"/>
            <a:ext cx="8520600" cy="48993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To my Lorde and my Lady</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geue thes.</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Pleaseth yt your honores tunderstand that synce our last lettars to you, whych</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we sent from Spyres we haue traueled thorough the cuntry of Swycerland</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into Italy whear for the shorte tyme of our trauel we haue seen many goodly</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Cittyes, as Myllan, from whence we traueled to Pauia, and so to Genua: and</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from that Cytty dyrected our iourney to Venyce, betwyxt wth (sic) tow townes</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lyeth the greatest bredthe of al Italy, and tooke thes famous Cyttyes in our waye</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Fortona, Placentia, Parma, Mantua, Verona, Vicenza, Padua, to whych towne</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we came the ix of October, whear after we had rested tyl the xxviijth of the same</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moneth we went to see Venyce, whych doonne we returned agayne to Padua</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whear we remayne tyl we knowe farthe your honoures pleasures, eyther for our</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farther trauel, aboode hear, or returne: whych your .H. myndes to vs once</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knowne we shal accordynge to our dewtyes very wyllyngly dooe any of thes.</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what we haue seen in thys iourney and the decryption of the townes to the best</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of our poure, with eych dayes trauel (accordynge to your honors commaundements)</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would we haue now sent wrytten in bookes, but that at thys present we had not</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fully fynyshed them and so ar constrayned to let them staye tyl the next post.</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Thus most humbly crauynge your .H. daly blessynges I end beshechynge god longe to</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to contynew your honors in perfect health and great prosperytye. From Padua the</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iiijth of Nouember. ~ ~</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[significant space]</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Your honors obedient sonne</a:t>
            </a:r>
            <a:endParaRPr sz="1430">
              <a:latin typeface="Times New Roman"/>
              <a:ea typeface="Times New Roman"/>
              <a:cs typeface="Times New Roman"/>
              <a:sym typeface="Times New Roman"/>
            </a:endParaRPr>
          </a:p>
          <a:p>
            <a:pPr indent="0" lvl="0" marL="0" rtl="0" algn="ctr">
              <a:lnSpc>
                <a:spcPct val="80000"/>
              </a:lnSpc>
              <a:spcBef>
                <a:spcPts val="0"/>
              </a:spcBef>
              <a:spcAft>
                <a:spcPts val="0"/>
              </a:spcAft>
              <a:buSzPts val="523"/>
              <a:buNone/>
            </a:pPr>
            <a:r>
              <a:rPr lang="en" sz="1430">
                <a:latin typeface="Times New Roman"/>
                <a:ea typeface="Times New Roman"/>
                <a:cs typeface="Times New Roman"/>
                <a:sym typeface="Times New Roman"/>
              </a:rPr>
              <a:t>Henry. Cauendishe.</a:t>
            </a:r>
            <a:endParaRPr sz="143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3"/>
          <p:cNvSpPr txBox="1"/>
          <p:nvPr>
            <p:ph idx="1" type="subTitle"/>
          </p:nvPr>
        </p:nvSpPr>
        <p:spPr>
          <a:xfrm>
            <a:off x="311700" y="214625"/>
            <a:ext cx="8520600" cy="48846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en">
                <a:latin typeface="Times New Roman"/>
                <a:ea typeface="Times New Roman"/>
                <a:cs typeface="Times New Roman"/>
                <a:sym typeface="Times New Roman"/>
              </a:rPr>
              <a:t>To my Lorde and my Lady geue thes.</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Pleaseth yt your honores tunderstand that synce our last lettars to you, whych we sent from Spyres we haue traueled thorough the cuntry of Swycerland into Italy whear for the shorte tyme of our trauel we haue seen many goodly Cittyes, as Myllan, from whence we traueled to Pauia, and so to Genua: and from that Cytty dyrected our iourney to Venyce, betwyxt with (sic) tow townes lyeth the greatest bredthe of al Italy, and tooke thes famous Cyttyes in our waye Fortona, Placentia, Parma, Mantua, Verona, Vicenza, Padua, to whych towne we came the ix of October, whear after we had rested tyl the xxviijth of the same moneth we went to see Venyce, whych doonne we returned agayne to Padua whear we remayne tyl we knowe your honoures pleasures, eyther for our farther trauel, aboode hear, or returne: whych your Honours’ myndes to vs once knowne we shal accordynge to our dewtyes very wyllyngly dooe any of thes. what we haue seen in thys iourney and the decryption of the townes to the best of our poure, with eych dayes trauel (accordynge to your honors commaundements) would we haue now sent wrytten in bookes, but that at thys present we had not fully fynyshed them and so ar constrayned to let them staye tyl the next post. Thus most humbly crauynge your Honours’ daly blessynges I end beshechynge god longe to to contynew your honors in perfect health and great prosperytye. From Padua the iiijth of Nouember.</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Your honors obedient sonne</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Henry. Cauendishe.</a:t>
            </a:r>
            <a:endParaRPr>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4"/>
          <p:cNvPicPr preferRelativeResize="0"/>
          <p:nvPr/>
        </p:nvPicPr>
        <p:blipFill>
          <a:blip r:embed="rId3">
            <a:alphaModFix/>
          </a:blip>
          <a:stretch>
            <a:fillRect/>
          </a:stretch>
        </p:blipFill>
        <p:spPr>
          <a:xfrm>
            <a:off x="525416" y="66575"/>
            <a:ext cx="834253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5"/>
          <p:cNvSpPr txBox="1"/>
          <p:nvPr>
            <p:ph idx="1" type="subTitle"/>
          </p:nvPr>
        </p:nvSpPr>
        <p:spPr>
          <a:xfrm>
            <a:off x="311700" y="318225"/>
            <a:ext cx="8520600" cy="47070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latin typeface="Times New Roman"/>
                <a:ea typeface="Times New Roman"/>
                <a:cs typeface="Times New Roman"/>
                <a:sym typeface="Times New Roman"/>
              </a:rPr>
              <a:t>To my Lorde &amp; lady geue thes</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My moste humble deuty remembred vnto your honors, pleaseth it you tunderstand that (thankes be to god) in moste perfite helthe we came hither to Padoa the 9 of october wher we are now well sattelled in suche a conuenient place for our study or any other good exercise yat we doute not but to imploye the tyme yat we tary here according to your honours' expectation of vs./</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We fulfill your honours' commaundement in wrytynge the discource of our travayle which we would haue sent with thes lettres but yat it could not be caryed so conueniently with them as it may be with the next lettres we wryte./ thus moste humbly crauinge your honours' daly blessinge I ende, beseching the liuing god to preserue your honours together in good helthe with muche increace of honor. Amen. Wrytten at Padoa the 4 of Nouember. Anno Salutis . 1570</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Your honors moste humble and obedient sonne</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Gilbert Talbott</a:t>
            </a:r>
            <a:endParaRPr>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Times New Roman"/>
                <a:ea typeface="Times New Roman"/>
                <a:cs typeface="Times New Roman"/>
                <a:sym typeface="Times New Roman"/>
              </a:rPr>
              <a:t>Tools and Manuals</a:t>
            </a:r>
            <a:endParaRPr>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7"/>
          <p:cNvPicPr preferRelativeResize="0"/>
          <p:nvPr/>
        </p:nvPicPr>
        <p:blipFill>
          <a:blip r:embed="rId3">
            <a:alphaModFix/>
          </a:blip>
          <a:stretch>
            <a:fillRect/>
          </a:stretch>
        </p:blipFill>
        <p:spPr>
          <a:xfrm>
            <a:off x="1243853" y="0"/>
            <a:ext cx="6656295"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8"/>
          <p:cNvSpPr txBox="1"/>
          <p:nvPr>
            <p:ph idx="1" type="subTitle"/>
          </p:nvPr>
        </p:nvSpPr>
        <p:spPr>
          <a:xfrm>
            <a:off x="311700" y="911000"/>
            <a:ext cx="8520600" cy="38616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latin typeface="Times New Roman"/>
                <a:ea typeface="Times New Roman"/>
                <a:cs typeface="Times New Roman"/>
                <a:sym typeface="Times New Roman"/>
              </a:rPr>
              <a:t>“Inke always good store on right hand to stand, // Browne paper for great haste, or else boxe with sand: // Dip pen, and shake pen, and touch pen for haire: // Waxe, quills and pen knife see alwayes ye beare:”</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 Beau-Chesne and John Baildon, </a:t>
            </a:r>
            <a:r>
              <a:rPr i="1" lang="en">
                <a:latin typeface="Times New Roman"/>
                <a:ea typeface="Times New Roman"/>
                <a:cs typeface="Times New Roman"/>
                <a:sym typeface="Times New Roman"/>
              </a:rPr>
              <a:t>A Booke Containing Divers sortes of handes</a:t>
            </a:r>
            <a:endParaRPr i="1">
              <a:latin typeface="Times New Roman"/>
              <a:ea typeface="Times New Roman"/>
              <a:cs typeface="Times New Roman"/>
              <a:sym typeface="Times New Roman"/>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9"/>
          <p:cNvSpPr txBox="1"/>
          <p:nvPr>
            <p:ph idx="1" type="subTitle"/>
          </p:nvPr>
        </p:nvSpPr>
        <p:spPr>
          <a:xfrm>
            <a:off x="311700" y="580450"/>
            <a:ext cx="8520600" cy="33699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latin typeface="Times New Roman"/>
                <a:ea typeface="Times New Roman"/>
                <a:cs typeface="Times New Roman"/>
                <a:sym typeface="Times New Roman"/>
              </a:rPr>
              <a:t>“To make common ink, of wine take a quart // Two ounces of gumme let that be a part, // Fiue ounces of gals, of copres take three, // Long standing doth make it better to be: // If wine ye do want, raine water is best, // And then as much stuffe as aboue at the least: // If inke be too thicke, put vinegar in, // For water doth make the colour more dimme.”</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Beau-Chesne and John Baildon, </a:t>
            </a:r>
            <a:r>
              <a:rPr i="1" lang="en">
                <a:latin typeface="Times New Roman"/>
                <a:ea typeface="Times New Roman"/>
                <a:cs typeface="Times New Roman"/>
                <a:sym typeface="Times New Roman"/>
              </a:rPr>
              <a:t>A Booke Containing Divers sortes of handes</a:t>
            </a:r>
            <a:endParaRPr>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0"/>
          <p:cNvSpPr txBox="1"/>
          <p:nvPr>
            <p:ph idx="1" type="subTitle"/>
          </p:nvPr>
        </p:nvSpPr>
        <p:spPr>
          <a:xfrm>
            <a:off x="202425" y="44128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200">
                <a:solidFill>
                  <a:srgbClr val="202122"/>
                </a:solidFill>
                <a:highlight>
                  <a:srgbClr val="FFFFFF"/>
                </a:highlight>
                <a:latin typeface="Times New Roman"/>
                <a:ea typeface="Times New Roman"/>
                <a:cs typeface="Times New Roman"/>
                <a:sym typeface="Times New Roman"/>
              </a:rPr>
              <a:t>Demonstration of the proper ways to hold a pen in </a:t>
            </a:r>
            <a:r>
              <a:rPr i="1" lang="en" sz="1200">
                <a:solidFill>
                  <a:srgbClr val="202122"/>
                </a:solidFill>
                <a:highlight>
                  <a:srgbClr val="FFFFFF"/>
                </a:highlight>
                <a:latin typeface="Times New Roman"/>
                <a:ea typeface="Times New Roman"/>
                <a:cs typeface="Times New Roman"/>
                <a:sym typeface="Times New Roman"/>
              </a:rPr>
              <a:t>A booke containing diuers sortes of hands</a:t>
            </a:r>
            <a:r>
              <a:rPr lang="en" sz="1200">
                <a:solidFill>
                  <a:srgbClr val="202122"/>
                </a:solidFill>
                <a:highlight>
                  <a:srgbClr val="FFFFFF"/>
                </a:highlight>
                <a:latin typeface="Times New Roman"/>
                <a:ea typeface="Times New Roman"/>
                <a:cs typeface="Times New Roman"/>
                <a:sym typeface="Times New Roman"/>
              </a:rPr>
              <a:t>, 1602. Folger Digital Image </a:t>
            </a:r>
            <a:r>
              <a:rPr lang="en" sz="1200">
                <a:solidFill>
                  <a:srgbClr val="228EB1"/>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154</a:t>
            </a:r>
            <a:endParaRPr>
              <a:latin typeface="Times New Roman"/>
              <a:ea typeface="Times New Roman"/>
              <a:cs typeface="Times New Roman"/>
              <a:sym typeface="Times New Roman"/>
            </a:endParaRPr>
          </a:p>
        </p:txBody>
      </p:sp>
      <p:pic>
        <p:nvPicPr>
          <p:cNvPr id="144" name="Google Shape;144;p30"/>
          <p:cNvPicPr preferRelativeResize="0"/>
          <p:nvPr/>
        </p:nvPicPr>
        <p:blipFill>
          <a:blip r:embed="rId4">
            <a:alphaModFix/>
          </a:blip>
          <a:stretch>
            <a:fillRect/>
          </a:stretch>
        </p:blipFill>
        <p:spPr>
          <a:xfrm>
            <a:off x="1406962" y="42000"/>
            <a:ext cx="6111526" cy="4469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1"/>
          <p:cNvSpPr txBox="1"/>
          <p:nvPr>
            <p:ph idx="1" type="subTitle"/>
          </p:nvPr>
        </p:nvSpPr>
        <p:spPr>
          <a:xfrm>
            <a:off x="555750" y="4575475"/>
            <a:ext cx="8032500" cy="4311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latin typeface="Times New Roman"/>
                <a:ea typeface="Times New Roman"/>
                <a:cs typeface="Times New Roman"/>
                <a:sym typeface="Times New Roman"/>
              </a:rPr>
              <a:t>An early 17th-century bell-metal Inkwell, dated 1607.</a:t>
            </a:r>
            <a:endParaRPr>
              <a:latin typeface="Times New Roman"/>
              <a:ea typeface="Times New Roman"/>
              <a:cs typeface="Times New Roman"/>
              <a:sym typeface="Times New Roman"/>
            </a:endParaRPr>
          </a:p>
        </p:txBody>
      </p:sp>
      <p:pic>
        <p:nvPicPr>
          <p:cNvPr id="150" name="Google Shape;150;p31"/>
          <p:cNvPicPr preferRelativeResize="0"/>
          <p:nvPr/>
        </p:nvPicPr>
        <p:blipFill>
          <a:blip r:embed="rId3">
            <a:alphaModFix/>
          </a:blip>
          <a:stretch>
            <a:fillRect/>
          </a:stretch>
        </p:blipFill>
        <p:spPr>
          <a:xfrm>
            <a:off x="1451238" y="125600"/>
            <a:ext cx="6241526" cy="440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ctrTitle"/>
          </p:nvPr>
        </p:nvSpPr>
        <p:spPr>
          <a:xfrm>
            <a:off x="311700" y="527775"/>
            <a:ext cx="8520600" cy="375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300">
                <a:latin typeface="Times New Roman"/>
                <a:ea typeface="Times New Roman"/>
                <a:cs typeface="Times New Roman"/>
                <a:sym typeface="Times New Roman"/>
              </a:rPr>
              <a:t>“</a:t>
            </a:r>
            <a:r>
              <a:rPr lang="en" sz="2400">
                <a:latin typeface="Times New Roman"/>
                <a:ea typeface="Times New Roman"/>
                <a:cs typeface="Times New Roman"/>
                <a:sym typeface="Times New Roman"/>
              </a:rPr>
              <a:t>The great feasibility of letter writing must have produced—from a</a:t>
            </a:r>
            <a:endParaRPr sz="2400">
              <a:latin typeface="Times New Roman"/>
              <a:ea typeface="Times New Roman"/>
              <a:cs typeface="Times New Roman"/>
              <a:sym typeface="Times New Roman"/>
            </a:endParaRPr>
          </a:p>
          <a:p>
            <a:pPr indent="0" lvl="0" marL="0" rtl="0" algn="ctr">
              <a:spcBef>
                <a:spcPts val="0"/>
              </a:spcBef>
              <a:spcAft>
                <a:spcPts val="0"/>
              </a:spcAft>
              <a:buSzPts val="990"/>
              <a:buNone/>
            </a:pPr>
            <a:r>
              <a:rPr lang="en" sz="2400">
                <a:latin typeface="Times New Roman"/>
                <a:ea typeface="Times New Roman"/>
                <a:cs typeface="Times New Roman"/>
                <a:sym typeface="Times New Roman"/>
              </a:rPr>
              <a:t>purely theoretical point of view—a terrible dislocation of souls in</a:t>
            </a:r>
            <a:endParaRPr sz="2400">
              <a:latin typeface="Times New Roman"/>
              <a:ea typeface="Times New Roman"/>
              <a:cs typeface="Times New Roman"/>
              <a:sym typeface="Times New Roman"/>
            </a:endParaRPr>
          </a:p>
          <a:p>
            <a:pPr indent="0" lvl="0" marL="0" rtl="0" algn="ctr">
              <a:spcBef>
                <a:spcPts val="0"/>
              </a:spcBef>
              <a:spcAft>
                <a:spcPts val="0"/>
              </a:spcAft>
              <a:buSzPts val="990"/>
              <a:buNone/>
            </a:pPr>
            <a:r>
              <a:rPr lang="en" sz="2400">
                <a:latin typeface="Times New Roman"/>
                <a:ea typeface="Times New Roman"/>
                <a:cs typeface="Times New Roman"/>
                <a:sym typeface="Times New Roman"/>
              </a:rPr>
              <a:t>the world. It is truly a communication with spectres, not only with</a:t>
            </a:r>
            <a:endParaRPr sz="2400">
              <a:latin typeface="Times New Roman"/>
              <a:ea typeface="Times New Roman"/>
              <a:cs typeface="Times New Roman"/>
              <a:sym typeface="Times New Roman"/>
            </a:endParaRPr>
          </a:p>
          <a:p>
            <a:pPr indent="0" lvl="0" marL="0" rtl="0" algn="ctr">
              <a:spcBef>
                <a:spcPts val="0"/>
              </a:spcBef>
              <a:spcAft>
                <a:spcPts val="0"/>
              </a:spcAft>
              <a:buSzPts val="990"/>
              <a:buNone/>
            </a:pPr>
            <a:r>
              <a:rPr lang="en" sz="2400">
                <a:latin typeface="Times New Roman"/>
                <a:ea typeface="Times New Roman"/>
                <a:cs typeface="Times New Roman"/>
                <a:sym typeface="Times New Roman"/>
              </a:rPr>
              <a:t>the spectre of the addressee but also with one's own phantom,</a:t>
            </a:r>
            <a:endParaRPr sz="2400">
              <a:latin typeface="Times New Roman"/>
              <a:ea typeface="Times New Roman"/>
              <a:cs typeface="Times New Roman"/>
              <a:sym typeface="Times New Roman"/>
            </a:endParaRPr>
          </a:p>
          <a:p>
            <a:pPr indent="0" lvl="0" marL="0" rtl="0" algn="ctr">
              <a:spcBef>
                <a:spcPts val="0"/>
              </a:spcBef>
              <a:spcAft>
                <a:spcPts val="0"/>
              </a:spcAft>
              <a:buSzPts val="990"/>
              <a:buNone/>
            </a:pPr>
            <a:r>
              <a:rPr lang="en" sz="2400">
                <a:latin typeface="Times New Roman"/>
                <a:ea typeface="Times New Roman"/>
                <a:cs typeface="Times New Roman"/>
                <a:sym typeface="Times New Roman"/>
              </a:rPr>
              <a:t>which evolves underneath one's own hand in the very letter one is</a:t>
            </a:r>
            <a:endParaRPr sz="2400">
              <a:latin typeface="Times New Roman"/>
              <a:ea typeface="Times New Roman"/>
              <a:cs typeface="Times New Roman"/>
              <a:sym typeface="Times New Roman"/>
            </a:endParaRPr>
          </a:p>
          <a:p>
            <a:pPr indent="0" lvl="0" marL="0" rtl="0" algn="ctr">
              <a:spcBef>
                <a:spcPts val="0"/>
              </a:spcBef>
              <a:spcAft>
                <a:spcPts val="0"/>
              </a:spcAft>
              <a:buSzPts val="990"/>
              <a:buNone/>
            </a:pPr>
            <a:r>
              <a:rPr lang="en" sz="2400">
                <a:latin typeface="Times New Roman"/>
                <a:ea typeface="Times New Roman"/>
                <a:cs typeface="Times New Roman"/>
                <a:sym typeface="Times New Roman"/>
              </a:rPr>
              <a:t>writing or even in a series of letters, where one letter reinforces the</a:t>
            </a:r>
            <a:endParaRPr sz="2400">
              <a:latin typeface="Times New Roman"/>
              <a:ea typeface="Times New Roman"/>
              <a:cs typeface="Times New Roman"/>
              <a:sym typeface="Times New Roman"/>
            </a:endParaRPr>
          </a:p>
          <a:p>
            <a:pPr indent="0" lvl="0" marL="0" rtl="0" algn="ctr">
              <a:spcBef>
                <a:spcPts val="0"/>
              </a:spcBef>
              <a:spcAft>
                <a:spcPts val="0"/>
              </a:spcAft>
              <a:buSzPts val="990"/>
              <a:buNone/>
            </a:pPr>
            <a:r>
              <a:rPr lang="en" sz="2400">
                <a:latin typeface="Times New Roman"/>
                <a:ea typeface="Times New Roman"/>
                <a:cs typeface="Times New Roman"/>
                <a:sym typeface="Times New Roman"/>
              </a:rPr>
              <a:t>other and can refer to it as a witness.”</a:t>
            </a:r>
            <a:endParaRPr sz="2400">
              <a:latin typeface="Times New Roman"/>
              <a:ea typeface="Times New Roman"/>
              <a:cs typeface="Times New Roman"/>
              <a:sym typeface="Times New Roman"/>
            </a:endParaRPr>
          </a:p>
          <a:p>
            <a:pPr indent="0" lvl="0" marL="0" rtl="0" algn="ctr">
              <a:spcBef>
                <a:spcPts val="0"/>
              </a:spcBef>
              <a:spcAft>
                <a:spcPts val="0"/>
              </a:spcAft>
              <a:buSzPts val="990"/>
              <a:buNone/>
            </a:pPr>
            <a:r>
              <a:rPr lang="en" sz="2400">
                <a:latin typeface="Times New Roman"/>
                <a:ea typeface="Times New Roman"/>
                <a:cs typeface="Times New Roman"/>
                <a:sym typeface="Times New Roman"/>
              </a:rPr>
              <a:t>Franz Kafka, </a:t>
            </a:r>
            <a:r>
              <a:rPr i="1" lang="en" sz="2400">
                <a:latin typeface="Times New Roman"/>
                <a:ea typeface="Times New Roman"/>
                <a:cs typeface="Times New Roman"/>
                <a:sym typeface="Times New Roman"/>
              </a:rPr>
              <a:t>Briefe an Milena</a:t>
            </a:r>
            <a:endParaRPr i="1" sz="24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2"/>
          <p:cNvSpPr txBox="1"/>
          <p:nvPr>
            <p:ph idx="1" type="subTitle"/>
          </p:nvPr>
        </p:nvSpPr>
        <p:spPr>
          <a:xfrm>
            <a:off x="3725700" y="4027300"/>
            <a:ext cx="5395200" cy="6165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en">
                <a:latin typeface="Times New Roman"/>
                <a:ea typeface="Times New Roman"/>
                <a:cs typeface="Times New Roman"/>
                <a:sym typeface="Times New Roman"/>
              </a:rPr>
              <a:t>An early seventeenth century desk box, in the Shakespeare Birthplace Trust collections.</a:t>
            </a:r>
            <a:endParaRPr>
              <a:latin typeface="Times New Roman"/>
              <a:ea typeface="Times New Roman"/>
              <a:cs typeface="Times New Roman"/>
              <a:sym typeface="Times New Roman"/>
            </a:endParaRPr>
          </a:p>
        </p:txBody>
      </p:sp>
      <p:pic>
        <p:nvPicPr>
          <p:cNvPr id="156" name="Google Shape;156;p32"/>
          <p:cNvPicPr preferRelativeResize="0"/>
          <p:nvPr/>
        </p:nvPicPr>
        <p:blipFill>
          <a:blip r:embed="rId3">
            <a:alphaModFix/>
          </a:blip>
          <a:stretch>
            <a:fillRect/>
          </a:stretch>
        </p:blipFill>
        <p:spPr>
          <a:xfrm>
            <a:off x="582550" y="128950"/>
            <a:ext cx="3120050" cy="4675924"/>
          </a:xfrm>
          <a:prstGeom prst="rect">
            <a:avLst/>
          </a:prstGeom>
          <a:noFill/>
          <a:ln>
            <a:noFill/>
          </a:ln>
        </p:spPr>
      </p:pic>
      <p:pic>
        <p:nvPicPr>
          <p:cNvPr id="157" name="Google Shape;157;p32"/>
          <p:cNvPicPr preferRelativeResize="0"/>
          <p:nvPr/>
        </p:nvPicPr>
        <p:blipFill>
          <a:blip r:embed="rId4">
            <a:alphaModFix/>
          </a:blip>
          <a:stretch>
            <a:fillRect/>
          </a:stretch>
        </p:blipFill>
        <p:spPr>
          <a:xfrm>
            <a:off x="3855000" y="152400"/>
            <a:ext cx="5136600" cy="34274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3"/>
          <p:cNvSpPr txBox="1"/>
          <p:nvPr>
            <p:ph idx="1" type="subTitle"/>
          </p:nvPr>
        </p:nvSpPr>
        <p:spPr>
          <a:xfrm>
            <a:off x="214950" y="286700"/>
            <a:ext cx="4807500" cy="1406400"/>
          </a:xfrm>
          <a:prstGeom prst="rect">
            <a:avLst/>
          </a:prstGeom>
        </p:spPr>
        <p:txBody>
          <a:bodyPr anchorCtr="0" anchor="t" bIns="91425" lIns="91425" spcFirstLastPara="1" rIns="91425" wrap="square" tIns="91425">
            <a:normAutofit fontScale="32500"/>
          </a:bodyPr>
          <a:lstStyle/>
          <a:p>
            <a:pPr indent="0" lvl="0" marL="0" rtl="0" algn="ctr">
              <a:spcBef>
                <a:spcPts val="0"/>
              </a:spcBef>
              <a:spcAft>
                <a:spcPts val="0"/>
              </a:spcAft>
              <a:buNone/>
            </a:pPr>
            <a:r>
              <a:rPr lang="en" sz="4623">
                <a:latin typeface="Times New Roman"/>
                <a:ea typeface="Times New Roman"/>
                <a:cs typeface="Times New Roman"/>
                <a:sym typeface="Times New Roman"/>
              </a:rPr>
              <a:t>A signet ring, thought to have belonged to William Shakespeare, late sixteenth or early seventeenth century, and a s</a:t>
            </a:r>
            <a:r>
              <a:rPr lang="en" sz="4623">
                <a:latin typeface="Times New Roman"/>
                <a:ea typeface="Times New Roman"/>
                <a:cs typeface="Times New Roman"/>
                <a:sym typeface="Times New Roman"/>
              </a:rPr>
              <a:t>eal matrix of the Court of Peculiar Juristiction of Stratford-upon-Avon from the time of Edward VI </a:t>
            </a:r>
            <a:endParaRPr>
              <a:latin typeface="Times New Roman"/>
              <a:ea typeface="Times New Roman"/>
              <a:cs typeface="Times New Roman"/>
              <a:sym typeface="Times New Roman"/>
            </a:endParaRPr>
          </a:p>
        </p:txBody>
      </p:sp>
      <p:pic>
        <p:nvPicPr>
          <p:cNvPr id="163" name="Google Shape;163;p33"/>
          <p:cNvPicPr preferRelativeResize="0"/>
          <p:nvPr/>
        </p:nvPicPr>
        <p:blipFill>
          <a:blip r:embed="rId3">
            <a:alphaModFix/>
          </a:blip>
          <a:stretch>
            <a:fillRect/>
          </a:stretch>
        </p:blipFill>
        <p:spPr>
          <a:xfrm>
            <a:off x="5403300" y="0"/>
            <a:ext cx="3429000" cy="5143500"/>
          </a:xfrm>
          <a:prstGeom prst="rect">
            <a:avLst/>
          </a:prstGeom>
          <a:noFill/>
          <a:ln>
            <a:noFill/>
          </a:ln>
        </p:spPr>
      </p:pic>
      <p:pic>
        <p:nvPicPr>
          <p:cNvPr id="164" name="Google Shape;164;p33"/>
          <p:cNvPicPr preferRelativeResize="0"/>
          <p:nvPr/>
        </p:nvPicPr>
        <p:blipFill>
          <a:blip r:embed="rId4">
            <a:alphaModFix/>
          </a:blip>
          <a:stretch>
            <a:fillRect/>
          </a:stretch>
        </p:blipFill>
        <p:spPr>
          <a:xfrm>
            <a:off x="120150" y="1693100"/>
            <a:ext cx="5098501" cy="34020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4"/>
          <p:cNvSpPr txBox="1"/>
          <p:nvPr>
            <p:ph type="ctrTitle"/>
          </p:nvPr>
        </p:nvSpPr>
        <p:spPr>
          <a:xfrm>
            <a:off x="311708" y="15454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The Material Letter and Social Signals</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5"/>
          <p:cNvSpPr txBox="1"/>
          <p:nvPr>
            <p:ph type="ctrTitle"/>
          </p:nvPr>
        </p:nvSpPr>
        <p:spPr>
          <a:xfrm>
            <a:off x="311708" y="15454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How Letters in Shakespeare Contrast with Conventional Letters/Letter Writing</a:t>
            </a:r>
            <a:endParaRPr>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6"/>
          <p:cNvSpPr txBox="1"/>
          <p:nvPr>
            <p:ph type="ctrTitle"/>
          </p:nvPr>
        </p:nvSpPr>
        <p:spPr>
          <a:xfrm>
            <a:off x="311708" y="15454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How things have changed/evolved in the following century (18th century)</a:t>
            </a:r>
            <a:endParaRPr>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7"/>
          <p:cNvSpPr txBox="1"/>
          <p:nvPr>
            <p:ph type="ctrTitle"/>
          </p:nvPr>
        </p:nvSpPr>
        <p:spPr>
          <a:xfrm>
            <a:off x="311708" y="15454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Thank you so much for having me! </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Any questions?</a:t>
            </a:r>
            <a:endParaRPr>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8"/>
          <p:cNvSpPr txBox="1"/>
          <p:nvPr>
            <p:ph idx="1" type="subTitle"/>
          </p:nvPr>
        </p:nvSpPr>
        <p:spPr>
          <a:xfrm>
            <a:off x="0" y="48375"/>
            <a:ext cx="9144000" cy="5095200"/>
          </a:xfrm>
          <a:prstGeom prst="rect">
            <a:avLst/>
          </a:prstGeom>
        </p:spPr>
        <p:txBody>
          <a:bodyPr anchorCtr="0" anchor="t" bIns="91425" lIns="91425" spcFirstLastPara="1" rIns="91425" wrap="square" tIns="91425">
            <a:noAutofit/>
          </a:bodyPr>
          <a:lstStyle/>
          <a:p>
            <a:pPr indent="0" lvl="0" marL="0" rtl="0" algn="l">
              <a:lnSpc>
                <a:spcPct val="190000"/>
              </a:lnSpc>
              <a:spcBef>
                <a:spcPts val="0"/>
              </a:spcBef>
              <a:spcAft>
                <a:spcPts val="0"/>
              </a:spcAft>
              <a:buSzPts val="275"/>
              <a:buNone/>
            </a:pPr>
            <a:r>
              <a:rPr b="1" lang="en" sz="850" u="sng">
                <a:solidFill>
                  <a:schemeClr val="dk1"/>
                </a:solidFill>
                <a:latin typeface="Times New Roman"/>
                <a:ea typeface="Times New Roman"/>
                <a:cs typeface="Times New Roman"/>
                <a:sym typeface="Times New Roman"/>
              </a:rPr>
              <a:t>References</a:t>
            </a:r>
            <a:endParaRPr b="1" sz="850" u="sng">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i="1" lang="en" sz="850">
                <a:solidFill>
                  <a:schemeClr val="dk1"/>
                </a:solidFill>
                <a:latin typeface="Times New Roman"/>
                <a:ea typeface="Times New Roman"/>
                <a:cs typeface="Times New Roman"/>
                <a:sym typeface="Times New Roman"/>
              </a:rPr>
              <a:t>Shakespeare’s Letter: Dramatic Language and Elizabethan Letters</a:t>
            </a:r>
            <a:endParaRPr i="1" sz="850">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i="1" lang="en" sz="850">
                <a:solidFill>
                  <a:schemeClr val="dk1"/>
                </a:solidFill>
                <a:latin typeface="Times New Roman"/>
                <a:ea typeface="Times New Roman"/>
                <a:cs typeface="Times New Roman"/>
                <a:sym typeface="Times New Roman"/>
              </a:rPr>
              <a:t>Letterwriting in Renaissance England</a:t>
            </a:r>
            <a:endParaRPr i="1" sz="850">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Daybell, James. “The Scribal Circulation of Early Modern Letters.”</a:t>
            </a:r>
            <a:r>
              <a:rPr i="1" lang="en" sz="850">
                <a:solidFill>
                  <a:schemeClr val="dk1"/>
                </a:solidFill>
                <a:latin typeface="Times New Roman"/>
                <a:ea typeface="Times New Roman"/>
                <a:cs typeface="Times New Roman"/>
                <a:sym typeface="Times New Roman"/>
              </a:rPr>
              <a:t> Huntington Library</a:t>
            </a:r>
            <a:endParaRPr i="1" sz="850">
              <a:solidFill>
                <a:schemeClr val="dk1"/>
              </a:solidFill>
              <a:latin typeface="Times New Roman"/>
              <a:ea typeface="Times New Roman"/>
              <a:cs typeface="Times New Roman"/>
              <a:sym typeface="Times New Roman"/>
            </a:endParaRPr>
          </a:p>
          <a:p>
            <a:pPr indent="457200" lvl="0" marL="0" rtl="0" algn="l">
              <a:lnSpc>
                <a:spcPct val="190000"/>
              </a:lnSpc>
              <a:spcBef>
                <a:spcPts val="0"/>
              </a:spcBef>
              <a:spcAft>
                <a:spcPts val="0"/>
              </a:spcAft>
              <a:buSzPts val="275"/>
              <a:buNone/>
            </a:pPr>
            <a:r>
              <a:rPr i="1" lang="en" sz="850">
                <a:solidFill>
                  <a:schemeClr val="dk1"/>
                </a:solidFill>
                <a:latin typeface="Times New Roman"/>
                <a:ea typeface="Times New Roman"/>
                <a:cs typeface="Times New Roman"/>
                <a:sym typeface="Times New Roman"/>
              </a:rPr>
              <a:t>Quarterly</a:t>
            </a:r>
            <a:r>
              <a:rPr lang="en" sz="850">
                <a:solidFill>
                  <a:schemeClr val="dk1"/>
                </a:solidFill>
                <a:latin typeface="Times New Roman"/>
                <a:ea typeface="Times New Roman"/>
                <a:cs typeface="Times New Roman"/>
                <a:sym typeface="Times New Roman"/>
              </a:rPr>
              <a:t>, vol. 79, no. 3, Fall 2016, pp.</a:t>
            </a:r>
            <a:endParaRPr sz="850">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George Bickham, et al, </a:t>
            </a:r>
            <a:r>
              <a:rPr i="1" lang="en" sz="850">
                <a:solidFill>
                  <a:schemeClr val="dk1"/>
                </a:solidFill>
                <a:latin typeface="Times New Roman"/>
                <a:ea typeface="Times New Roman"/>
                <a:cs typeface="Times New Roman"/>
                <a:sym typeface="Times New Roman"/>
              </a:rPr>
              <a:t>The Universal Penman</a:t>
            </a:r>
            <a:r>
              <a:rPr lang="en" sz="850">
                <a:solidFill>
                  <a:schemeClr val="dk1"/>
                </a:solidFill>
                <a:latin typeface="Times New Roman"/>
                <a:ea typeface="Times New Roman"/>
                <a:cs typeface="Times New Roman"/>
                <a:sym typeface="Times New Roman"/>
              </a:rPr>
              <a:t>. London, 1733-41.</a:t>
            </a:r>
            <a:endParaRPr sz="850">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Habinek, Lianne. “Lear Volée: How Letters Killed the King.” </a:t>
            </a:r>
            <a:r>
              <a:rPr i="1" lang="en" sz="850">
                <a:solidFill>
                  <a:schemeClr val="dk1"/>
                </a:solidFill>
                <a:latin typeface="Times New Roman"/>
                <a:ea typeface="Times New Roman"/>
                <a:cs typeface="Times New Roman"/>
                <a:sym typeface="Times New Roman"/>
              </a:rPr>
              <a:t>Textual Practice</a:t>
            </a:r>
            <a:r>
              <a:rPr lang="en" sz="850">
                <a:solidFill>
                  <a:schemeClr val="dk1"/>
                </a:solidFill>
                <a:latin typeface="Times New Roman"/>
                <a:ea typeface="Times New Roman"/>
                <a:cs typeface="Times New Roman"/>
                <a:sym typeface="Times New Roman"/>
              </a:rPr>
              <a:t>, vol. 33, no. 6,</a:t>
            </a:r>
            <a:endParaRPr sz="850">
              <a:solidFill>
                <a:schemeClr val="dk1"/>
              </a:solidFill>
              <a:latin typeface="Times New Roman"/>
              <a:ea typeface="Times New Roman"/>
              <a:cs typeface="Times New Roman"/>
              <a:sym typeface="Times New Roman"/>
            </a:endParaRPr>
          </a:p>
          <a:p>
            <a:pPr indent="45720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Aug. 2019, pp. 1047–1070.</a:t>
            </a:r>
            <a:endParaRPr sz="850">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Hopkins, Lisa. “Reading Between the Sheets: Letters in Shakespearean Tragedy.” </a:t>
            </a:r>
            <a:r>
              <a:rPr i="1" lang="en" sz="850">
                <a:solidFill>
                  <a:schemeClr val="dk1"/>
                </a:solidFill>
                <a:latin typeface="Times New Roman"/>
                <a:ea typeface="Times New Roman"/>
                <a:cs typeface="Times New Roman"/>
                <a:sym typeface="Times New Roman"/>
              </a:rPr>
              <a:t>Critical</a:t>
            </a:r>
            <a:endParaRPr i="1" sz="850">
              <a:solidFill>
                <a:schemeClr val="dk1"/>
              </a:solidFill>
              <a:latin typeface="Times New Roman"/>
              <a:ea typeface="Times New Roman"/>
              <a:cs typeface="Times New Roman"/>
              <a:sym typeface="Times New Roman"/>
            </a:endParaRPr>
          </a:p>
          <a:p>
            <a:pPr indent="457200" lvl="0" marL="0" rtl="0" algn="l">
              <a:lnSpc>
                <a:spcPct val="190000"/>
              </a:lnSpc>
              <a:spcBef>
                <a:spcPts val="0"/>
              </a:spcBef>
              <a:spcAft>
                <a:spcPts val="0"/>
              </a:spcAft>
              <a:buClr>
                <a:schemeClr val="dk1"/>
              </a:buClr>
              <a:buSzPts val="275"/>
              <a:buFont typeface="Arial"/>
              <a:buNone/>
            </a:pPr>
            <a:r>
              <a:rPr i="1" lang="en" sz="850">
                <a:solidFill>
                  <a:schemeClr val="dk1"/>
                </a:solidFill>
                <a:latin typeface="Times New Roman"/>
                <a:ea typeface="Times New Roman"/>
                <a:cs typeface="Times New Roman"/>
                <a:sym typeface="Times New Roman"/>
              </a:rPr>
              <a:t>Survey</a:t>
            </a:r>
            <a:r>
              <a:rPr lang="en" sz="850">
                <a:solidFill>
                  <a:schemeClr val="dk1"/>
                </a:solidFill>
                <a:latin typeface="Times New Roman"/>
                <a:ea typeface="Times New Roman"/>
                <a:cs typeface="Times New Roman"/>
                <a:sym typeface="Times New Roman"/>
              </a:rPr>
              <a:t>, vol. 14, no. 3, Sept. 2002, pp. 5-12.</a:t>
            </a:r>
            <a:endParaRPr sz="850">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Lee, Hermione. “A Dangerous Letter.”</a:t>
            </a:r>
            <a:r>
              <a:rPr i="1" lang="en" sz="850">
                <a:solidFill>
                  <a:schemeClr val="dk1"/>
                </a:solidFill>
                <a:latin typeface="Times New Roman"/>
                <a:ea typeface="Times New Roman"/>
                <a:cs typeface="Times New Roman"/>
                <a:sym typeface="Times New Roman"/>
              </a:rPr>
              <a:t> Essays in Criticism</a:t>
            </a:r>
            <a:r>
              <a:rPr lang="en" sz="850">
                <a:solidFill>
                  <a:schemeClr val="dk1"/>
                </a:solidFill>
                <a:latin typeface="Times New Roman"/>
                <a:ea typeface="Times New Roman"/>
                <a:cs typeface="Times New Roman"/>
                <a:sym typeface="Times New Roman"/>
              </a:rPr>
              <a:t>, vol. 62, no. 4, Oct. 2012, pp.</a:t>
            </a:r>
            <a:endParaRPr sz="850">
              <a:solidFill>
                <a:schemeClr val="dk1"/>
              </a:solidFill>
              <a:latin typeface="Times New Roman"/>
              <a:ea typeface="Times New Roman"/>
              <a:cs typeface="Times New Roman"/>
              <a:sym typeface="Times New Roman"/>
            </a:endParaRPr>
          </a:p>
          <a:p>
            <a:pPr indent="45720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461–473</a:t>
            </a:r>
            <a:endParaRPr sz="850">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Lerer, Seth. “Hamlet’s Poem to Ophelia and the Theater.” </a:t>
            </a:r>
            <a:r>
              <a:rPr i="1" lang="en" sz="850">
                <a:solidFill>
                  <a:schemeClr val="dk1"/>
                </a:solidFill>
                <a:latin typeface="Times New Roman"/>
                <a:ea typeface="Times New Roman"/>
                <a:cs typeface="Times New Roman"/>
                <a:sym typeface="Times New Roman"/>
              </a:rPr>
              <a:t>ELH</a:t>
            </a:r>
            <a:r>
              <a:rPr lang="en" sz="850">
                <a:solidFill>
                  <a:schemeClr val="dk1"/>
                </a:solidFill>
                <a:latin typeface="Times New Roman"/>
                <a:ea typeface="Times New Roman"/>
                <a:cs typeface="Times New Roman"/>
                <a:sym typeface="Times New Roman"/>
              </a:rPr>
              <a:t>, vol. 81, no. 3, Fall 2014, pp.</a:t>
            </a:r>
            <a:endParaRPr sz="850">
              <a:solidFill>
                <a:schemeClr val="dk1"/>
              </a:solidFill>
              <a:latin typeface="Times New Roman"/>
              <a:ea typeface="Times New Roman"/>
              <a:cs typeface="Times New Roman"/>
              <a:sym typeface="Times New Roman"/>
            </a:endParaRPr>
          </a:p>
          <a:p>
            <a:pPr indent="45720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841–863.</a:t>
            </a:r>
            <a:endParaRPr sz="850">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Shakespeare, William. </a:t>
            </a:r>
            <a:r>
              <a:rPr i="1" lang="en" sz="850">
                <a:solidFill>
                  <a:schemeClr val="dk1"/>
                </a:solidFill>
                <a:latin typeface="Times New Roman"/>
                <a:ea typeface="Times New Roman"/>
                <a:cs typeface="Times New Roman"/>
                <a:sym typeface="Times New Roman"/>
              </a:rPr>
              <a:t>Hamlet. </a:t>
            </a:r>
            <a:r>
              <a:rPr lang="en" sz="850">
                <a:solidFill>
                  <a:schemeClr val="dk1"/>
                </a:solidFill>
                <a:latin typeface="Times New Roman"/>
                <a:ea typeface="Times New Roman"/>
                <a:cs typeface="Times New Roman"/>
                <a:sym typeface="Times New Roman"/>
              </a:rPr>
              <a:t>Second Norton Critical ed., edited by Robert S. Miola, W.W.</a:t>
            </a:r>
            <a:endParaRPr sz="850">
              <a:solidFill>
                <a:schemeClr val="dk1"/>
              </a:solidFill>
              <a:latin typeface="Times New Roman"/>
              <a:ea typeface="Times New Roman"/>
              <a:cs typeface="Times New Roman"/>
              <a:sym typeface="Times New Roman"/>
            </a:endParaRPr>
          </a:p>
          <a:p>
            <a:pPr indent="45720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Norton &amp; Co., 2019.</a:t>
            </a:r>
            <a:endParaRPr sz="850">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Stewart, Alan. “Early Modern Lives in Facsimile.” </a:t>
            </a:r>
            <a:r>
              <a:rPr i="1" lang="en" sz="850">
                <a:solidFill>
                  <a:schemeClr val="dk1"/>
                </a:solidFill>
                <a:latin typeface="Times New Roman"/>
                <a:ea typeface="Times New Roman"/>
                <a:cs typeface="Times New Roman"/>
                <a:sym typeface="Times New Roman"/>
              </a:rPr>
              <a:t>Textual Practice</a:t>
            </a:r>
            <a:r>
              <a:rPr lang="en" sz="850">
                <a:solidFill>
                  <a:schemeClr val="dk1"/>
                </a:solidFill>
                <a:latin typeface="Times New Roman"/>
                <a:ea typeface="Times New Roman"/>
                <a:cs typeface="Times New Roman"/>
                <a:sym typeface="Times New Roman"/>
              </a:rPr>
              <a:t>, vol. 23, no. 2, Apr. 2009,</a:t>
            </a:r>
            <a:endParaRPr sz="850">
              <a:solidFill>
                <a:schemeClr val="dk1"/>
              </a:solidFill>
              <a:latin typeface="Times New Roman"/>
              <a:ea typeface="Times New Roman"/>
              <a:cs typeface="Times New Roman"/>
              <a:sym typeface="Times New Roman"/>
            </a:endParaRPr>
          </a:p>
          <a:p>
            <a:pPr indent="45720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pp. 289–305.</a:t>
            </a:r>
            <a:endParaRPr sz="850">
              <a:solidFill>
                <a:schemeClr val="dk1"/>
              </a:solidFill>
              <a:latin typeface="Times New Roman"/>
              <a:ea typeface="Times New Roman"/>
              <a:cs typeface="Times New Roman"/>
              <a:sym typeface="Times New Roman"/>
            </a:endParaRPr>
          </a:p>
          <a:p>
            <a:pPr indent="0" lvl="0" marL="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Walker, Sue. “The Manners of the Page: Prescription and Practice in the Visual Organization of</a:t>
            </a:r>
            <a:endParaRPr sz="850">
              <a:solidFill>
                <a:schemeClr val="dk1"/>
              </a:solidFill>
              <a:latin typeface="Times New Roman"/>
              <a:ea typeface="Times New Roman"/>
              <a:cs typeface="Times New Roman"/>
              <a:sym typeface="Times New Roman"/>
            </a:endParaRPr>
          </a:p>
          <a:p>
            <a:pPr indent="0" lvl="0" marL="457200" rtl="0" algn="l">
              <a:lnSpc>
                <a:spcPct val="190000"/>
              </a:lnSpc>
              <a:spcBef>
                <a:spcPts val="0"/>
              </a:spcBef>
              <a:spcAft>
                <a:spcPts val="0"/>
              </a:spcAft>
              <a:buClr>
                <a:schemeClr val="dk1"/>
              </a:buClr>
              <a:buSzPts val="275"/>
              <a:buFont typeface="Arial"/>
              <a:buNone/>
            </a:pPr>
            <a:r>
              <a:rPr lang="en" sz="850">
                <a:solidFill>
                  <a:schemeClr val="dk1"/>
                </a:solidFill>
                <a:latin typeface="Times New Roman"/>
                <a:ea typeface="Times New Roman"/>
                <a:cs typeface="Times New Roman"/>
                <a:sym typeface="Times New Roman"/>
              </a:rPr>
              <a:t>Correspondence.” </a:t>
            </a:r>
            <a:r>
              <a:rPr i="1" lang="en" sz="850">
                <a:solidFill>
                  <a:schemeClr val="dk1"/>
                </a:solidFill>
                <a:latin typeface="Times New Roman"/>
                <a:ea typeface="Times New Roman"/>
                <a:cs typeface="Times New Roman"/>
                <a:sym typeface="Times New Roman"/>
              </a:rPr>
              <a:t>Huntington Library Quarterly</a:t>
            </a:r>
            <a:r>
              <a:rPr lang="en" sz="850">
                <a:solidFill>
                  <a:schemeClr val="dk1"/>
                </a:solidFill>
                <a:latin typeface="Times New Roman"/>
                <a:ea typeface="Times New Roman"/>
                <a:cs typeface="Times New Roman"/>
                <a:sym typeface="Times New Roman"/>
              </a:rPr>
              <a:t>, vol. 66, no. 3/4, Aug. 2003, pp. 307–329.</a:t>
            </a:r>
            <a:endParaRPr sz="850">
              <a:solidFill>
                <a:schemeClr val="dk1"/>
              </a:solidFill>
              <a:latin typeface="Times New Roman"/>
              <a:ea typeface="Times New Roman"/>
              <a:cs typeface="Times New Roman"/>
              <a:sym typeface="Times New Roman"/>
            </a:endParaRPr>
          </a:p>
          <a:p>
            <a:pPr indent="0" lvl="0" marL="0" rtl="0" algn="ctr">
              <a:lnSpc>
                <a:spcPct val="90000"/>
              </a:lnSpc>
              <a:spcBef>
                <a:spcPts val="0"/>
              </a:spcBef>
              <a:spcAft>
                <a:spcPts val="0"/>
              </a:spcAft>
              <a:buSzPts val="275"/>
              <a:buNone/>
            </a:pPr>
            <a:r>
              <a:t/>
            </a:r>
            <a:endParaRPr sz="85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idx="1" type="subTitle"/>
          </p:nvPr>
        </p:nvSpPr>
        <p:spPr>
          <a:xfrm>
            <a:off x="6547025" y="4718700"/>
            <a:ext cx="2545800" cy="4248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sz="1200">
                <a:solidFill>
                  <a:srgbClr val="202122"/>
                </a:solidFill>
                <a:highlight>
                  <a:srgbClr val="FFFFFF"/>
                </a:highlight>
              </a:rPr>
              <a:t>Jane Skipwith's ca. 1610 love letter to her cousin. Folger Digital Image </a:t>
            </a:r>
            <a:r>
              <a:rPr lang="en" sz="1200">
                <a:solidFill>
                  <a:srgbClr val="228EB1"/>
                </a:solidFill>
                <a:highlight>
                  <a:srgbClr val="FFFFFF"/>
                </a:highlight>
                <a:uFill>
                  <a:noFill/>
                </a:uFill>
                <a:hlinkClick r:id="rId3">
                  <a:extLst>
                    <a:ext uri="{A12FA001-AC4F-418D-AE19-62706E023703}">
                      <ahyp:hlinkClr val="tx"/>
                    </a:ext>
                  </a:extLst>
                </a:hlinkClick>
              </a:rPr>
              <a:t>5762</a:t>
            </a:r>
            <a:endParaRPr/>
          </a:p>
        </p:txBody>
      </p:sp>
      <p:pic>
        <p:nvPicPr>
          <p:cNvPr id="65" name="Google Shape;65;p15"/>
          <p:cNvPicPr preferRelativeResize="0"/>
          <p:nvPr/>
        </p:nvPicPr>
        <p:blipFill>
          <a:blip r:embed="rId4">
            <a:alphaModFix/>
          </a:blip>
          <a:stretch>
            <a:fillRect/>
          </a:stretch>
        </p:blipFill>
        <p:spPr>
          <a:xfrm>
            <a:off x="2679380" y="-22975"/>
            <a:ext cx="4018926" cy="5189425"/>
          </a:xfrm>
          <a:prstGeom prst="rect">
            <a:avLst/>
          </a:prstGeom>
          <a:noFill/>
          <a:ln>
            <a:noFill/>
          </a:ln>
        </p:spPr>
      </p:pic>
      <p:sp>
        <p:nvSpPr>
          <p:cNvPr id="66" name="Google Shape;66;p15"/>
          <p:cNvSpPr txBox="1"/>
          <p:nvPr/>
        </p:nvSpPr>
        <p:spPr>
          <a:xfrm>
            <a:off x="0" y="646125"/>
            <a:ext cx="2849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Times New Roman"/>
                <a:ea typeface="Times New Roman"/>
                <a:cs typeface="Times New Roman"/>
                <a:sym typeface="Times New Roman"/>
              </a:rPr>
              <a:t>Let’s start with a typical early modern letter!</a:t>
            </a:r>
            <a:endParaRPr b="1">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idx="1" type="subTitle"/>
          </p:nvPr>
        </p:nvSpPr>
        <p:spPr>
          <a:xfrm>
            <a:off x="0" y="0"/>
            <a:ext cx="9144000" cy="514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358"/>
              <a:buNone/>
            </a:pPr>
            <a:r>
              <a:rPr b="1" lang="en" sz="1200">
                <a:latin typeface="Times New Roman"/>
                <a:ea typeface="Times New Roman"/>
                <a:cs typeface="Times New Roman"/>
                <a:sym typeface="Times New Roman"/>
              </a:rPr>
              <a:t>Transcription of Jane Skipwith's Letter To her Cousin Lewes Bagot</a:t>
            </a:r>
            <a:endParaRPr b="1" sz="1200">
              <a:latin typeface="Times New Roman"/>
              <a:ea typeface="Times New Roman"/>
              <a:cs typeface="Times New Roman"/>
              <a:sym typeface="Times New Roman"/>
            </a:endParaRPr>
          </a:p>
          <a:p>
            <a:pPr indent="0" lvl="0" marL="0" rtl="0" algn="ctr">
              <a:spcBef>
                <a:spcPts val="0"/>
              </a:spcBef>
              <a:spcAft>
                <a:spcPts val="0"/>
              </a:spcAft>
              <a:buSzPts val="358"/>
              <a:buNone/>
            </a:pPr>
            <a:r>
              <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[superscription]</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To my good frend mr</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Lewes Bagott giue this</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[letter]</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My best beloued cosen I am v^e^ry glad to here from you, that you ar well, and I would haue you thinke that it tis one of the greates[t] comfordes I haue in this world to here of your well farer; I am very sory to here that your father is still in that humer of offering you more wifes; but as for this; shee hathe a greate porshone; wich I thinke if I hade; hee would not so much missl[i]ke of mee as hee dothe; and besides shee is honorabell wich dothe goe fare with most men nowe dayes; but I protest I writ not this out of any mistrust I haue of your loue; for I haue euer found it more then I haue desserued; yett I know not what shall deserue; and thus with my best wishes; for your good fortune; and happy^n^es in all your bussines I rest euer –</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[subscription] </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your truly louing</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frende while I breath</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Jane Skipwith</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the xiii of</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Aprill</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my sisters loue</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may not bee for</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gotten to you; lett mee here</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rPr lang="en" sz="1200">
                <a:latin typeface="Times New Roman"/>
                <a:ea typeface="Times New Roman"/>
                <a:cs typeface="Times New Roman"/>
                <a:sym typeface="Times New Roman"/>
              </a:rPr>
              <a:t>you as soune as you can</a:t>
            </a:r>
            <a:endParaRPr sz="1200">
              <a:latin typeface="Times New Roman"/>
              <a:ea typeface="Times New Roman"/>
              <a:cs typeface="Times New Roman"/>
              <a:sym typeface="Times New Roman"/>
            </a:endParaRPr>
          </a:p>
          <a:p>
            <a:pPr indent="0" lvl="0" marL="0" rtl="0" algn="ctr">
              <a:spcBef>
                <a:spcPts val="0"/>
              </a:spcBef>
              <a:spcAft>
                <a:spcPts val="0"/>
              </a:spcAft>
              <a:buSzPts val="358"/>
              <a:buNone/>
            </a:pPr>
            <a:r>
              <a:t/>
            </a:r>
            <a:endParaRPr sz="950">
              <a:latin typeface="Times New Roman"/>
              <a:ea typeface="Times New Roman"/>
              <a:cs typeface="Times New Roman"/>
              <a:sym typeface="Times New Roman"/>
            </a:endParaRPr>
          </a:p>
          <a:p>
            <a:pPr indent="0" lvl="0" marL="0" rtl="0" algn="ctr">
              <a:spcBef>
                <a:spcPts val="0"/>
              </a:spcBef>
              <a:spcAft>
                <a:spcPts val="0"/>
              </a:spcAft>
              <a:buSzPts val="358"/>
              <a:buNone/>
            </a:pPr>
            <a:r>
              <a:t/>
            </a:r>
            <a:endParaRPr sz="95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58825" y="0"/>
            <a:ext cx="9202825" cy="5143500"/>
          </a:xfrm>
          <a:prstGeom prst="rect">
            <a:avLst/>
          </a:prstGeom>
          <a:noFill/>
          <a:ln>
            <a:noFill/>
          </a:ln>
        </p:spPr>
      </p:pic>
      <p:sp>
        <p:nvSpPr>
          <p:cNvPr id="77" name="Google Shape;77;p17"/>
          <p:cNvSpPr txBox="1"/>
          <p:nvPr>
            <p:ph type="ctrTitle"/>
          </p:nvPr>
        </p:nvSpPr>
        <p:spPr>
          <a:xfrm>
            <a:off x="311700" y="1730850"/>
            <a:ext cx="8520600" cy="840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highlight>
                  <a:schemeClr val="lt1"/>
                </a:highlight>
                <a:latin typeface="Times New Roman"/>
                <a:ea typeface="Times New Roman"/>
                <a:cs typeface="Times New Roman"/>
                <a:sym typeface="Times New Roman"/>
              </a:rPr>
              <a:t>Shakespeare</a:t>
            </a:r>
            <a:endParaRPr b="1">
              <a:highlight>
                <a:schemeClr val="lt1"/>
              </a:highlight>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ph type="ctrTitle"/>
          </p:nvPr>
        </p:nvSpPr>
        <p:spPr>
          <a:xfrm>
            <a:off x="311708" y="15454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Times New Roman"/>
                <a:ea typeface="Times New Roman"/>
                <a:cs typeface="Times New Roman"/>
                <a:sym typeface="Times New Roman"/>
              </a:rPr>
              <a:t>Can you recall any letters in </a:t>
            </a:r>
            <a:r>
              <a:rPr i="1" lang="en">
                <a:latin typeface="Times New Roman"/>
                <a:ea typeface="Times New Roman"/>
                <a:cs typeface="Times New Roman"/>
                <a:sym typeface="Times New Roman"/>
              </a:rPr>
              <a:t>Much Ado About Nothing</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p:cNvSpPr txBox="1"/>
          <p:nvPr>
            <p:ph type="ctrTitle"/>
          </p:nvPr>
        </p:nvSpPr>
        <p:spPr>
          <a:xfrm>
            <a:off x="311700" y="2193300"/>
            <a:ext cx="8520600" cy="756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Letters in his Tragedies</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i="1" lang="en">
                <a:latin typeface="Times New Roman"/>
                <a:ea typeface="Times New Roman"/>
                <a:cs typeface="Times New Roman"/>
                <a:sym typeface="Times New Roman"/>
              </a:rPr>
              <a:t>Hamlet </a:t>
            </a:r>
            <a:r>
              <a:rPr lang="en">
                <a:latin typeface="Times New Roman"/>
                <a:ea typeface="Times New Roman"/>
                <a:cs typeface="Times New Roman"/>
                <a:sym typeface="Times New Roman"/>
              </a:rPr>
              <a:t>&amp; </a:t>
            </a:r>
            <a:r>
              <a:rPr i="1" lang="en">
                <a:latin typeface="Times New Roman"/>
                <a:ea typeface="Times New Roman"/>
                <a:cs typeface="Times New Roman"/>
                <a:sym typeface="Times New Roman"/>
              </a:rPr>
              <a:t>King Lear</a:t>
            </a:r>
            <a:endParaRPr i="1">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1"/>
          <p:cNvPicPr preferRelativeResize="0"/>
          <p:nvPr/>
        </p:nvPicPr>
        <p:blipFill>
          <a:blip r:embed="rId3">
            <a:alphaModFix/>
          </a:blip>
          <a:stretch>
            <a:fillRect/>
          </a:stretch>
        </p:blipFill>
        <p:spPr>
          <a:xfrm>
            <a:off x="32250" y="0"/>
            <a:ext cx="9110675" cy="5143500"/>
          </a:xfrm>
          <a:prstGeom prst="rect">
            <a:avLst/>
          </a:prstGeom>
          <a:noFill/>
          <a:ln>
            <a:noFill/>
          </a:ln>
        </p:spPr>
      </p:pic>
      <p:sp>
        <p:nvSpPr>
          <p:cNvPr id="98" name="Google Shape;98;p21"/>
          <p:cNvSpPr txBox="1"/>
          <p:nvPr>
            <p:ph type="ctrTitle"/>
          </p:nvPr>
        </p:nvSpPr>
        <p:spPr>
          <a:xfrm>
            <a:off x="534350" y="1504825"/>
            <a:ext cx="8520600" cy="2600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FFFFFF"/>
                </a:solidFill>
                <a:highlight>
                  <a:schemeClr val="dk1"/>
                </a:highlight>
                <a:latin typeface="Times New Roman"/>
                <a:ea typeface="Times New Roman"/>
                <a:cs typeface="Times New Roman"/>
                <a:sym typeface="Times New Roman"/>
              </a:rPr>
              <a:t>Letter Writing Culture in Early Modern England</a:t>
            </a:r>
            <a:endParaRPr>
              <a:solidFill>
                <a:srgbClr val="FFFFFF"/>
              </a:solidFill>
              <a:highlight>
                <a:schemeClr val="dk1"/>
              </a:highlight>
              <a:latin typeface="Times New Roman"/>
              <a:ea typeface="Times New Roman"/>
              <a:cs typeface="Times New Roman"/>
              <a:sym typeface="Times New Roman"/>
            </a:endParaRPr>
          </a:p>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