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56" r:id="rId2"/>
    <p:sldId id="257" r:id="rId3"/>
    <p:sldId id="260" r:id="rId4"/>
    <p:sldId id="261" r:id="rId5"/>
    <p:sldId id="263" r:id="rId6"/>
    <p:sldId id="264" r:id="rId7"/>
    <p:sldId id="262" r:id="rId8"/>
    <p:sldId id="265" r:id="rId9"/>
    <p:sldId id="266" r:id="rId10"/>
    <p:sldId id="267" r:id="rId11"/>
    <p:sldId id="268" r:id="rId12"/>
    <p:sldId id="269"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06" d="100"/>
          <a:sy n="106" d="100"/>
        </p:scale>
        <p:origin x="-1096"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notesMaster" Target="notesMasters/notesMaster1.xml"/><Relationship Id="rId15" Type="http://schemas.openxmlformats.org/officeDocument/2006/relationships/printerSettings" Target="printerSettings/printerSettings1.bin"/><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70021F7-B8EC-A548-BF3F-61320B9B8CA6}" type="datetimeFigureOut">
              <a:rPr lang="en-US" smtClean="0"/>
              <a:t>10/26/16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12DCFCA-DF23-6F42-8818-E7360B014FF1}" type="slidenum">
              <a:rPr lang="en-US" smtClean="0"/>
              <a:t>‹#›</a:t>
            </a:fld>
            <a:endParaRPr lang="en-US"/>
          </a:p>
        </p:txBody>
      </p:sp>
    </p:spTree>
    <p:extLst>
      <p:ext uri="{BB962C8B-B14F-4D97-AF65-F5344CB8AC3E}">
        <p14:creationId xmlns:p14="http://schemas.microsoft.com/office/powerpoint/2010/main" val="229287971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2DCFCA-DF23-6F42-8818-E7360B014FF1}" type="slidenum">
              <a:rPr lang="en-US" smtClean="0"/>
              <a:t>3</a:t>
            </a:fld>
            <a:endParaRPr lang="en-US"/>
          </a:p>
        </p:txBody>
      </p:sp>
    </p:spTree>
    <p:extLst>
      <p:ext uri="{BB962C8B-B14F-4D97-AF65-F5344CB8AC3E}">
        <p14:creationId xmlns:p14="http://schemas.microsoft.com/office/powerpoint/2010/main" val="39382629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10/26/16</a:t>
            </a:fld>
            <a:endParaRPr lang="en-US"/>
          </a:p>
        </p:txBody>
      </p:sp>
      <p:sp>
        <p:nvSpPr>
          <p:cNvPr id="17" name="Footer Placeholder 16"/>
          <p:cNvSpPr>
            <a:spLocks noGrp="1"/>
          </p:cNvSpPr>
          <p:nvPr>
            <p:ph type="ftr" sz="quarter" idx="11"/>
          </p:nvPr>
        </p:nvSpPr>
        <p:spPr/>
        <p:txBody>
          <a:bodyPr/>
          <a:lstStyle/>
          <a:p>
            <a:endParaRPr kumimoji="0"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2C6B1FF6-39B9-40F5-8B67-33C6354A3D4F}" type="slidenum">
              <a:rPr kumimoji="0" lang="en-US" smtClean="0"/>
              <a:pPr eaLnBrk="1" latinLnBrk="0" hangingPunct="1"/>
              <a:t>‹#›</a:t>
            </a:fld>
            <a:endParaRPr kumimoji="0" lang="en-US" dirty="0">
              <a:solidFill>
                <a:schemeClr val="accent3">
                  <a:shade val="75000"/>
                </a:schemeClr>
              </a:solidFill>
            </a:endParaRPr>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10/26/16</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C6B1FF6-39B9-40F5-8B67-33C6354A3D4F}" type="slidenum">
              <a:rPr kumimoji="0" lang="en-US" smtClean="0"/>
              <a:pPr eaLnBrk="1" latinLnBrk="0" hangingPunct="1"/>
              <a:t>‹#›</a:t>
            </a:fld>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2C6B1FF6-39B9-40F5-8B67-33C6354A3D4F}" type="slidenum">
              <a:rPr kumimoji="0" lang="en-US" smtClean="0"/>
              <a:pPr eaLnBrk="1" latinLnBrk="0" hangingPunct="1"/>
              <a:t>‹#›</a:t>
            </a:fld>
            <a:endParaRPr kumimoji="0" lang="en-US" dirty="0"/>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10/26/16</a:t>
            </a:fld>
            <a:endParaRPr lang="en-US"/>
          </a:p>
        </p:txBody>
      </p:sp>
      <p:sp>
        <p:nvSpPr>
          <p:cNvPr id="5" name="Footer Placeholder 4"/>
          <p:cNvSpPr>
            <a:spLocks noGrp="1"/>
          </p:cNvSpPr>
          <p:nvPr>
            <p:ph type="ftr" sz="quarter" idx="11"/>
          </p:nvPr>
        </p:nvSpPr>
        <p:spPr/>
        <p:txBody>
          <a:bodyPr/>
          <a:lstStyle/>
          <a:p>
            <a:endParaRPr kumimoji="0"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10/26/16</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a:xfrm>
            <a:off x="4361688" y="1026372"/>
            <a:ext cx="457200" cy="441325"/>
          </a:xfrm>
        </p:spPr>
        <p:txBody>
          <a:bodyPr/>
          <a:lstStyle/>
          <a:p>
            <a:fld id="{2C6B1FF6-39B9-40F5-8B67-33C6354A3D4F}" type="slidenum">
              <a:rPr kumimoji="0" lang="en-US" smtClean="0"/>
              <a:pPr eaLnBrk="1" latinLnBrk="0" hangingPunct="1"/>
              <a:t>‹#›</a:t>
            </a:fld>
            <a:endParaRPr kumimoji="0" lang="en-US" dirty="0"/>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kumimoji="0" lang="en-US"/>
          </a:p>
        </p:txBody>
      </p:sp>
      <p:sp>
        <p:nvSpPr>
          <p:cNvPr id="4" name="Date Placeholder 3"/>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10/26/16</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2C6B1FF6-39B9-40F5-8B67-33C6354A3D4F}" type="slidenum">
              <a:rPr kumimoji="0" lang="en-US" smtClean="0"/>
              <a:pPr eaLnBrk="1" latinLnBrk="0" hangingPunct="1"/>
              <a:t>‹#›</a:t>
            </a:fld>
            <a:endParaRPr kumimoji="0" lang="en-US" dirty="0">
              <a:solidFill>
                <a:schemeClr val="accent3">
                  <a:shade val="75000"/>
                </a:schemeClr>
              </a:solidFill>
            </a:endParaRPr>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pPr eaLnBrk="1" latinLnBrk="0" hangingPunct="1"/>
            <a:fld id="{9D21D778-B565-4D7E-94D7-64010A445B68}" type="datetimeFigureOut">
              <a:rPr lang="en-US" smtClean="0"/>
              <a:pPr eaLnBrk="1" latinLnBrk="0" hangingPunct="1"/>
              <a:t>10/26/16</a:t>
            </a:fld>
            <a:endParaRPr lang="en-US"/>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fld id="{2C6B1FF6-39B9-40F5-8B67-33C6354A3D4F}" type="slidenum">
              <a:rPr kumimoji="0" lang="en-US" smtClean="0"/>
              <a:pPr eaLnBrk="1" latinLnBrk="0" hangingPunct="1"/>
              <a:t>‹#›</a:t>
            </a:fld>
            <a:endParaRPr kumimoji="0"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10/26/16</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kumimoji="0"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pPr algn="ctr" eaLnBrk="1" latinLnBrk="0" hangingPunct="1"/>
            <a:fld id="{2C6B1FF6-39B9-40F5-8B67-33C6354A3D4F}" type="slidenum">
              <a:rPr kumimoji="0" lang="en-US" smtClean="0"/>
              <a:pPr algn="ctr" eaLnBrk="1" latinLnBrk="0" hangingPunct="1"/>
              <a:t>‹#›</a:t>
            </a:fld>
            <a:endParaRPr kumimoji="0" lang="en-US" dirty="0"/>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10/26/16</a:t>
            </a:fld>
            <a:endParaRPr lang="en-US"/>
          </a:p>
        </p:txBody>
      </p:sp>
      <p:sp>
        <p:nvSpPr>
          <p:cNvPr id="4" name="Footer Placeholder 3"/>
          <p:cNvSpPr>
            <a:spLocks noGrp="1"/>
          </p:cNvSpPr>
          <p:nvPr>
            <p:ph type="ftr" sz="quarter" idx="11"/>
          </p:nvPr>
        </p:nvSpPr>
        <p:spPr/>
        <p:txBody>
          <a:bodyPr/>
          <a:lstStyle/>
          <a:p>
            <a:endParaRPr kumimoji="0" lang="en-US" dirty="0"/>
          </a:p>
        </p:txBody>
      </p:sp>
      <p:sp>
        <p:nvSpPr>
          <p:cNvPr id="5" name="Slide Number Placeholder 4"/>
          <p:cNvSpPr>
            <a:spLocks noGrp="1"/>
          </p:cNvSpPr>
          <p:nvPr>
            <p:ph type="sldNum" sz="quarter" idx="12"/>
          </p:nvPr>
        </p:nvSpPr>
        <p:spPr>
          <a:xfrm>
            <a:off x="4343400" y="1036020"/>
            <a:ext cx="457200" cy="441325"/>
          </a:xfrm>
        </p:spPr>
        <p:txBody>
          <a:bodyPr/>
          <a:lstStyle/>
          <a:p>
            <a:fld id="{2C6B1FF6-39B9-40F5-8B67-33C6354A3D4F}" type="slidenum">
              <a:rPr kumimoji="0" lang="en-US" smtClean="0"/>
              <a:pPr eaLnBrk="1" latinLnBrk="0" hangingPunct="1"/>
              <a:t>‹#›</a:t>
            </a:fld>
            <a:endParaRPr kumimoji="0"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10/26/16</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2C6B1FF6-39B9-40F5-8B67-33C6354A3D4F}" type="slidenum">
              <a:rPr kumimoji="0" lang="en-US" smtClean="0"/>
              <a:pPr eaLnBrk="1" latinLnBrk="0" hangingPunct="1"/>
              <a:t>‹#›</a:t>
            </a:fld>
            <a:endParaRPr kumimoji="0" lang="en-US" dirty="0">
              <a:solidFill>
                <a:srgbClr val="FFFFFF"/>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2C6B1FF6-39B9-40F5-8B67-33C6354A3D4F}" type="slidenum">
              <a:rPr kumimoji="0" lang="en-US" smtClean="0"/>
              <a:pPr eaLnBrk="1" latinLnBrk="0" hangingPunct="1"/>
              <a:t>‹#›</a:t>
            </a:fld>
            <a:endParaRPr kumimoji="0" lang="en-US" dirty="0">
              <a:solidFill>
                <a:schemeClr val="accent3">
                  <a:shade val="75000"/>
                </a:schemeClr>
              </a:solidFill>
            </a:endParaRPr>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10/26/16</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2C6B1FF6-39B9-40F5-8B67-33C6354A3D4F}" type="slidenum">
              <a:rPr kumimoji="0" lang="en-US" smtClean="0"/>
              <a:pPr eaLnBrk="1" latinLnBrk="0" hangingPunct="1"/>
              <a:t>‹#›</a:t>
            </a:fld>
            <a:endParaRPr kumimoji="0" lang="en-US" dirty="0"/>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Drag picture to placeholder or click icon to add</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pPr eaLnBrk="1" latinLnBrk="0" hangingPunct="1"/>
            <a:fld id="{9D21D778-B565-4D7E-94D7-64010A445B68}" type="datetimeFigureOut">
              <a:rPr lang="en-US" smtClean="0"/>
              <a:pPr eaLnBrk="1" latinLnBrk="0" hangingPunct="1"/>
              <a:t>10/26/16</a:t>
            </a:fld>
            <a:endParaRPr lang="en-US" dirty="0"/>
          </a:p>
        </p:txBody>
      </p:sp>
      <p:sp>
        <p:nvSpPr>
          <p:cNvPr id="6" name="Footer Placeholder 5"/>
          <p:cNvSpPr>
            <a:spLocks noGrp="1"/>
          </p:cNvSpPr>
          <p:nvPr>
            <p:ph type="ftr" sz="quarter" idx="11"/>
          </p:nvPr>
        </p:nvSpPr>
        <p:spPr>
          <a:xfrm>
            <a:off x="301752" y="6410848"/>
            <a:ext cx="3584448" cy="365760"/>
          </a:xfrm>
        </p:spPr>
        <p:txBody>
          <a:bodyPr/>
          <a:lstStyle/>
          <a:p>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pPr algn="r" eaLnBrk="1" latinLnBrk="0" hangingPunct="1"/>
            <a:fld id="{9D21D778-B565-4D7E-94D7-64010A445B68}" type="datetimeFigureOut">
              <a:rPr lang="en-US" smtClean="0"/>
              <a:pPr algn="r" eaLnBrk="1" latinLnBrk="0" hangingPunct="1"/>
              <a:t>10/26/16</a:t>
            </a:fld>
            <a:endParaRPr lang="en-US" sz="1400" dirty="0">
              <a:solidFill>
                <a:srgbClr val="FFFFFF"/>
              </a:solidFill>
            </a:endParaRPr>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pPr algn="l" eaLnBrk="1" latinLnBrk="0" hangingPunct="1"/>
            <a:endParaRPr kumimoji="0" lang="en-US" dirty="0">
              <a:solidFill>
                <a:srgbClr val="FFFFFF"/>
              </a:solidFill>
            </a:endParaRPr>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pPr algn="ctr" eaLnBrk="1" latinLnBrk="0" hangingPunct="1"/>
            <a:fld id="{2C6B1FF6-39B9-40F5-8B67-33C6354A3D4F}" type="slidenum">
              <a:rPr kumimoji="0" lang="en-US" smtClean="0"/>
              <a:pPr algn="ctr" eaLnBrk="1" latinLnBrk="0" hangingPunct="1"/>
              <a:t>‹#›</a:t>
            </a:fld>
            <a:endParaRPr kumimoji="0" lang="en-US" sz="1600" dirty="0">
              <a:solidFill>
                <a:schemeClr val="accent3">
                  <a:shade val="75000"/>
                </a:schemeClr>
              </a:solidFill>
            </a:endParaRPr>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 Id="rId3"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371600" y="2819400"/>
            <a:ext cx="6400800" cy="2176950"/>
          </a:xfrm>
        </p:spPr>
        <p:txBody>
          <a:bodyPr>
            <a:normAutofit fontScale="77500" lnSpcReduction="20000"/>
          </a:bodyPr>
          <a:lstStyle/>
          <a:p>
            <a:r>
              <a:rPr lang="en-US" sz="1800" dirty="0" smtClean="0">
                <a:solidFill>
                  <a:schemeClr val="tx1"/>
                </a:solidFill>
                <a:latin typeface="Times New Roman"/>
                <a:cs typeface="Times New Roman"/>
              </a:rPr>
              <a:t>Oliver Whelan</a:t>
            </a:r>
          </a:p>
          <a:p>
            <a:endParaRPr lang="en-US" sz="1800" dirty="0" smtClean="0">
              <a:solidFill>
                <a:schemeClr val="tx1"/>
              </a:solidFill>
              <a:latin typeface="Times New Roman"/>
              <a:cs typeface="Times New Roman"/>
            </a:endParaRPr>
          </a:p>
          <a:p>
            <a:r>
              <a:rPr lang="en-US" sz="1800" dirty="0" smtClean="0">
                <a:solidFill>
                  <a:schemeClr val="tx1"/>
                </a:solidFill>
                <a:latin typeface="Times New Roman"/>
                <a:cs typeface="Times New Roman"/>
              </a:rPr>
              <a:t>October 26, 2016</a:t>
            </a:r>
          </a:p>
          <a:p>
            <a:endParaRPr lang="en-US" sz="1800" dirty="0" smtClean="0">
              <a:solidFill>
                <a:schemeClr val="tx1"/>
              </a:solidFill>
              <a:latin typeface="Times New Roman"/>
              <a:cs typeface="Times New Roman"/>
            </a:endParaRPr>
          </a:p>
          <a:p>
            <a:r>
              <a:rPr lang="en-US" sz="1800" dirty="0" smtClean="0">
                <a:solidFill>
                  <a:schemeClr val="tx1"/>
                </a:solidFill>
                <a:latin typeface="Times New Roman"/>
                <a:cs typeface="Times New Roman"/>
              </a:rPr>
              <a:t>Professor Cooke</a:t>
            </a:r>
          </a:p>
          <a:p>
            <a:endParaRPr lang="en-US" sz="1800" dirty="0" smtClean="0">
              <a:solidFill>
                <a:schemeClr val="tx1"/>
              </a:solidFill>
              <a:latin typeface="Times New Roman"/>
              <a:cs typeface="Times New Roman"/>
            </a:endParaRPr>
          </a:p>
          <a:p>
            <a:r>
              <a:rPr lang="en-US" sz="1800" dirty="0" smtClean="0">
                <a:solidFill>
                  <a:schemeClr val="tx1"/>
                </a:solidFill>
                <a:latin typeface="Times New Roman"/>
                <a:cs typeface="Times New Roman"/>
              </a:rPr>
              <a:t>Curated Exhibit</a:t>
            </a:r>
          </a:p>
          <a:p>
            <a:endParaRPr lang="en-US" sz="1800" dirty="0" smtClean="0">
              <a:solidFill>
                <a:schemeClr val="tx1"/>
              </a:solidFill>
              <a:latin typeface="Times New Roman"/>
              <a:cs typeface="Times New Roman"/>
            </a:endParaRPr>
          </a:p>
          <a:p>
            <a:r>
              <a:rPr lang="en-US" sz="1800" dirty="0" smtClean="0">
                <a:solidFill>
                  <a:schemeClr val="tx1"/>
                </a:solidFill>
                <a:latin typeface="Times New Roman"/>
                <a:cs typeface="Times New Roman"/>
              </a:rPr>
              <a:t>English 101 The personal is public: Writing with Archives and the Arts</a:t>
            </a:r>
          </a:p>
          <a:p>
            <a:endParaRPr lang="en-US" dirty="0">
              <a:solidFill>
                <a:schemeClr val="tx1"/>
              </a:solidFill>
            </a:endParaRPr>
          </a:p>
        </p:txBody>
      </p:sp>
      <p:sp>
        <p:nvSpPr>
          <p:cNvPr id="3" name="Title 2"/>
          <p:cNvSpPr>
            <a:spLocks noGrp="1"/>
          </p:cNvSpPr>
          <p:nvPr>
            <p:ph type="ctrTitle"/>
          </p:nvPr>
        </p:nvSpPr>
        <p:spPr>
          <a:xfrm>
            <a:off x="685800" y="381000"/>
            <a:ext cx="7772400" cy="1889125"/>
          </a:xfrm>
        </p:spPr>
        <p:txBody>
          <a:bodyPr>
            <a:normAutofit fontScale="90000"/>
          </a:bodyPr>
          <a:lstStyle/>
          <a:p>
            <a:r>
              <a:rPr lang="en-US" sz="3200" dirty="0">
                <a:solidFill>
                  <a:schemeClr val="accent1">
                    <a:lumMod val="75000"/>
                  </a:schemeClr>
                </a:solidFill>
                <a:latin typeface="Impact"/>
                <a:cs typeface="Impact"/>
              </a:rPr>
              <a:t>KKK </a:t>
            </a:r>
            <a:r>
              <a:rPr lang="en-US" sz="3200" dirty="0" smtClean="0">
                <a:solidFill>
                  <a:schemeClr val="accent1">
                    <a:lumMod val="75000"/>
                  </a:schemeClr>
                </a:solidFill>
                <a:latin typeface="Impact"/>
                <a:cs typeface="Impact"/>
              </a:rPr>
              <a:t>versus </a:t>
            </a:r>
            <a:r>
              <a:rPr lang="en-US" sz="3200" dirty="0">
                <a:solidFill>
                  <a:schemeClr val="accent1">
                    <a:lumMod val="75000"/>
                  </a:schemeClr>
                </a:solidFill>
                <a:latin typeface="Impact"/>
                <a:cs typeface="Impact"/>
              </a:rPr>
              <a:t>Blacks in the South: A Visual History of the Development of Race Relations </a:t>
            </a:r>
            <a:r>
              <a:rPr lang="en-US" sz="3200" dirty="0" smtClean="0">
                <a:solidFill>
                  <a:schemeClr val="accent1">
                    <a:lumMod val="75000"/>
                  </a:schemeClr>
                </a:solidFill>
                <a:latin typeface="Impact"/>
                <a:cs typeface="Impact"/>
              </a:rPr>
              <a:t>From the Reconstruction Era through the Civil Rights Movements of the 1960’s</a:t>
            </a:r>
            <a:endParaRPr lang="en-US" sz="3200" dirty="0">
              <a:solidFill>
                <a:schemeClr val="accent1">
                  <a:lumMod val="75000"/>
                </a:schemeClr>
              </a:solidFill>
              <a:latin typeface="Impact"/>
              <a:cs typeface="Impact"/>
            </a:endParaRPr>
          </a:p>
        </p:txBody>
      </p:sp>
    </p:spTree>
    <p:extLst>
      <p:ext uri="{BB962C8B-B14F-4D97-AF65-F5344CB8AC3E}">
        <p14:creationId xmlns:p14="http://schemas.microsoft.com/office/powerpoint/2010/main" val="37714567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accent1">
                    <a:lumMod val="75000"/>
                  </a:schemeClr>
                </a:solidFill>
                <a:latin typeface="Impact"/>
                <a:cs typeface="Impact"/>
              </a:rPr>
              <a:t>The Decline of the Resurgent Klan </a:t>
            </a:r>
            <a:endParaRPr lang="en-US" dirty="0">
              <a:solidFill>
                <a:schemeClr val="accent1">
                  <a:lumMod val="75000"/>
                </a:schemeClr>
              </a:solidFill>
              <a:latin typeface="Impact"/>
              <a:cs typeface="Impact"/>
            </a:endParaRPr>
          </a:p>
        </p:txBody>
      </p:sp>
      <p:sp>
        <p:nvSpPr>
          <p:cNvPr id="3" name="Content Placeholder 2"/>
          <p:cNvSpPr>
            <a:spLocks noGrp="1"/>
          </p:cNvSpPr>
          <p:nvPr>
            <p:ph sz="quarter" idx="1"/>
          </p:nvPr>
        </p:nvSpPr>
        <p:spPr/>
        <p:txBody>
          <a:bodyPr>
            <a:normAutofit lnSpcReduction="10000"/>
          </a:bodyPr>
          <a:lstStyle/>
          <a:p>
            <a:pPr marL="0" indent="0">
              <a:buNone/>
            </a:pPr>
            <a:r>
              <a:rPr lang="en-US" dirty="0" smtClean="0"/>
              <a:t>As blacks and other minority groups, such as Jews and Catholics, organized more peaceful protests, the Klan’s numbers started to rapidly decline, beginning in 1926, just after the peak of their resurgence. Additionally,  D.C. Stephenson, the Grand Dragon of Klan’s across twenty-three states, was convicted trial for rape and murder of a white schoolteacher in 1925, which put the Klan’s morality and intentions in question. Along with increased protest, this specific incident altered views of the KKK, prompting many people to disassociate from the Klan.</a:t>
            </a:r>
            <a:endParaRPr lang="en-US" dirty="0"/>
          </a:p>
        </p:txBody>
      </p:sp>
    </p:spTree>
    <p:extLst>
      <p:ext uri="{BB962C8B-B14F-4D97-AF65-F5344CB8AC3E}">
        <p14:creationId xmlns:p14="http://schemas.microsoft.com/office/powerpoint/2010/main" val="18221685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lumMod val="75000"/>
                  </a:schemeClr>
                </a:solidFill>
                <a:latin typeface="Impact"/>
                <a:cs typeface="Impact"/>
              </a:rPr>
              <a:t>The Klan’s Final Phase</a:t>
            </a:r>
            <a:endParaRPr lang="en-US" dirty="0">
              <a:solidFill>
                <a:schemeClr val="accent1">
                  <a:lumMod val="75000"/>
                </a:schemeClr>
              </a:solidFill>
              <a:latin typeface="Impact"/>
              <a:cs typeface="Impact"/>
            </a:endParaRPr>
          </a:p>
        </p:txBody>
      </p:sp>
      <p:pic>
        <p:nvPicPr>
          <p:cNvPr id="4" name="Content Placeholder 3" descr="Screen Shot 2016-10-26 at 8.58.57 PM.png"/>
          <p:cNvPicPr>
            <a:picLocks noGrp="1" noChangeAspect="1"/>
          </p:cNvPicPr>
          <p:nvPr>
            <p:ph sz="quarter" idx="1"/>
          </p:nvPr>
        </p:nvPicPr>
        <p:blipFill>
          <a:blip r:embed="rId2">
            <a:extLst>
              <a:ext uri="{28A0092B-C50C-407E-A947-70E740481C1C}">
                <a14:useLocalDpi xmlns:a14="http://schemas.microsoft.com/office/drawing/2010/main" val="0"/>
              </a:ext>
            </a:extLst>
          </a:blip>
          <a:srcRect t="1307" b="1307"/>
          <a:stretch>
            <a:fillRect/>
          </a:stretch>
        </p:blipFill>
        <p:spPr>
          <a:xfrm>
            <a:off x="5049361" y="1653468"/>
            <a:ext cx="3756311" cy="2303780"/>
          </a:xfrm>
        </p:spPr>
      </p:pic>
      <p:sp>
        <p:nvSpPr>
          <p:cNvPr id="7" name="TextBox 6"/>
          <p:cNvSpPr txBox="1"/>
          <p:nvPr/>
        </p:nvSpPr>
        <p:spPr>
          <a:xfrm>
            <a:off x="203666" y="1653468"/>
            <a:ext cx="4672335" cy="4524316"/>
          </a:xfrm>
          <a:prstGeom prst="rect">
            <a:avLst/>
          </a:prstGeom>
          <a:noFill/>
        </p:spPr>
        <p:txBody>
          <a:bodyPr wrap="square" rtlCol="0">
            <a:spAutoFit/>
          </a:bodyPr>
          <a:lstStyle/>
          <a:p>
            <a:r>
              <a:rPr lang="en-US" dirty="0" smtClean="0"/>
              <a:t>The Klan’s final resurgence in the 1950’s and 1960’s was an unorganized and extremely violent movement. In response to frequent Civil Rights protests, the Klan reestablished its power in Birmingham, Alabama by bombing homes of blacks throughout the city. The most memorable and impactful of these bombings was the 16</a:t>
            </a:r>
            <a:r>
              <a:rPr lang="en-US" baseline="30000" dirty="0" smtClean="0"/>
              <a:t>th</a:t>
            </a:r>
            <a:r>
              <a:rPr lang="en-US" dirty="0" smtClean="0"/>
              <a:t> Street Baptist Church bombing in 1963, which killed four innocent black girls and injured twenty-two others. The implications of this bombing were exactly the opposite that the KKK intended it to have: outrage over the death of these four girls increased support to end segregation and helped push the Civil Rights Movement forward.</a:t>
            </a:r>
            <a:endParaRPr lang="en-US" dirty="0"/>
          </a:p>
        </p:txBody>
      </p:sp>
      <p:sp>
        <p:nvSpPr>
          <p:cNvPr id="8" name="TextBox 7"/>
          <p:cNvSpPr txBox="1"/>
          <p:nvPr/>
        </p:nvSpPr>
        <p:spPr>
          <a:xfrm>
            <a:off x="5387689" y="3957248"/>
            <a:ext cx="3756311" cy="523220"/>
          </a:xfrm>
          <a:prstGeom prst="rect">
            <a:avLst/>
          </a:prstGeom>
          <a:noFill/>
        </p:spPr>
        <p:txBody>
          <a:bodyPr wrap="square" rtlCol="0">
            <a:spAutoFit/>
          </a:bodyPr>
          <a:lstStyle/>
          <a:p>
            <a:r>
              <a:rPr lang="en-US" sz="1400" dirty="0" smtClean="0"/>
              <a:t>Unknown, </a:t>
            </a:r>
            <a:r>
              <a:rPr lang="en-US" sz="1400" i="1" dirty="0" smtClean="0"/>
              <a:t>16</a:t>
            </a:r>
            <a:r>
              <a:rPr lang="en-US" sz="1400" i="1" baseline="30000" dirty="0" smtClean="0"/>
              <a:t>th</a:t>
            </a:r>
            <a:r>
              <a:rPr lang="en-US" sz="1400" i="1" dirty="0" smtClean="0"/>
              <a:t> Street Baptist Church bombing</a:t>
            </a:r>
            <a:r>
              <a:rPr lang="en-US" sz="1400" dirty="0" smtClean="0"/>
              <a:t>, 1963, Still Image</a:t>
            </a:r>
            <a:endParaRPr lang="en-US" sz="1400" dirty="0"/>
          </a:p>
        </p:txBody>
      </p:sp>
    </p:spTree>
    <p:extLst>
      <p:ext uri="{BB962C8B-B14F-4D97-AF65-F5344CB8AC3E}">
        <p14:creationId xmlns:p14="http://schemas.microsoft.com/office/powerpoint/2010/main" val="10577575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lumMod val="75000"/>
                  </a:schemeClr>
                </a:solidFill>
                <a:latin typeface="Impact"/>
                <a:cs typeface="Impact"/>
              </a:rPr>
              <a:t>Conclusion</a:t>
            </a:r>
            <a:endParaRPr lang="en-US" dirty="0">
              <a:solidFill>
                <a:schemeClr val="accent1">
                  <a:lumMod val="75000"/>
                </a:schemeClr>
              </a:solidFill>
              <a:latin typeface="Impact"/>
              <a:cs typeface="Impact"/>
            </a:endParaRPr>
          </a:p>
        </p:txBody>
      </p:sp>
      <p:sp>
        <p:nvSpPr>
          <p:cNvPr id="3" name="Content Placeholder 2"/>
          <p:cNvSpPr>
            <a:spLocks noGrp="1"/>
          </p:cNvSpPr>
          <p:nvPr>
            <p:ph sz="quarter" idx="1"/>
          </p:nvPr>
        </p:nvSpPr>
        <p:spPr/>
        <p:txBody>
          <a:bodyPr>
            <a:normAutofit fontScale="92500" lnSpcReduction="20000"/>
          </a:bodyPr>
          <a:lstStyle/>
          <a:p>
            <a:pPr marL="0" indent="0">
              <a:buNone/>
            </a:pPr>
            <a:r>
              <a:rPr lang="en-US" sz="1800" dirty="0" smtClean="0"/>
              <a:t>	For an entire century, the KKK had heavy influence on social and political affairs. Most of their success, however, stemmed from their willingness to use intimidation and violence against blacks in the South to prevent them from voting. Although Congress did pass Enforcement Acts in 1870 and 1871 that prohibited violence so that blacks would not vote, these laws were not strictly enforced, which allowed for the growth of the Klan’s political power in the late 19</a:t>
            </a:r>
            <a:r>
              <a:rPr lang="en-US" sz="1800" baseline="30000" dirty="0" smtClean="0"/>
              <a:t>th</a:t>
            </a:r>
            <a:r>
              <a:rPr lang="en-US" sz="1800" dirty="0" smtClean="0"/>
              <a:t> century. There was little that blacks could do for themselves in response to KKK violence, as white southerners had more social and political power than blacks and did not want to accept the change in social order that resulted from the abolition of slavery. </a:t>
            </a:r>
          </a:p>
          <a:p>
            <a:pPr marL="0" indent="0">
              <a:buNone/>
            </a:pPr>
            <a:r>
              <a:rPr lang="en-US" sz="1800" dirty="0"/>
              <a:t>	</a:t>
            </a:r>
            <a:r>
              <a:rPr lang="en-US" sz="1800" dirty="0" smtClean="0"/>
              <a:t>When the Klan resurged in the 1910’s and 1920’s, blacks began protesting more publicly through peaceful protests and sit-ins, however, Congress did not implement any further legislation that would protect blacks from the violence of the KKK. In turn, black activists, like </a:t>
            </a:r>
            <a:r>
              <a:rPr lang="en-US" sz="1800" dirty="0" err="1" smtClean="0"/>
              <a:t>Yusef</a:t>
            </a:r>
            <a:r>
              <a:rPr lang="en-US" sz="1800" dirty="0" smtClean="0"/>
              <a:t> </a:t>
            </a:r>
            <a:r>
              <a:rPr lang="en-US" sz="1800" dirty="0" err="1" smtClean="0"/>
              <a:t>Iman</a:t>
            </a:r>
            <a:r>
              <a:rPr lang="en-US" sz="1800" dirty="0" smtClean="0"/>
              <a:t>, furthered and strengthened peaceful protests through the arts. His play provided a visual representation of the daily atrocities that blacks faced during the KKK’s reign in the South, thereby showing oblivious and unaware audiences the oppression and danger they endured because of the KKK. In this way, the arts played a crucial role for black activism, as it provided black activists with mediums through which they could protest segregation and further the Civil Rights Movement.</a:t>
            </a:r>
            <a:endParaRPr lang="en-US" sz="1800" dirty="0"/>
          </a:p>
        </p:txBody>
      </p:sp>
    </p:spTree>
    <p:extLst>
      <p:ext uri="{BB962C8B-B14F-4D97-AF65-F5344CB8AC3E}">
        <p14:creationId xmlns:p14="http://schemas.microsoft.com/office/powerpoint/2010/main" val="11828142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lumMod val="75000"/>
                  </a:schemeClr>
                </a:solidFill>
                <a:latin typeface="Impact"/>
                <a:cs typeface="Impact"/>
              </a:rPr>
              <a:t>Introduction</a:t>
            </a:r>
            <a:endParaRPr lang="en-US" dirty="0">
              <a:solidFill>
                <a:schemeClr val="accent1">
                  <a:lumMod val="75000"/>
                </a:schemeClr>
              </a:solidFill>
              <a:latin typeface="Impact"/>
              <a:cs typeface="Impact"/>
            </a:endParaRPr>
          </a:p>
        </p:txBody>
      </p:sp>
      <p:sp>
        <p:nvSpPr>
          <p:cNvPr id="3" name="Content Placeholder 2"/>
          <p:cNvSpPr>
            <a:spLocks noGrp="1"/>
          </p:cNvSpPr>
          <p:nvPr>
            <p:ph sz="quarter" idx="1"/>
          </p:nvPr>
        </p:nvSpPr>
        <p:spPr>
          <a:xfrm>
            <a:off x="301752" y="1527048"/>
            <a:ext cx="8730971" cy="5595064"/>
          </a:xfrm>
        </p:spPr>
        <p:txBody>
          <a:bodyPr>
            <a:normAutofit fontScale="47500" lnSpcReduction="20000"/>
          </a:bodyPr>
          <a:lstStyle/>
          <a:p>
            <a:pPr marL="0" indent="0">
              <a:buNone/>
            </a:pPr>
            <a:r>
              <a:rPr lang="en-US" sz="3300" dirty="0" smtClean="0"/>
              <a:t>         </a:t>
            </a:r>
            <a:r>
              <a:rPr lang="en-US" sz="3400" dirty="0" smtClean="0"/>
              <a:t> During the Reconstruction era, the Ku Klux Klan preserved and perpetuated the notion of white supremacy through violence. </a:t>
            </a:r>
            <a:r>
              <a:rPr lang="en-US" sz="3400" dirty="0"/>
              <a:t>A</a:t>
            </a:r>
            <a:r>
              <a:rPr lang="en-US" sz="3400" dirty="0" smtClean="0"/>
              <a:t>fter the 13</a:t>
            </a:r>
            <a:r>
              <a:rPr lang="en-US" sz="3400" baseline="30000" dirty="0" smtClean="0"/>
              <a:t>th</a:t>
            </a:r>
            <a:r>
              <a:rPr lang="en-US" sz="3400" dirty="0" smtClean="0"/>
              <a:t> Amendment was passed, freeing all slaves from bondage, blacks earned their constitutional rights. The KKK, however, was determined to prevent blacks from exercising these rights, especially their right to vote, because they viewed them as a threat to the natural social order of the South. Thus, the KKK responded with violence, in hope that they would deter blacks from exercising their newfound rights and freedoms. </a:t>
            </a:r>
          </a:p>
          <a:p>
            <a:pPr marL="0" indent="0">
              <a:buNone/>
            </a:pPr>
            <a:r>
              <a:rPr lang="en-US" sz="3400" dirty="0"/>
              <a:t>	</a:t>
            </a:r>
            <a:r>
              <a:rPr lang="en-US" sz="3400" dirty="0" smtClean="0"/>
              <a:t>While </a:t>
            </a:r>
            <a:r>
              <a:rPr lang="en-US" sz="3400" dirty="0"/>
              <a:t>laws, like the 15</a:t>
            </a:r>
            <a:r>
              <a:rPr lang="en-US" sz="3400" baseline="30000" dirty="0"/>
              <a:t>th</a:t>
            </a:r>
            <a:r>
              <a:rPr lang="en-US" sz="3400" dirty="0"/>
              <a:t> Amendment, were created to prohibit intimidation of black voters, they were rarely enforced; as a result, the </a:t>
            </a:r>
            <a:r>
              <a:rPr lang="en-US" sz="3400" dirty="0" smtClean="0"/>
              <a:t>KKK could relentlessly attempt to prevent </a:t>
            </a:r>
            <a:r>
              <a:rPr lang="en-US" sz="3400" dirty="0"/>
              <a:t>blacks from exercising their </a:t>
            </a:r>
            <a:r>
              <a:rPr lang="en-US" sz="3400" dirty="0" smtClean="0"/>
              <a:t>rights. </a:t>
            </a:r>
            <a:r>
              <a:rPr lang="en-US" sz="3400" dirty="0"/>
              <a:t>Their </a:t>
            </a:r>
            <a:r>
              <a:rPr lang="en-US" sz="3400" dirty="0" smtClean="0"/>
              <a:t>ruthless </a:t>
            </a:r>
            <a:r>
              <a:rPr lang="en-US" sz="3400" dirty="0"/>
              <a:t>intimidation and violence towards blacks prompted black activists, such as </a:t>
            </a:r>
            <a:r>
              <a:rPr lang="en-US" sz="3400" dirty="0" err="1"/>
              <a:t>Yusef</a:t>
            </a:r>
            <a:r>
              <a:rPr lang="en-US" sz="3400" dirty="0"/>
              <a:t> </a:t>
            </a:r>
            <a:r>
              <a:rPr lang="en-US" sz="3400" dirty="0" err="1"/>
              <a:t>Iman</a:t>
            </a:r>
            <a:r>
              <a:rPr lang="en-US" sz="3400" dirty="0"/>
              <a:t>, to begin protesting peacefully through the arts. One of </a:t>
            </a:r>
            <a:r>
              <a:rPr lang="en-US" sz="3400" dirty="0" err="1"/>
              <a:t>Iman’s</a:t>
            </a:r>
            <a:r>
              <a:rPr lang="en-US" sz="3400" dirty="0"/>
              <a:t> more renowned plays, </a:t>
            </a:r>
            <a:r>
              <a:rPr lang="en-US" sz="3400" i="1" dirty="0"/>
              <a:t>Praise the Lord, But Pass the Ammunition</a:t>
            </a:r>
            <a:r>
              <a:rPr lang="en-US" sz="3400" dirty="0"/>
              <a:t>, directly addresses KKK violence towards blacks. Throughout, </a:t>
            </a:r>
            <a:r>
              <a:rPr lang="en-US" sz="3400" dirty="0" err="1"/>
              <a:t>Iman</a:t>
            </a:r>
            <a:r>
              <a:rPr lang="en-US" sz="3400" dirty="0"/>
              <a:t> discusses violent versus non-violent </a:t>
            </a:r>
            <a:r>
              <a:rPr lang="en-US" sz="3400" dirty="0" smtClean="0"/>
              <a:t>retaliation </a:t>
            </a:r>
            <a:r>
              <a:rPr lang="en-US" sz="3400" dirty="0"/>
              <a:t>in response to KKK intimidation and violence</a:t>
            </a:r>
            <a:r>
              <a:rPr lang="en-US" sz="3400" dirty="0" smtClean="0"/>
              <a:t>.</a:t>
            </a:r>
            <a:r>
              <a:rPr lang="en-US" sz="3400" dirty="0"/>
              <a:t> </a:t>
            </a:r>
            <a:endParaRPr lang="en-US" sz="3400" dirty="0" smtClean="0"/>
          </a:p>
          <a:p>
            <a:pPr marL="0" indent="0">
              <a:buNone/>
            </a:pPr>
            <a:r>
              <a:rPr lang="en-US" sz="3400" dirty="0"/>
              <a:t>	</a:t>
            </a:r>
            <a:r>
              <a:rPr lang="en-US" sz="3400" dirty="0" smtClean="0"/>
              <a:t>Although </a:t>
            </a:r>
            <a:r>
              <a:rPr lang="en-US" sz="3400" dirty="0" err="1"/>
              <a:t>Iman’s</a:t>
            </a:r>
            <a:r>
              <a:rPr lang="en-US" sz="3400" dirty="0"/>
              <a:t> play depicts a black family retaliating against the KKK with violence, this rarely happened in reality. Even peaceful protests against the Klan were dangerous, as the Klan viewed them as threats to their widespread social and political power; as a result, it was </a:t>
            </a:r>
            <a:r>
              <a:rPr lang="en-US" sz="3400" dirty="0" smtClean="0"/>
              <a:t>almost impossible </a:t>
            </a:r>
            <a:r>
              <a:rPr lang="en-US" sz="3400" dirty="0"/>
              <a:t>for blacks to publicly express their disdain and disapproval of the Klan</a:t>
            </a:r>
            <a:r>
              <a:rPr lang="en-US" sz="3400" dirty="0" smtClean="0"/>
              <a:t>. Consequently, blacks </a:t>
            </a:r>
            <a:r>
              <a:rPr lang="en-US" sz="3400" dirty="0"/>
              <a:t>in the South endured a long and oppressive journey in order to obtain their deserved rights, and this exhibit </a:t>
            </a:r>
            <a:r>
              <a:rPr lang="en-US" sz="3400" dirty="0" smtClean="0"/>
              <a:t>traces </a:t>
            </a:r>
            <a:r>
              <a:rPr lang="en-US" sz="3400" dirty="0"/>
              <a:t>the development of their </a:t>
            </a:r>
            <a:r>
              <a:rPr lang="en-US" sz="3400" dirty="0" smtClean="0"/>
              <a:t>relations </a:t>
            </a:r>
            <a:r>
              <a:rPr lang="en-US" sz="3400" dirty="0"/>
              <a:t>with the </a:t>
            </a:r>
            <a:r>
              <a:rPr lang="en-US" sz="3400" dirty="0" smtClean="0"/>
              <a:t>Klan</a:t>
            </a:r>
            <a:r>
              <a:rPr lang="en-US" sz="3400" dirty="0"/>
              <a:t> </a:t>
            </a:r>
            <a:r>
              <a:rPr lang="en-US" sz="3400" dirty="0" smtClean="0"/>
              <a:t>from the end of the Civil War through the Civil Rights Movement. </a:t>
            </a:r>
            <a:endParaRPr lang="en-US" sz="3400" dirty="0"/>
          </a:p>
          <a:p>
            <a:pPr marL="0" indent="0">
              <a:buNone/>
            </a:pPr>
            <a:r>
              <a:rPr lang="en-US" dirty="0"/>
              <a:t>		</a:t>
            </a:r>
          </a:p>
          <a:p>
            <a:pPr marL="0" indent="0">
              <a:buNone/>
            </a:pPr>
            <a:r>
              <a:rPr lang="en-US" dirty="0"/>
              <a:t>							</a:t>
            </a:r>
          </a:p>
        </p:txBody>
      </p:sp>
    </p:spTree>
    <p:extLst>
      <p:ext uri="{BB962C8B-B14F-4D97-AF65-F5344CB8AC3E}">
        <p14:creationId xmlns:p14="http://schemas.microsoft.com/office/powerpoint/2010/main" val="19732148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lumMod val="75000"/>
                  </a:schemeClr>
                </a:solidFill>
                <a:latin typeface="Impact"/>
                <a:cs typeface="Impact"/>
              </a:rPr>
              <a:t>The Foundation of the Klan</a:t>
            </a:r>
            <a:endParaRPr lang="en-US" dirty="0">
              <a:solidFill>
                <a:schemeClr val="accent1">
                  <a:lumMod val="75000"/>
                </a:schemeClr>
              </a:solidFill>
              <a:latin typeface="Impact"/>
              <a:cs typeface="Impact"/>
            </a:endParaRPr>
          </a:p>
        </p:txBody>
      </p:sp>
      <p:pic>
        <p:nvPicPr>
          <p:cNvPr id="4" name="Content Placeholder 3" descr="8923d3d391cebe65ea80e23117d9462f.jpg"/>
          <p:cNvPicPr>
            <a:picLocks noGrp="1" noChangeAspect="1"/>
          </p:cNvPicPr>
          <p:nvPr>
            <p:ph sz="quarter" idx="1"/>
          </p:nvPr>
        </p:nvPicPr>
        <p:blipFill>
          <a:blip r:embed="rId3">
            <a:extLst>
              <a:ext uri="{28A0092B-C50C-407E-A947-70E740481C1C}">
                <a14:useLocalDpi xmlns:a14="http://schemas.microsoft.com/office/drawing/2010/main" val="0"/>
              </a:ext>
            </a:extLst>
          </a:blip>
          <a:srcRect t="14327" b="14327"/>
          <a:stretch>
            <a:fillRect/>
          </a:stretch>
        </p:blipFill>
        <p:spPr>
          <a:xfrm>
            <a:off x="3462292" y="1590548"/>
            <a:ext cx="5373860" cy="3187827"/>
          </a:xfrm>
        </p:spPr>
      </p:pic>
      <p:sp>
        <p:nvSpPr>
          <p:cNvPr id="6" name="TextBox 5"/>
          <p:cNvSpPr txBox="1"/>
          <p:nvPr/>
        </p:nvSpPr>
        <p:spPr>
          <a:xfrm>
            <a:off x="301752" y="1768200"/>
            <a:ext cx="3060127" cy="3970318"/>
          </a:xfrm>
          <a:prstGeom prst="rect">
            <a:avLst/>
          </a:prstGeom>
          <a:noFill/>
        </p:spPr>
        <p:txBody>
          <a:bodyPr wrap="square" rtlCol="0">
            <a:spAutoFit/>
          </a:bodyPr>
          <a:lstStyle/>
          <a:p>
            <a:r>
              <a:rPr lang="en-US" dirty="0" smtClean="0"/>
              <a:t>This picture depicts the founding of the KKK in Nashville on December 24</a:t>
            </a:r>
            <a:r>
              <a:rPr lang="en-US" baseline="30000" dirty="0" smtClean="0"/>
              <a:t>th</a:t>
            </a:r>
            <a:r>
              <a:rPr lang="en-US" dirty="0" smtClean="0"/>
              <a:t>, 1865. Its first members were largely Confederate veterans, who were looking to restore white supremacy in the South. The Klan’s influence spread remarkably quickly throughout the South, as many other groups arose, adopting the same name, beliefs, and intentions.</a:t>
            </a:r>
            <a:endParaRPr lang="en-US" dirty="0"/>
          </a:p>
        </p:txBody>
      </p:sp>
      <p:sp>
        <p:nvSpPr>
          <p:cNvPr id="12" name="TextBox 11"/>
          <p:cNvSpPr txBox="1"/>
          <p:nvPr/>
        </p:nvSpPr>
        <p:spPr>
          <a:xfrm>
            <a:off x="3558163" y="4778375"/>
            <a:ext cx="5175510" cy="276999"/>
          </a:xfrm>
          <a:prstGeom prst="rect">
            <a:avLst/>
          </a:prstGeom>
          <a:noFill/>
        </p:spPr>
        <p:txBody>
          <a:bodyPr wrap="square" rtlCol="0">
            <a:spAutoFit/>
          </a:bodyPr>
          <a:lstStyle/>
          <a:p>
            <a:r>
              <a:rPr lang="en-US" sz="1200" dirty="0" smtClean="0"/>
              <a:t>   West Virginia State Archives,</a:t>
            </a:r>
            <a:r>
              <a:rPr lang="en-US" sz="1200" i="1" dirty="0" smtClean="0"/>
              <a:t> Ku Klux Klan Members</a:t>
            </a:r>
            <a:r>
              <a:rPr lang="en-US" sz="1200" dirty="0" smtClean="0"/>
              <a:t>, 1865, Still Image</a:t>
            </a:r>
            <a:r>
              <a:rPr lang="en-US" sz="1200" i="1" dirty="0" smtClean="0"/>
              <a:t> </a:t>
            </a:r>
            <a:endParaRPr lang="en-US" sz="1200" dirty="0"/>
          </a:p>
        </p:txBody>
      </p:sp>
    </p:spTree>
    <p:extLst>
      <p:ext uri="{BB962C8B-B14F-4D97-AF65-F5344CB8AC3E}">
        <p14:creationId xmlns:p14="http://schemas.microsoft.com/office/powerpoint/2010/main" val="7408249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599"/>
            <a:ext cx="8534400" cy="910581"/>
          </a:xfrm>
        </p:spPr>
        <p:txBody>
          <a:bodyPr>
            <a:normAutofit fontScale="90000"/>
          </a:bodyPr>
          <a:lstStyle/>
          <a:p>
            <a:r>
              <a:rPr lang="en-US" dirty="0" smtClean="0">
                <a:solidFill>
                  <a:schemeClr val="accent1">
                    <a:lumMod val="75000"/>
                  </a:schemeClr>
                </a:solidFill>
                <a:latin typeface="Impact"/>
                <a:cs typeface="Impact"/>
              </a:rPr>
              <a:t>KKK Inhibits Blacks Right to Vote through Intimidation and Violence</a:t>
            </a:r>
            <a:endParaRPr lang="en-US" dirty="0">
              <a:solidFill>
                <a:schemeClr val="accent1">
                  <a:lumMod val="75000"/>
                </a:schemeClr>
              </a:solidFill>
              <a:latin typeface="Impact"/>
              <a:cs typeface="Impact"/>
            </a:endParaRPr>
          </a:p>
        </p:txBody>
      </p:sp>
      <p:sp>
        <p:nvSpPr>
          <p:cNvPr id="5" name="Content Placeholder 4"/>
          <p:cNvSpPr>
            <a:spLocks noGrp="1"/>
          </p:cNvSpPr>
          <p:nvPr>
            <p:ph sz="quarter" idx="1"/>
          </p:nvPr>
        </p:nvSpPr>
        <p:spPr>
          <a:xfrm>
            <a:off x="4372827" y="1527048"/>
            <a:ext cx="4432844" cy="3562058"/>
          </a:xfrm>
        </p:spPr>
        <p:txBody>
          <a:bodyPr>
            <a:normAutofit/>
          </a:bodyPr>
          <a:lstStyle/>
          <a:p>
            <a:pPr marL="0" indent="0">
              <a:buNone/>
            </a:pPr>
            <a:endParaRPr lang="en-US" sz="1800" dirty="0"/>
          </a:p>
        </p:txBody>
      </p:sp>
      <p:pic>
        <p:nvPicPr>
          <p:cNvPr id="6" name="Picture 5" descr="black-voter-threateni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2827" y="1527048"/>
            <a:ext cx="4463326" cy="3562058"/>
          </a:xfrm>
          <a:prstGeom prst="rect">
            <a:avLst/>
          </a:prstGeom>
        </p:spPr>
      </p:pic>
      <p:sp>
        <p:nvSpPr>
          <p:cNvPr id="8" name="TextBox 7"/>
          <p:cNvSpPr txBox="1"/>
          <p:nvPr/>
        </p:nvSpPr>
        <p:spPr>
          <a:xfrm>
            <a:off x="196399" y="1662942"/>
            <a:ext cx="4176428" cy="4832092"/>
          </a:xfrm>
          <a:prstGeom prst="rect">
            <a:avLst/>
          </a:prstGeom>
          <a:noFill/>
        </p:spPr>
        <p:txBody>
          <a:bodyPr wrap="square" rtlCol="0">
            <a:spAutoFit/>
          </a:bodyPr>
          <a:lstStyle/>
          <a:p>
            <a:r>
              <a:rPr lang="en-US" dirty="0" smtClean="0"/>
              <a:t>    </a:t>
            </a:r>
            <a:r>
              <a:rPr lang="en-US" sz="1600" dirty="0" smtClean="0"/>
              <a:t>  </a:t>
            </a:r>
            <a:r>
              <a:rPr lang="en-US" sz="1450" dirty="0" smtClean="0"/>
              <a:t>The KKK </a:t>
            </a:r>
            <a:r>
              <a:rPr lang="en-US" sz="1450" dirty="0"/>
              <a:t>viewed black suffrage as a threat to whites’ political power, </a:t>
            </a:r>
            <a:r>
              <a:rPr lang="en-US" sz="1450" dirty="0" smtClean="0"/>
              <a:t>as the </a:t>
            </a:r>
            <a:r>
              <a:rPr lang="en-US" sz="1450" dirty="0"/>
              <a:t>black population in the South was substantial </a:t>
            </a:r>
            <a:r>
              <a:rPr lang="en-US" sz="1450" dirty="0" smtClean="0"/>
              <a:t>enough that </a:t>
            </a:r>
            <a:r>
              <a:rPr lang="en-US" sz="1450" dirty="0"/>
              <a:t>if their right to vote had not been inhibited by KKK threats, intimidation, and violence, they would have had considerable political leverage. Once KKK members and white supremacists entered local and state governments, however, they were able to legally prevent blacks from voting through legislation</a:t>
            </a:r>
            <a:r>
              <a:rPr lang="en-US" sz="1450" dirty="0" smtClean="0"/>
              <a:t>. </a:t>
            </a:r>
          </a:p>
          <a:p>
            <a:r>
              <a:rPr lang="en-US" sz="1450" dirty="0"/>
              <a:t> </a:t>
            </a:r>
            <a:r>
              <a:rPr lang="en-US" sz="1450" dirty="0" smtClean="0"/>
              <a:t>      </a:t>
            </a:r>
            <a:r>
              <a:rPr lang="en-US" sz="1450" dirty="0" err="1" smtClean="0"/>
              <a:t>Iman’s</a:t>
            </a:r>
            <a:r>
              <a:rPr lang="en-US" sz="1450" dirty="0" smtClean="0"/>
              <a:t> opening scene in </a:t>
            </a:r>
            <a:r>
              <a:rPr lang="en-US" sz="1450" i="1" dirty="0" smtClean="0"/>
              <a:t>Praise the Lord, But Pass the Ammunition</a:t>
            </a:r>
            <a:r>
              <a:rPr lang="en-US" sz="1450" dirty="0" smtClean="0"/>
              <a:t> depicts two Klan members beating John Simmons, a black man, and his family because Simmons had tried to vote. As they beat the family, they shout at Simmons, </a:t>
            </a:r>
            <a:r>
              <a:rPr lang="en-US" sz="1450" dirty="0"/>
              <a:t>“You still feel like voting now, nigger” (1). Eventually, the two Klansmen kill the entire family, </a:t>
            </a:r>
            <a:r>
              <a:rPr lang="en-US" sz="1450" dirty="0" smtClean="0"/>
              <a:t>showing that voting as a </a:t>
            </a:r>
            <a:r>
              <a:rPr lang="en-US" sz="1450" dirty="0"/>
              <a:t>black in the South was highly dangerous, as the KKK </a:t>
            </a:r>
            <a:r>
              <a:rPr lang="en-US" sz="1450" dirty="0" smtClean="0"/>
              <a:t>wanted  Democrats to hold the majority of the political power in the South.</a:t>
            </a:r>
            <a:endParaRPr lang="en-US" sz="1450" dirty="0"/>
          </a:p>
        </p:txBody>
      </p:sp>
      <p:sp>
        <p:nvSpPr>
          <p:cNvPr id="11" name="TextBox 10"/>
          <p:cNvSpPr txBox="1"/>
          <p:nvPr/>
        </p:nvSpPr>
        <p:spPr>
          <a:xfrm>
            <a:off x="4672335" y="5089106"/>
            <a:ext cx="3977476" cy="461665"/>
          </a:xfrm>
          <a:prstGeom prst="rect">
            <a:avLst/>
          </a:prstGeom>
          <a:noFill/>
        </p:spPr>
        <p:txBody>
          <a:bodyPr wrap="square" rtlCol="0">
            <a:spAutoFit/>
          </a:bodyPr>
          <a:lstStyle/>
          <a:p>
            <a:r>
              <a:rPr lang="en-US" sz="1200" dirty="0" smtClean="0"/>
              <a:t>A. B. Frost, </a:t>
            </a:r>
            <a:r>
              <a:rPr lang="en-US" sz="1200" i="1" dirty="0" smtClean="0"/>
              <a:t>Of Course He Wants to Vote the Democratic Ticket</a:t>
            </a:r>
            <a:r>
              <a:rPr lang="en-US" sz="1200" dirty="0" smtClean="0"/>
              <a:t>, October 21, 1876, Cartoon</a:t>
            </a:r>
            <a:endParaRPr lang="en-US" sz="1200" dirty="0"/>
          </a:p>
        </p:txBody>
      </p:sp>
      <p:sp>
        <p:nvSpPr>
          <p:cNvPr id="12" name="TextBox 11"/>
          <p:cNvSpPr txBox="1"/>
          <p:nvPr/>
        </p:nvSpPr>
        <p:spPr>
          <a:xfrm>
            <a:off x="4672335" y="5688105"/>
            <a:ext cx="4133335" cy="461665"/>
          </a:xfrm>
          <a:prstGeom prst="rect">
            <a:avLst/>
          </a:prstGeom>
          <a:noFill/>
        </p:spPr>
        <p:txBody>
          <a:bodyPr wrap="square" rtlCol="0">
            <a:spAutoFit/>
          </a:bodyPr>
          <a:lstStyle/>
          <a:p>
            <a:r>
              <a:rPr lang="en-US" sz="1200" dirty="0" err="1" smtClean="0"/>
              <a:t>Yusef</a:t>
            </a:r>
            <a:r>
              <a:rPr lang="en-US" sz="1200" dirty="0" smtClean="0"/>
              <a:t> </a:t>
            </a:r>
            <a:r>
              <a:rPr lang="en-US" sz="1200" dirty="0" err="1" smtClean="0"/>
              <a:t>Iman</a:t>
            </a:r>
            <a:r>
              <a:rPr lang="en-US" sz="1200" dirty="0" smtClean="0"/>
              <a:t>, </a:t>
            </a:r>
            <a:r>
              <a:rPr lang="en-US" sz="1200" i="1" dirty="0" smtClean="0"/>
              <a:t>Praise the Lord, But Pass the Ammunition</a:t>
            </a:r>
            <a:r>
              <a:rPr lang="en-US" sz="1200" dirty="0" smtClean="0"/>
              <a:t>, 1967, Play Script</a:t>
            </a:r>
            <a:endParaRPr lang="en-US" sz="1200" dirty="0"/>
          </a:p>
        </p:txBody>
      </p:sp>
    </p:spTree>
    <p:extLst>
      <p:ext uri="{BB962C8B-B14F-4D97-AF65-F5344CB8AC3E}">
        <p14:creationId xmlns:p14="http://schemas.microsoft.com/office/powerpoint/2010/main" val="28587544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lumMod val="75000"/>
                  </a:schemeClr>
                </a:solidFill>
                <a:latin typeface="Impact"/>
                <a:cs typeface="Impact"/>
              </a:rPr>
              <a:t>Ben Johnson Interview</a:t>
            </a:r>
            <a:endParaRPr lang="en-US" dirty="0">
              <a:solidFill>
                <a:schemeClr val="accent1">
                  <a:lumMod val="75000"/>
                </a:schemeClr>
              </a:solidFill>
              <a:latin typeface="Impact"/>
              <a:cs typeface="Impact"/>
            </a:endParaRPr>
          </a:p>
        </p:txBody>
      </p:sp>
      <p:sp>
        <p:nvSpPr>
          <p:cNvPr id="3" name="Content Placeholder 2"/>
          <p:cNvSpPr>
            <a:spLocks noGrp="1"/>
          </p:cNvSpPr>
          <p:nvPr>
            <p:ph sz="quarter" idx="1"/>
          </p:nvPr>
        </p:nvSpPr>
        <p:spPr>
          <a:xfrm>
            <a:off x="4157180" y="1527048"/>
            <a:ext cx="2719539" cy="2259156"/>
          </a:xfrm>
        </p:spPr>
        <p:txBody>
          <a:bodyPr>
            <a:normAutofit/>
          </a:bodyPr>
          <a:lstStyle/>
          <a:p>
            <a:pPr marL="0" indent="0">
              <a:buNone/>
            </a:pPr>
            <a:r>
              <a:rPr lang="en-US" sz="1600" dirty="0" smtClean="0"/>
              <a:t>	</a:t>
            </a:r>
            <a:r>
              <a:rPr lang="en-US" sz="1600" dirty="0"/>
              <a:t>	</a:t>
            </a:r>
            <a:endParaRPr lang="en-US" sz="1600" dirty="0"/>
          </a:p>
        </p:txBody>
      </p:sp>
      <p:pic>
        <p:nvPicPr>
          <p:cNvPr id="4" name="Picture 3" descr="4a2a78c75c3b7cb55f12fb511af97b65.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08277" y="1527047"/>
            <a:ext cx="4097396" cy="3092495"/>
          </a:xfrm>
          <a:prstGeom prst="rect">
            <a:avLst/>
          </a:prstGeom>
        </p:spPr>
      </p:pic>
      <p:sp>
        <p:nvSpPr>
          <p:cNvPr id="5" name="TextBox 4"/>
          <p:cNvSpPr txBox="1"/>
          <p:nvPr/>
        </p:nvSpPr>
        <p:spPr>
          <a:xfrm>
            <a:off x="191686" y="1653468"/>
            <a:ext cx="4516590" cy="5101397"/>
          </a:xfrm>
          <a:prstGeom prst="rect">
            <a:avLst/>
          </a:prstGeom>
          <a:noFill/>
        </p:spPr>
        <p:txBody>
          <a:bodyPr wrap="square" rtlCol="0">
            <a:spAutoFit/>
          </a:bodyPr>
          <a:lstStyle/>
          <a:p>
            <a:r>
              <a:rPr lang="en-US" sz="1350" dirty="0"/>
              <a:t>In an interview in 1933, Ben Johnson, a former slave, provides a firsthand account of the violence he witnessed and experienced around Hillsboro, North Carolina just after the end of the Civil War. He recounts, “The most that I can tell you ‘bout is the </a:t>
            </a:r>
            <a:r>
              <a:rPr lang="en-US" sz="1350" dirty="0" err="1"/>
              <a:t>Klu</a:t>
            </a:r>
            <a:r>
              <a:rPr lang="en-US" sz="1350" dirty="0"/>
              <a:t> Klux. I never will forget when they hung Cy Guy. They hung him for a scandalous insult to a white woman an’ they </a:t>
            </a:r>
            <a:r>
              <a:rPr lang="en-US" sz="1350" dirty="0" err="1"/>
              <a:t>comed</a:t>
            </a:r>
            <a:r>
              <a:rPr lang="en-US" sz="1350" dirty="0"/>
              <a:t> after him a hundred strong… They scratches Cy’s arm to get some blood, an’ with that blood they writes that he shall hang ‘tween the heavens and the earth till he is dead, dead, dead, and that any nigger that takes down the body shall be hanged too.” The Klan viewed any slight </a:t>
            </a:r>
            <a:r>
              <a:rPr lang="en-US" sz="1350" dirty="0" smtClean="0"/>
              <a:t>misdemeanor </a:t>
            </a:r>
            <a:r>
              <a:rPr lang="en-US" sz="1350" dirty="0"/>
              <a:t>committed by blacks as an opportunity to show their power through violence. Lynching sent powerful messages to blacks, as the horrific sight of a friend or neighbor dangling from a tree likely invoked fear, sorrow, and anger. Klan violence was effective in that it invoked fear </a:t>
            </a:r>
            <a:r>
              <a:rPr lang="en-US" sz="1350" dirty="0" smtClean="0"/>
              <a:t>in </a:t>
            </a:r>
            <a:r>
              <a:rPr lang="en-US" sz="1350" dirty="0"/>
              <a:t>blacks, however, it also provoked unrest </a:t>
            </a:r>
            <a:r>
              <a:rPr lang="en-US" sz="1350" dirty="0" smtClean="0"/>
              <a:t>and </a:t>
            </a:r>
            <a:r>
              <a:rPr lang="en-US" sz="1350" dirty="0"/>
              <a:t>rebellion from black communities, which led to stronger legislation, like the Enforcement Act of May 1870, to protect blacks from Klan intimidation and violence. </a:t>
            </a:r>
          </a:p>
          <a:p>
            <a:endParaRPr lang="en-US" sz="1400" dirty="0"/>
          </a:p>
          <a:p>
            <a:endParaRPr lang="en-US" sz="1450" dirty="0"/>
          </a:p>
        </p:txBody>
      </p:sp>
      <p:sp>
        <p:nvSpPr>
          <p:cNvPr id="6" name="TextBox 5"/>
          <p:cNvSpPr txBox="1"/>
          <p:nvPr/>
        </p:nvSpPr>
        <p:spPr>
          <a:xfrm>
            <a:off x="5726606" y="3534588"/>
            <a:ext cx="184666" cy="369332"/>
          </a:xfrm>
          <a:prstGeom prst="rect">
            <a:avLst/>
          </a:prstGeom>
          <a:noFill/>
        </p:spPr>
        <p:txBody>
          <a:bodyPr wrap="none" rtlCol="0">
            <a:spAutoFit/>
          </a:bodyPr>
          <a:lstStyle/>
          <a:p>
            <a:endParaRPr lang="en-US" dirty="0"/>
          </a:p>
        </p:txBody>
      </p:sp>
      <p:sp>
        <p:nvSpPr>
          <p:cNvPr id="7" name="TextBox 6"/>
          <p:cNvSpPr txBox="1"/>
          <p:nvPr/>
        </p:nvSpPr>
        <p:spPr>
          <a:xfrm>
            <a:off x="8553968" y="6350276"/>
            <a:ext cx="184666" cy="369332"/>
          </a:xfrm>
          <a:prstGeom prst="rect">
            <a:avLst/>
          </a:prstGeom>
          <a:noFill/>
        </p:spPr>
        <p:txBody>
          <a:bodyPr wrap="none" rtlCol="0">
            <a:spAutoFit/>
          </a:bodyPr>
          <a:lstStyle/>
          <a:p>
            <a:endParaRPr lang="en-US" dirty="0"/>
          </a:p>
        </p:txBody>
      </p:sp>
      <p:sp>
        <p:nvSpPr>
          <p:cNvPr id="9" name="TextBox 8"/>
          <p:cNvSpPr txBox="1"/>
          <p:nvPr/>
        </p:nvSpPr>
        <p:spPr>
          <a:xfrm>
            <a:off x="5093323" y="4618965"/>
            <a:ext cx="3742829" cy="1661993"/>
          </a:xfrm>
          <a:prstGeom prst="rect">
            <a:avLst/>
          </a:prstGeom>
          <a:noFill/>
        </p:spPr>
        <p:txBody>
          <a:bodyPr wrap="square" rtlCol="0">
            <a:spAutoFit/>
          </a:bodyPr>
          <a:lstStyle/>
          <a:p>
            <a:r>
              <a:rPr lang="en-US" sz="1200" dirty="0"/>
              <a:t>Lawrence </a:t>
            </a:r>
            <a:r>
              <a:rPr lang="en-US" sz="1200" dirty="0" err="1"/>
              <a:t>Beitler</a:t>
            </a:r>
            <a:r>
              <a:rPr lang="en-US" sz="1200" dirty="0"/>
              <a:t>, </a:t>
            </a:r>
            <a:r>
              <a:rPr lang="en-US" sz="1200" i="1" dirty="0"/>
              <a:t>Lynching of Thomas Shipp and Abram Smith</a:t>
            </a:r>
            <a:r>
              <a:rPr lang="en-US" sz="1200" dirty="0"/>
              <a:t>, August 7, 1930, Photograph</a:t>
            </a:r>
          </a:p>
          <a:p>
            <a:endParaRPr lang="en-US" sz="1200" dirty="0"/>
          </a:p>
          <a:p>
            <a:endParaRPr lang="en-US" sz="1200" dirty="0" smtClean="0"/>
          </a:p>
          <a:p>
            <a:r>
              <a:rPr lang="en-US" sz="1200" dirty="0" smtClean="0"/>
              <a:t> </a:t>
            </a:r>
          </a:p>
          <a:p>
            <a:r>
              <a:rPr lang="en-US" sz="1200" dirty="0" smtClean="0"/>
              <a:t>Federal Writer’s Project, </a:t>
            </a:r>
            <a:r>
              <a:rPr lang="en-US" sz="1200" i="1" dirty="0" smtClean="0"/>
              <a:t>Ben Johnson Interview, </a:t>
            </a:r>
            <a:r>
              <a:rPr lang="en-US" sz="1200" dirty="0" smtClean="0"/>
              <a:t>1933, Interview Script</a:t>
            </a:r>
            <a:endParaRPr lang="en-US" sz="1200" dirty="0"/>
          </a:p>
          <a:p>
            <a:endParaRPr lang="en-US" dirty="0"/>
          </a:p>
        </p:txBody>
      </p:sp>
    </p:spTree>
    <p:extLst>
      <p:ext uri="{BB962C8B-B14F-4D97-AF65-F5344CB8AC3E}">
        <p14:creationId xmlns:p14="http://schemas.microsoft.com/office/powerpoint/2010/main" val="6994821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lumMod val="75000"/>
                  </a:schemeClr>
                </a:solidFill>
                <a:latin typeface="Impact"/>
                <a:cs typeface="Impact"/>
              </a:rPr>
              <a:t>Violent Retaliation or Peaceful Protest?</a:t>
            </a:r>
            <a:endParaRPr lang="en-US" dirty="0">
              <a:solidFill>
                <a:schemeClr val="accent1">
                  <a:lumMod val="75000"/>
                </a:schemeClr>
              </a:solidFill>
              <a:latin typeface="Impact"/>
              <a:cs typeface="Impact"/>
            </a:endParaRPr>
          </a:p>
        </p:txBody>
      </p:sp>
      <p:sp>
        <p:nvSpPr>
          <p:cNvPr id="3" name="Content Placeholder 2"/>
          <p:cNvSpPr>
            <a:spLocks noGrp="1"/>
          </p:cNvSpPr>
          <p:nvPr>
            <p:ph sz="quarter" idx="1"/>
          </p:nvPr>
        </p:nvSpPr>
        <p:spPr/>
        <p:txBody>
          <a:bodyPr>
            <a:normAutofit fontScale="40000" lnSpcReduction="20000"/>
          </a:bodyPr>
          <a:lstStyle/>
          <a:p>
            <a:pPr marL="0" indent="0">
              <a:buNone/>
            </a:pPr>
            <a:r>
              <a:rPr lang="en-US" sz="2800" dirty="0" smtClean="0"/>
              <a:t>	</a:t>
            </a:r>
            <a:r>
              <a:rPr lang="en-US" sz="4200" dirty="0" smtClean="0"/>
              <a:t>In </a:t>
            </a:r>
            <a:r>
              <a:rPr lang="en-US" sz="4200" dirty="0"/>
              <a:t>his play, </a:t>
            </a:r>
            <a:r>
              <a:rPr lang="en-US" sz="4200" dirty="0" err="1"/>
              <a:t>Iman</a:t>
            </a:r>
            <a:r>
              <a:rPr lang="en-US" sz="4200" dirty="0"/>
              <a:t> shows the social </a:t>
            </a:r>
            <a:r>
              <a:rPr lang="en-US" sz="4200" dirty="0" smtClean="0"/>
              <a:t>unrest in the South </a:t>
            </a:r>
            <a:r>
              <a:rPr lang="en-US" sz="4200" dirty="0"/>
              <a:t>through a rebellious character named Luke. Following the death of Simmons and his family, Luke wants to retaliate against the Klan with violence because he and his family had told Simmons to vote, which makes Luke </a:t>
            </a:r>
            <a:r>
              <a:rPr lang="en-US" sz="4200" dirty="0" smtClean="0"/>
              <a:t>believe </a:t>
            </a:r>
            <a:r>
              <a:rPr lang="en-US" sz="4200" dirty="0"/>
              <a:t>that the Klan is coming for them next. In turn, he tries to persuade his family to join him, “It will be more dangerous waiting until they come here. Look, these are the choices we have. One, we can run like dogs with our tails between our legs and get killed running. Two, we can stay here and pray, and still get killed. Or three, we can go down there and get them before they get us” (4). The KKK’s attempts to prevent blacks from voting prompted violence </a:t>
            </a:r>
            <a:r>
              <a:rPr lang="en-US" sz="4200" dirty="0" smtClean="0"/>
              <a:t>from </a:t>
            </a:r>
            <a:r>
              <a:rPr lang="en-US" sz="4200" dirty="0"/>
              <a:t>the KKK </a:t>
            </a:r>
            <a:r>
              <a:rPr lang="en-US" sz="4200" dirty="0" smtClean="0"/>
              <a:t>and protest from </a:t>
            </a:r>
            <a:r>
              <a:rPr lang="en-US" sz="4200" dirty="0"/>
              <a:t>blacks. As the KKK was determined to have Democrats in control of local and state legislation, they took extreme measures to ensure that the conservative politicians that supported their ideas of white supremacy would be in office. Because of the Klan’s widespread power across the South, blacks rarely retaliated against the Klan with violence of their own, as they were simply </a:t>
            </a:r>
            <a:r>
              <a:rPr lang="en-US" sz="4200" dirty="0" smtClean="0"/>
              <a:t>less powerful and prepared </a:t>
            </a:r>
            <a:r>
              <a:rPr lang="en-US" sz="4200" dirty="0"/>
              <a:t>compared to the Klan.</a:t>
            </a:r>
          </a:p>
          <a:p>
            <a:pPr marL="0" indent="0">
              <a:buNone/>
            </a:pPr>
            <a:r>
              <a:rPr lang="en-US" dirty="0" smtClean="0"/>
              <a:t>						</a:t>
            </a:r>
          </a:p>
          <a:p>
            <a:pPr marL="0" indent="0">
              <a:buNone/>
            </a:pPr>
            <a:endParaRPr lang="en-US" sz="2800" dirty="0" smtClean="0"/>
          </a:p>
          <a:p>
            <a:pPr marL="0" indent="0">
              <a:buNone/>
            </a:pPr>
            <a:endParaRPr lang="en-US" sz="2800" dirty="0"/>
          </a:p>
          <a:p>
            <a:pPr marL="0" indent="0">
              <a:buNone/>
            </a:pPr>
            <a:endParaRPr lang="en-US" sz="2800" dirty="0" smtClean="0"/>
          </a:p>
          <a:p>
            <a:pPr marL="0" indent="0">
              <a:buNone/>
            </a:pPr>
            <a:r>
              <a:rPr lang="en-US" sz="2800" dirty="0" err="1" smtClean="0"/>
              <a:t>Yusef</a:t>
            </a:r>
            <a:r>
              <a:rPr lang="en-US" sz="2800" dirty="0" smtClean="0"/>
              <a:t> </a:t>
            </a:r>
            <a:r>
              <a:rPr lang="en-US" sz="2800" dirty="0" err="1"/>
              <a:t>Iman</a:t>
            </a:r>
            <a:r>
              <a:rPr lang="en-US" sz="2800" dirty="0"/>
              <a:t>, </a:t>
            </a:r>
            <a:r>
              <a:rPr lang="en-US" sz="2800" i="1" dirty="0"/>
              <a:t>Praise the Lord, But Pass the Ammunition</a:t>
            </a:r>
            <a:r>
              <a:rPr lang="en-US" sz="2800" dirty="0"/>
              <a:t>, 1967, Play Script</a:t>
            </a:r>
          </a:p>
          <a:p>
            <a:pPr marL="0" indent="0">
              <a:buNone/>
            </a:pPr>
            <a:endParaRPr lang="en-US" dirty="0"/>
          </a:p>
        </p:txBody>
      </p:sp>
    </p:spTree>
    <p:extLst>
      <p:ext uri="{BB962C8B-B14F-4D97-AF65-F5344CB8AC3E}">
        <p14:creationId xmlns:p14="http://schemas.microsoft.com/office/powerpoint/2010/main" val="5863183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lumMod val="75000"/>
                  </a:schemeClr>
                </a:solidFill>
                <a:latin typeface="Impact"/>
                <a:cs typeface="Impact"/>
              </a:rPr>
              <a:t>The Resurgence of the Klan in 1915</a:t>
            </a:r>
            <a:endParaRPr lang="en-US" dirty="0">
              <a:solidFill>
                <a:schemeClr val="accent1">
                  <a:lumMod val="75000"/>
                </a:schemeClr>
              </a:solidFill>
              <a:latin typeface="Impact"/>
              <a:cs typeface="Impact"/>
            </a:endParaRPr>
          </a:p>
        </p:txBody>
      </p:sp>
      <p:pic>
        <p:nvPicPr>
          <p:cNvPr id="8" name="Content Placeholder 7" descr="Columbus Enquire.pdf"/>
          <p:cNvPicPr>
            <a:picLocks noGrp="1" noChangeAspect="1"/>
          </p:cNvPicPr>
          <p:nvPr>
            <p:ph sz="quarter" idx="1"/>
          </p:nvPr>
        </p:nvPicPr>
        <p:blipFill>
          <a:blip r:embed="rId2">
            <a:extLst>
              <a:ext uri="{28A0092B-C50C-407E-A947-70E740481C1C}">
                <a14:useLocalDpi xmlns:a14="http://schemas.microsoft.com/office/drawing/2010/main" val="0"/>
              </a:ext>
            </a:extLst>
          </a:blip>
          <a:srcRect l="-68566" r="-68566"/>
          <a:stretch>
            <a:fillRect/>
          </a:stretch>
        </p:blipFill>
        <p:spPr>
          <a:xfrm>
            <a:off x="4111280" y="1527048"/>
            <a:ext cx="6828593" cy="3858001"/>
          </a:xfrm>
          <a:prstGeom prst="rect">
            <a:avLst/>
          </a:prstGeom>
          <a:noFill/>
          <a:ln>
            <a:noFill/>
          </a:ln>
        </p:spPr>
      </p:pic>
      <p:sp>
        <p:nvSpPr>
          <p:cNvPr id="12" name="Rectangle 11"/>
          <p:cNvSpPr/>
          <p:nvPr/>
        </p:nvSpPr>
        <p:spPr>
          <a:xfrm>
            <a:off x="301751" y="1527048"/>
            <a:ext cx="5708051" cy="4801314"/>
          </a:xfrm>
          <a:prstGeom prst="rect">
            <a:avLst/>
          </a:prstGeom>
        </p:spPr>
        <p:txBody>
          <a:bodyPr wrap="square">
            <a:spAutoFit/>
          </a:bodyPr>
          <a:lstStyle/>
          <a:p>
            <a:r>
              <a:rPr lang="en-US" sz="1700" dirty="0"/>
              <a:t>Because the KKK largely contributed to the Democratic success in the 1870 state elections, they did not have as much political incentive to intimidate blacks from voting in the following years. </a:t>
            </a:r>
            <a:r>
              <a:rPr lang="en-US" sz="1700" dirty="0" smtClean="0"/>
              <a:t>Thus, in </a:t>
            </a:r>
            <a:r>
              <a:rPr lang="en-US" sz="1700" dirty="0"/>
              <a:t>tandem with the Enforcement Acts passed in 1870 and 1871 that restricted the KKK from using intimidation and violence to prevent blacks from voting, the KKK experience gradual diffusion throughout the 1870’s. In the 1910’s, however, Klan fervor was rekindled by KKK literature and film. </a:t>
            </a:r>
            <a:r>
              <a:rPr lang="en-US" sz="1700" dirty="0" smtClean="0"/>
              <a:t>The article on the right, written in 1920 and printed Georgia’s </a:t>
            </a:r>
            <a:r>
              <a:rPr lang="en-US" sz="1700" i="1" dirty="0" smtClean="0"/>
              <a:t>Columbus Enquirer Sun</a:t>
            </a:r>
            <a:r>
              <a:rPr lang="en-US" sz="1700" dirty="0"/>
              <a:t>,</a:t>
            </a:r>
            <a:r>
              <a:rPr lang="en-US" sz="1700" dirty="0" smtClean="0"/>
              <a:t> opens with a statement of the Klan’s growth since its revival in 1915, “Proof that the noble spirit that actuated the members of the famous Ku Klux Klan in the reconstruction period still lives among the sons is shown in the remarkable growth of the organization…” Through this, the Klan asserted their power, implying that they would reestablish their social and political power to reform the South.</a:t>
            </a:r>
            <a:endParaRPr lang="en-US" sz="1700" dirty="0"/>
          </a:p>
        </p:txBody>
      </p:sp>
      <p:sp>
        <p:nvSpPr>
          <p:cNvPr id="16" name="TextBox 15"/>
          <p:cNvSpPr txBox="1"/>
          <p:nvPr/>
        </p:nvSpPr>
        <p:spPr>
          <a:xfrm>
            <a:off x="6118389" y="5420421"/>
            <a:ext cx="2717763" cy="646331"/>
          </a:xfrm>
          <a:prstGeom prst="rect">
            <a:avLst/>
          </a:prstGeom>
          <a:noFill/>
        </p:spPr>
        <p:txBody>
          <a:bodyPr wrap="square" rtlCol="0">
            <a:spAutoFit/>
          </a:bodyPr>
          <a:lstStyle/>
          <a:p>
            <a:r>
              <a:rPr lang="en-US" sz="1200" dirty="0" smtClean="0"/>
              <a:t>Columbia Enquirer Sun, </a:t>
            </a:r>
            <a:r>
              <a:rPr lang="en-US" sz="1200" i="1" dirty="0" smtClean="0"/>
              <a:t>Col. Simmons Discusses Knights of Ku Klux Klan</a:t>
            </a:r>
            <a:r>
              <a:rPr lang="en-US" sz="1200" dirty="0" smtClean="0"/>
              <a:t>, 1920, Newspaper Article</a:t>
            </a:r>
            <a:endParaRPr lang="en-US" sz="1200" i="1" dirty="0"/>
          </a:p>
        </p:txBody>
      </p:sp>
    </p:spTree>
    <p:extLst>
      <p:ext uri="{BB962C8B-B14F-4D97-AF65-F5344CB8AC3E}">
        <p14:creationId xmlns:p14="http://schemas.microsoft.com/office/powerpoint/2010/main" val="29833689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solidFill>
                  <a:schemeClr val="accent1">
                    <a:lumMod val="75000"/>
                  </a:schemeClr>
                </a:solidFill>
                <a:latin typeface="Impact"/>
                <a:cs typeface="Impact"/>
              </a:rPr>
              <a:t>The Klan Establishes Political Power Across the Country</a:t>
            </a:r>
            <a:endParaRPr lang="en-US" sz="2800" dirty="0">
              <a:solidFill>
                <a:schemeClr val="accent1">
                  <a:lumMod val="75000"/>
                </a:schemeClr>
              </a:solidFill>
              <a:latin typeface="Impact"/>
              <a:cs typeface="Impact"/>
            </a:endParaRPr>
          </a:p>
        </p:txBody>
      </p:sp>
      <p:pic>
        <p:nvPicPr>
          <p:cNvPr id="4" name="Content Placeholder 3" descr="ap2501010173_wide-b65f63e6f1ae8cc250689c173d0eb4ad85e1fb66.jpg"/>
          <p:cNvPicPr>
            <a:picLocks noGrp="1" noChangeAspect="1"/>
          </p:cNvPicPr>
          <p:nvPr>
            <p:ph sz="quarter" idx="1"/>
          </p:nvPr>
        </p:nvPicPr>
        <p:blipFill>
          <a:blip r:embed="rId2">
            <a:extLst>
              <a:ext uri="{28A0092B-C50C-407E-A947-70E740481C1C}">
                <a14:useLocalDpi xmlns:a14="http://schemas.microsoft.com/office/drawing/2010/main" val="0"/>
              </a:ext>
            </a:extLst>
          </a:blip>
          <a:srcRect t="2182" b="2182"/>
          <a:stretch>
            <a:fillRect/>
          </a:stretch>
        </p:blipFill>
        <p:spPr>
          <a:xfrm>
            <a:off x="4447642" y="1658846"/>
            <a:ext cx="4358030" cy="2654550"/>
          </a:xfrm>
        </p:spPr>
      </p:pic>
      <p:sp>
        <p:nvSpPr>
          <p:cNvPr id="5" name="TextBox 4"/>
          <p:cNvSpPr txBox="1"/>
          <p:nvPr/>
        </p:nvSpPr>
        <p:spPr>
          <a:xfrm>
            <a:off x="301752" y="1658846"/>
            <a:ext cx="4023153" cy="4632037"/>
          </a:xfrm>
          <a:prstGeom prst="rect">
            <a:avLst/>
          </a:prstGeom>
          <a:noFill/>
        </p:spPr>
        <p:txBody>
          <a:bodyPr wrap="square" rtlCol="0">
            <a:spAutoFit/>
          </a:bodyPr>
          <a:lstStyle/>
          <a:p>
            <a:r>
              <a:rPr lang="en-US" sz="1500" dirty="0"/>
              <a:t> </a:t>
            </a:r>
            <a:r>
              <a:rPr lang="en-US" sz="1400" dirty="0" smtClean="0"/>
              <a:t>         Throughout the 1910’s and 1920’s, the Klan expanded into the North. Even states like Ohio and Pennsylvania had 300,000 and 200,000 members, respectively, in the 1920’s. The picture on the right shows a Klan parade in Washington D.C. and is representative of their rapid expansion into the North. The KKK expansion across the country coincided with widespread hate crimes against blacks, including murders, </a:t>
            </a:r>
            <a:r>
              <a:rPr lang="en-US" sz="1400" dirty="0" err="1" smtClean="0"/>
              <a:t>lynchings</a:t>
            </a:r>
            <a:r>
              <a:rPr lang="en-US" sz="1400" dirty="0" smtClean="0"/>
              <a:t>, and even church bombings. 		</a:t>
            </a:r>
          </a:p>
          <a:p>
            <a:r>
              <a:rPr lang="en-US" sz="1400" dirty="0" smtClean="0"/>
              <a:t>          In order to reclaim their political power in local and state governments, the KKK devised a political plan called the “decade.” This plan entailed that each Klan member recruit ten people to vote for KKK politicians. By 1924, the Klan had strong political presences from coast to coast, as KKK politicians had been elected in Portland, </a:t>
            </a:r>
            <a:r>
              <a:rPr lang="en-US" sz="1400" dirty="0"/>
              <a:t>Maine and in Portland, Oregon. In states, such as Indiana and Colorado, enough Klansmen had been elected that they </a:t>
            </a:r>
            <a:r>
              <a:rPr lang="en-US" sz="1400" dirty="0" smtClean="0"/>
              <a:t>practically</a:t>
            </a:r>
            <a:endParaRPr lang="en-US" sz="1400" dirty="0"/>
          </a:p>
        </p:txBody>
      </p:sp>
      <p:sp>
        <p:nvSpPr>
          <p:cNvPr id="7" name="TextBox 6"/>
          <p:cNvSpPr txBox="1"/>
          <p:nvPr/>
        </p:nvSpPr>
        <p:spPr>
          <a:xfrm>
            <a:off x="4792139" y="4696809"/>
            <a:ext cx="4044013" cy="1877437"/>
          </a:xfrm>
          <a:prstGeom prst="rect">
            <a:avLst/>
          </a:prstGeom>
          <a:noFill/>
        </p:spPr>
        <p:txBody>
          <a:bodyPr wrap="square" rtlCol="0">
            <a:spAutoFit/>
          </a:bodyPr>
          <a:lstStyle/>
          <a:p>
            <a:endParaRPr lang="en-US" sz="1400" dirty="0" smtClean="0"/>
          </a:p>
          <a:p>
            <a:endParaRPr lang="en-US" sz="1400" dirty="0"/>
          </a:p>
          <a:p>
            <a:endParaRPr lang="en-US" sz="1400" dirty="0" smtClean="0"/>
          </a:p>
          <a:p>
            <a:r>
              <a:rPr lang="en-US" sz="1400" dirty="0"/>
              <a:t>controlled the state governments. In this way, </a:t>
            </a:r>
          </a:p>
          <a:p>
            <a:r>
              <a:rPr lang="en-US" sz="1400" dirty="0" smtClean="0"/>
              <a:t>the </a:t>
            </a:r>
            <a:r>
              <a:rPr lang="en-US" sz="1400" dirty="0"/>
              <a:t>Klan formed an “invisible empire,” as their social and political power extended across the country.</a:t>
            </a:r>
          </a:p>
          <a:p>
            <a:endParaRPr lang="en-US" dirty="0"/>
          </a:p>
        </p:txBody>
      </p:sp>
      <p:sp>
        <p:nvSpPr>
          <p:cNvPr id="8" name="TextBox 7"/>
          <p:cNvSpPr txBox="1"/>
          <p:nvPr/>
        </p:nvSpPr>
        <p:spPr>
          <a:xfrm>
            <a:off x="4792139" y="4325378"/>
            <a:ext cx="3677966" cy="646331"/>
          </a:xfrm>
          <a:prstGeom prst="rect">
            <a:avLst/>
          </a:prstGeom>
          <a:noFill/>
        </p:spPr>
        <p:txBody>
          <a:bodyPr wrap="square" rtlCol="0">
            <a:spAutoFit/>
          </a:bodyPr>
          <a:lstStyle/>
          <a:p>
            <a:r>
              <a:rPr lang="en-US" sz="1200" dirty="0" smtClean="0"/>
              <a:t>AP Photo, Thousand of Ku Klux Klan members parade past the U.S. Treasury building in Washington D.C. ,1925, Still Image</a:t>
            </a:r>
            <a:endParaRPr lang="en-US" sz="1200" dirty="0"/>
          </a:p>
        </p:txBody>
      </p:sp>
    </p:spTree>
    <p:extLst>
      <p:ext uri="{BB962C8B-B14F-4D97-AF65-F5344CB8AC3E}">
        <p14:creationId xmlns:p14="http://schemas.microsoft.com/office/powerpoint/2010/main" val="7766513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lumMod val="75000"/>
                  </a:schemeClr>
                </a:solidFill>
                <a:latin typeface="Impact"/>
                <a:cs typeface="Impact"/>
              </a:rPr>
              <a:t>Blacks Attempt Peaceful Protests</a:t>
            </a:r>
            <a:endParaRPr lang="en-US" dirty="0">
              <a:solidFill>
                <a:schemeClr val="accent1">
                  <a:lumMod val="75000"/>
                </a:schemeClr>
              </a:solidFill>
              <a:latin typeface="Impact"/>
              <a:cs typeface="Impact"/>
            </a:endParaRPr>
          </a:p>
        </p:txBody>
      </p:sp>
      <p:pic>
        <p:nvPicPr>
          <p:cNvPr id="4" name="Content Placeholder 3" descr="7c8479670aee427365609d271b4215f6.jpg"/>
          <p:cNvPicPr>
            <a:picLocks noGrp="1" noChangeAspect="1"/>
          </p:cNvPicPr>
          <p:nvPr>
            <p:ph sz="quarter" idx="1"/>
          </p:nvPr>
        </p:nvPicPr>
        <p:blipFill>
          <a:blip r:embed="rId2">
            <a:extLst>
              <a:ext uri="{28A0092B-C50C-407E-A947-70E740481C1C}">
                <a14:useLocalDpi xmlns:a14="http://schemas.microsoft.com/office/drawing/2010/main" val="0"/>
              </a:ext>
            </a:extLst>
          </a:blip>
          <a:srcRect t="16159" b="16159"/>
          <a:stretch>
            <a:fillRect/>
          </a:stretch>
        </p:blipFill>
        <p:spPr>
          <a:xfrm>
            <a:off x="5904290" y="1502991"/>
            <a:ext cx="2931862" cy="1672148"/>
          </a:xfrm>
        </p:spPr>
      </p:pic>
      <p:sp>
        <p:nvSpPr>
          <p:cNvPr id="5" name="TextBox 4"/>
          <p:cNvSpPr txBox="1"/>
          <p:nvPr/>
        </p:nvSpPr>
        <p:spPr>
          <a:xfrm>
            <a:off x="301752" y="1653468"/>
            <a:ext cx="4286721" cy="4247317"/>
          </a:xfrm>
          <a:prstGeom prst="rect">
            <a:avLst/>
          </a:prstGeom>
          <a:noFill/>
        </p:spPr>
        <p:txBody>
          <a:bodyPr wrap="square" rtlCol="0">
            <a:spAutoFit/>
          </a:bodyPr>
          <a:lstStyle/>
          <a:p>
            <a:r>
              <a:rPr lang="en-US" dirty="0" smtClean="0"/>
              <a:t>The Klan’s expansion throughout the 1920’s provoked blacks to peacefully protest the violence and oppression of blacks that the KKK stood for. The NAACP (National Association of the Advancement of Colored People) tried to persuade the government to create and enforce new laws that would prohibit KKK violence, but their attempts were relatively unsuccessful. In turn, peaceful protests and sit-ins, like those shown in the pictures on the right, became the more common types of protest that blacks used to combat KKK violence and segregation. </a:t>
            </a:r>
            <a:endParaRPr lang="en-US" dirty="0"/>
          </a:p>
        </p:txBody>
      </p:sp>
      <p:pic>
        <p:nvPicPr>
          <p:cNvPr id="6" name="Picture 5" descr="3b21b567d6c57a88d6996f40d2653ebd.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16674" y="3675649"/>
            <a:ext cx="3319478" cy="2225136"/>
          </a:xfrm>
          <a:prstGeom prst="rect">
            <a:avLst/>
          </a:prstGeom>
        </p:spPr>
      </p:pic>
      <p:sp>
        <p:nvSpPr>
          <p:cNvPr id="7" name="TextBox 6"/>
          <p:cNvSpPr txBox="1"/>
          <p:nvPr/>
        </p:nvSpPr>
        <p:spPr>
          <a:xfrm>
            <a:off x="5904290" y="3175139"/>
            <a:ext cx="2931862" cy="400110"/>
          </a:xfrm>
          <a:prstGeom prst="rect">
            <a:avLst/>
          </a:prstGeom>
          <a:noFill/>
        </p:spPr>
        <p:txBody>
          <a:bodyPr wrap="square" rtlCol="0">
            <a:spAutoFit/>
          </a:bodyPr>
          <a:lstStyle/>
          <a:p>
            <a:r>
              <a:rPr lang="en-US" sz="1000" dirty="0" smtClean="0"/>
              <a:t>Unknown, </a:t>
            </a:r>
            <a:r>
              <a:rPr lang="en-US" sz="1000" i="1" dirty="0" smtClean="0"/>
              <a:t>Stand Off between KKK and Blacks</a:t>
            </a:r>
            <a:r>
              <a:rPr lang="en-US" sz="1000" dirty="0" smtClean="0"/>
              <a:t>, 1938, Still Image</a:t>
            </a:r>
            <a:endParaRPr lang="en-US" sz="1000" i="1" dirty="0"/>
          </a:p>
        </p:txBody>
      </p:sp>
      <p:sp>
        <p:nvSpPr>
          <p:cNvPr id="8" name="TextBox 7"/>
          <p:cNvSpPr txBox="1"/>
          <p:nvPr/>
        </p:nvSpPr>
        <p:spPr>
          <a:xfrm>
            <a:off x="5516674" y="5900785"/>
            <a:ext cx="3319478" cy="400110"/>
          </a:xfrm>
          <a:prstGeom prst="rect">
            <a:avLst/>
          </a:prstGeom>
          <a:noFill/>
        </p:spPr>
        <p:txBody>
          <a:bodyPr wrap="square" rtlCol="0">
            <a:spAutoFit/>
          </a:bodyPr>
          <a:lstStyle/>
          <a:p>
            <a:r>
              <a:rPr lang="en-US" sz="1000" dirty="0" smtClean="0"/>
              <a:t>Unknown, </a:t>
            </a:r>
            <a:r>
              <a:rPr lang="en-US" sz="1000" i="1" dirty="0" smtClean="0"/>
              <a:t>Harassment during a Civil Rights Sit-in at the </a:t>
            </a:r>
            <a:r>
              <a:rPr lang="en-US" sz="1000" i="1" dirty="0" err="1" smtClean="0"/>
              <a:t>Cherrydale</a:t>
            </a:r>
            <a:r>
              <a:rPr lang="en-US" sz="1000" i="1" dirty="0" smtClean="0"/>
              <a:t> Drug Store</a:t>
            </a:r>
            <a:r>
              <a:rPr lang="en-US" sz="1000" dirty="0" smtClean="0"/>
              <a:t>, 1960, Still Image</a:t>
            </a:r>
            <a:endParaRPr lang="en-US" sz="1000" dirty="0"/>
          </a:p>
        </p:txBody>
      </p:sp>
    </p:spTree>
    <p:extLst>
      <p:ext uri="{BB962C8B-B14F-4D97-AF65-F5344CB8AC3E}">
        <p14:creationId xmlns:p14="http://schemas.microsoft.com/office/powerpoint/2010/main" val="125517503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华文新魏"/>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Civic.thmx</Template>
  <TotalTime>574</TotalTime>
  <Words>1464</Words>
  <Application>Microsoft Macintosh PowerPoint</Application>
  <PresentationFormat>On-screen Show (4:3)</PresentationFormat>
  <Paragraphs>64</Paragraphs>
  <Slides>12</Slides>
  <Notes>1</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Civic</vt:lpstr>
      <vt:lpstr>KKK versus Blacks in the South: A Visual History of the Development of Race Relations From the Reconstruction Era through the Civil Rights Movements of the 1960’s</vt:lpstr>
      <vt:lpstr>Introduction</vt:lpstr>
      <vt:lpstr>The Foundation of the Klan</vt:lpstr>
      <vt:lpstr>KKK Inhibits Blacks Right to Vote through Intimidation and Violence</vt:lpstr>
      <vt:lpstr>Ben Johnson Interview</vt:lpstr>
      <vt:lpstr>Violent Retaliation or Peaceful Protest?</vt:lpstr>
      <vt:lpstr>The Resurgence of the Klan in 1915</vt:lpstr>
      <vt:lpstr>The Klan Establishes Political Power Across the Country</vt:lpstr>
      <vt:lpstr>Blacks Attempt Peaceful Protests</vt:lpstr>
      <vt:lpstr>The Decline of the Resurgent Klan </vt:lpstr>
      <vt:lpstr>The Klan’s Final Phase</vt:lpstr>
      <vt:lpstr>Conclusion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KKK versus Blacks in the South: A Visual History of the Development of Race Relations From the Reconstruction Era through the Civil Rights Movements of the 1960’s</dc:title>
  <dc:creator>Geoffrey Whelan</dc:creator>
  <cp:lastModifiedBy>Geoffrey Whelan</cp:lastModifiedBy>
  <cp:revision>214</cp:revision>
  <cp:lastPrinted>2016-10-27T02:01:31Z</cp:lastPrinted>
  <dcterms:created xsi:type="dcterms:W3CDTF">2016-10-26T18:16:47Z</dcterms:created>
  <dcterms:modified xsi:type="dcterms:W3CDTF">2016-10-27T03:51:16Z</dcterms:modified>
</cp:coreProperties>
</file>