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91" r:id="rId4"/>
    <p:sldId id="274" r:id="rId5"/>
    <p:sldId id="299" r:id="rId6"/>
    <p:sldId id="300" r:id="rId7"/>
    <p:sldId id="301" r:id="rId8"/>
    <p:sldId id="279" r:id="rId9"/>
    <p:sldId id="310" r:id="rId10"/>
    <p:sldId id="311" r:id="rId11"/>
    <p:sldId id="314" r:id="rId12"/>
    <p:sldId id="334" r:id="rId13"/>
    <p:sldId id="335" r:id="rId14"/>
    <p:sldId id="336" r:id="rId15"/>
    <p:sldId id="337" r:id="rId16"/>
    <p:sldId id="343" r:id="rId17"/>
    <p:sldId id="344" r:id="rId18"/>
    <p:sldId id="315" r:id="rId19"/>
    <p:sldId id="318" r:id="rId20"/>
    <p:sldId id="317" r:id="rId21"/>
    <p:sldId id="338" r:id="rId22"/>
    <p:sldId id="280" r:id="rId23"/>
    <p:sldId id="286" r:id="rId24"/>
    <p:sldId id="287" r:id="rId25"/>
    <p:sldId id="341" r:id="rId26"/>
    <p:sldId id="305" r:id="rId27"/>
    <p:sldId id="340" r:id="rId28"/>
    <p:sldId id="333" r:id="rId29"/>
    <p:sldId id="281" r:id="rId30"/>
    <p:sldId id="316" r:id="rId31"/>
    <p:sldId id="339" r:id="rId32"/>
    <p:sldId id="350" r:id="rId33"/>
    <p:sldId id="282" r:id="rId34"/>
    <p:sldId id="345" r:id="rId35"/>
    <p:sldId id="346" r:id="rId36"/>
    <p:sldId id="348" r:id="rId37"/>
    <p:sldId id="349" r:id="rId38"/>
    <p:sldId id="320" r:id="rId39"/>
    <p:sldId id="293" r:id="rId40"/>
    <p:sldId id="33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E2E2E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81" autoAdjust="0"/>
  </p:normalViewPr>
  <p:slideViewPr>
    <p:cSldViewPr>
      <p:cViewPr varScale="1">
        <p:scale>
          <a:sx n="80" d="100"/>
          <a:sy n="80" d="100"/>
        </p:scale>
        <p:origin x="76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47FC6-1EBC-4CB8-AB22-FDF801FCE7C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9E5CF1CB-0B0B-4A49-81D0-8C1A03A42D33}">
      <dgm:prSet phldrT="[Text]"/>
      <dgm:spPr/>
      <dgm:t>
        <a:bodyPr/>
        <a:lstStyle/>
        <a:p>
          <a:r>
            <a:rPr lang="en-US" dirty="0" smtClean="0"/>
            <a:t>Who</a:t>
          </a:r>
          <a:endParaRPr lang="en-US" dirty="0"/>
        </a:p>
      </dgm:t>
    </dgm:pt>
    <dgm:pt modelId="{8BC27A42-C846-4CD5-A7DD-5EFE4104E734}" type="parTrans" cxnId="{99AA1C76-0176-4BDB-8DC8-56F4BA4C9120}">
      <dgm:prSet/>
      <dgm:spPr/>
      <dgm:t>
        <a:bodyPr/>
        <a:lstStyle/>
        <a:p>
          <a:endParaRPr lang="en-US"/>
        </a:p>
      </dgm:t>
    </dgm:pt>
    <dgm:pt modelId="{B3D98108-52FA-43AD-AFF7-3F0826063E16}" type="sibTrans" cxnId="{99AA1C76-0176-4BDB-8DC8-56F4BA4C9120}">
      <dgm:prSet/>
      <dgm:spPr/>
      <dgm:t>
        <a:bodyPr/>
        <a:lstStyle/>
        <a:p>
          <a:endParaRPr lang="en-US"/>
        </a:p>
      </dgm:t>
    </dgm:pt>
    <dgm:pt modelId="{D957148B-2195-41DB-87A3-F1BE8DB85B15}">
      <dgm:prSet phldrT="[Text]"/>
      <dgm:spPr/>
      <dgm:t>
        <a:bodyPr/>
        <a:lstStyle/>
        <a:p>
          <a:r>
            <a:rPr lang="en-US" dirty="0" smtClean="0"/>
            <a:t>Who created the data</a:t>
          </a:r>
          <a:endParaRPr lang="en-US" dirty="0"/>
        </a:p>
      </dgm:t>
    </dgm:pt>
    <dgm:pt modelId="{8744BBCC-1DE7-4ABB-ABCE-51A6DB48DDF9}" type="parTrans" cxnId="{E5DD51B1-CB20-4FE6-9422-A08997899C3A}">
      <dgm:prSet/>
      <dgm:spPr/>
      <dgm:t>
        <a:bodyPr/>
        <a:lstStyle/>
        <a:p>
          <a:endParaRPr lang="en-US"/>
        </a:p>
      </dgm:t>
    </dgm:pt>
    <dgm:pt modelId="{C5D58D5F-9FD4-4587-BDCC-65FD0DD5BA52}" type="sibTrans" cxnId="{E5DD51B1-CB20-4FE6-9422-A08997899C3A}">
      <dgm:prSet/>
      <dgm:spPr/>
      <dgm:t>
        <a:bodyPr/>
        <a:lstStyle/>
        <a:p>
          <a:endParaRPr lang="en-US"/>
        </a:p>
      </dgm:t>
    </dgm:pt>
    <dgm:pt modelId="{075F4EA8-51F0-44CE-AE42-54483F267C11}">
      <dgm:prSet phldrT="[Text]"/>
      <dgm:spPr/>
      <dgm:t>
        <a:bodyPr/>
        <a:lstStyle/>
        <a:p>
          <a:r>
            <a:rPr lang="en-US" dirty="0" smtClean="0"/>
            <a:t>What</a:t>
          </a:r>
          <a:endParaRPr lang="en-US" dirty="0"/>
        </a:p>
      </dgm:t>
    </dgm:pt>
    <dgm:pt modelId="{FA3DD8A3-7D39-49D4-876C-BE2CD9A362AF}" type="parTrans" cxnId="{2559C126-9FCC-4996-8EC3-BFD8C6B59EEC}">
      <dgm:prSet/>
      <dgm:spPr/>
      <dgm:t>
        <a:bodyPr/>
        <a:lstStyle/>
        <a:p>
          <a:endParaRPr lang="en-US"/>
        </a:p>
      </dgm:t>
    </dgm:pt>
    <dgm:pt modelId="{D04837EB-8D7F-45D4-BCA5-76A219E4338C}" type="sibTrans" cxnId="{2559C126-9FCC-4996-8EC3-BFD8C6B59EEC}">
      <dgm:prSet/>
      <dgm:spPr/>
      <dgm:t>
        <a:bodyPr/>
        <a:lstStyle/>
        <a:p>
          <a:endParaRPr lang="en-US"/>
        </a:p>
      </dgm:t>
    </dgm:pt>
    <dgm:pt modelId="{3E79074D-BC71-4861-8A8C-4966F289C617}">
      <dgm:prSet phldrT="[Text]"/>
      <dgm:spPr/>
      <dgm:t>
        <a:bodyPr/>
        <a:lstStyle/>
        <a:p>
          <a:r>
            <a:rPr lang="en-US" b="0" i="0" dirty="0" smtClean="0"/>
            <a:t>What the data file contains</a:t>
          </a:r>
          <a:endParaRPr lang="en-US" dirty="0"/>
        </a:p>
      </dgm:t>
    </dgm:pt>
    <dgm:pt modelId="{A9E5E933-3645-49D7-A7AA-81BE5107859C}" type="parTrans" cxnId="{83F4DC50-C67F-48F7-B4D6-2BBF8F00D577}">
      <dgm:prSet/>
      <dgm:spPr/>
      <dgm:t>
        <a:bodyPr/>
        <a:lstStyle/>
        <a:p>
          <a:endParaRPr lang="en-US"/>
        </a:p>
      </dgm:t>
    </dgm:pt>
    <dgm:pt modelId="{F349703F-7980-4F1B-AFD1-C3567554766F}" type="sibTrans" cxnId="{83F4DC50-C67F-48F7-B4D6-2BBF8F00D577}">
      <dgm:prSet/>
      <dgm:spPr/>
      <dgm:t>
        <a:bodyPr/>
        <a:lstStyle/>
        <a:p>
          <a:endParaRPr lang="en-US"/>
        </a:p>
      </dgm:t>
    </dgm:pt>
    <dgm:pt modelId="{FE84B37A-AB19-4E7E-B6EA-D440DC34794C}">
      <dgm:prSet phldrT="[Text]"/>
      <dgm:spPr/>
      <dgm:t>
        <a:bodyPr/>
        <a:lstStyle/>
        <a:p>
          <a:r>
            <a:rPr lang="en-US" dirty="0" smtClean="0"/>
            <a:t>When</a:t>
          </a:r>
          <a:endParaRPr lang="en-US" dirty="0"/>
        </a:p>
      </dgm:t>
    </dgm:pt>
    <dgm:pt modelId="{8A95A51B-C999-43D8-ACCD-E3ED6ADB0A64}" type="parTrans" cxnId="{0962918C-2EAA-4376-8892-2CBAB951BD29}">
      <dgm:prSet/>
      <dgm:spPr/>
      <dgm:t>
        <a:bodyPr/>
        <a:lstStyle/>
        <a:p>
          <a:endParaRPr lang="en-US"/>
        </a:p>
      </dgm:t>
    </dgm:pt>
    <dgm:pt modelId="{6F7BB2B6-AFE5-4AA2-A8AA-7AA0DB0567AF}" type="sibTrans" cxnId="{0962918C-2EAA-4376-8892-2CBAB951BD29}">
      <dgm:prSet/>
      <dgm:spPr/>
      <dgm:t>
        <a:bodyPr/>
        <a:lstStyle/>
        <a:p>
          <a:endParaRPr lang="en-US"/>
        </a:p>
      </dgm:t>
    </dgm:pt>
    <dgm:pt modelId="{0A4D350B-7FC5-4C07-9ACD-4F316FB2BD7A}">
      <dgm:prSet phldrT="[Text]"/>
      <dgm:spPr/>
      <dgm:t>
        <a:bodyPr/>
        <a:lstStyle/>
        <a:p>
          <a:r>
            <a:rPr lang="en-US" b="0" i="0" dirty="0" smtClean="0"/>
            <a:t>When the data were generated</a:t>
          </a:r>
          <a:endParaRPr lang="en-US" dirty="0"/>
        </a:p>
      </dgm:t>
    </dgm:pt>
    <dgm:pt modelId="{E5DBE032-F322-4E5F-81F2-62F04A089927}" type="parTrans" cxnId="{56BB7901-5718-4D3D-B7CF-C5878B46BBF1}">
      <dgm:prSet/>
      <dgm:spPr/>
      <dgm:t>
        <a:bodyPr/>
        <a:lstStyle/>
        <a:p>
          <a:endParaRPr lang="en-US"/>
        </a:p>
      </dgm:t>
    </dgm:pt>
    <dgm:pt modelId="{32A221DB-04BE-4264-80A5-53FB99FA1FB7}" type="sibTrans" cxnId="{56BB7901-5718-4D3D-B7CF-C5878B46BBF1}">
      <dgm:prSet/>
      <dgm:spPr/>
      <dgm:t>
        <a:bodyPr/>
        <a:lstStyle/>
        <a:p>
          <a:endParaRPr lang="en-US"/>
        </a:p>
      </dgm:t>
    </dgm:pt>
    <dgm:pt modelId="{36282EF0-196C-4213-9771-72234FF1A27D}">
      <dgm:prSet/>
      <dgm:spPr/>
      <dgm:t>
        <a:bodyPr/>
        <a:lstStyle/>
        <a:p>
          <a:r>
            <a:rPr lang="en-US" dirty="0" smtClean="0"/>
            <a:t>Where</a:t>
          </a:r>
          <a:endParaRPr lang="en-US" dirty="0"/>
        </a:p>
      </dgm:t>
    </dgm:pt>
    <dgm:pt modelId="{8FE099C1-1E35-4FAD-833F-9EECC32C6FF2}" type="parTrans" cxnId="{6818638A-921F-4D97-8EA3-CBE4C9858691}">
      <dgm:prSet/>
      <dgm:spPr/>
      <dgm:t>
        <a:bodyPr/>
        <a:lstStyle/>
        <a:p>
          <a:endParaRPr lang="en-US"/>
        </a:p>
      </dgm:t>
    </dgm:pt>
    <dgm:pt modelId="{B1E3A0AF-6180-4B25-A23C-F0E7A1931669}" type="sibTrans" cxnId="{6818638A-921F-4D97-8EA3-CBE4C9858691}">
      <dgm:prSet/>
      <dgm:spPr/>
      <dgm:t>
        <a:bodyPr/>
        <a:lstStyle/>
        <a:p>
          <a:endParaRPr lang="en-US"/>
        </a:p>
      </dgm:t>
    </dgm:pt>
    <dgm:pt modelId="{7436BC22-C876-4471-A229-2AB87A2946B4}">
      <dgm:prSet/>
      <dgm:spPr/>
      <dgm:t>
        <a:bodyPr/>
        <a:lstStyle/>
        <a:p>
          <a:r>
            <a:rPr lang="en-US" dirty="0" smtClean="0"/>
            <a:t>Why</a:t>
          </a:r>
          <a:endParaRPr lang="en-US" dirty="0"/>
        </a:p>
      </dgm:t>
    </dgm:pt>
    <dgm:pt modelId="{55215FFE-3FE7-47FA-9A2C-4F47DEFEDB18}" type="parTrans" cxnId="{387B4A0E-E88C-40DC-9F6F-2749974FAAA4}">
      <dgm:prSet/>
      <dgm:spPr/>
      <dgm:t>
        <a:bodyPr/>
        <a:lstStyle/>
        <a:p>
          <a:endParaRPr lang="en-US"/>
        </a:p>
      </dgm:t>
    </dgm:pt>
    <dgm:pt modelId="{E7EAE7B0-B83F-4BA0-A085-C7823E462FEA}" type="sibTrans" cxnId="{387B4A0E-E88C-40DC-9F6F-2749974FAAA4}">
      <dgm:prSet/>
      <dgm:spPr/>
      <dgm:t>
        <a:bodyPr/>
        <a:lstStyle/>
        <a:p>
          <a:endParaRPr lang="en-US"/>
        </a:p>
      </dgm:t>
    </dgm:pt>
    <dgm:pt modelId="{74BBDCA4-864F-48FC-8D11-F5DA4EE66805}">
      <dgm:prSet/>
      <dgm:spPr/>
      <dgm:t>
        <a:bodyPr/>
        <a:lstStyle/>
        <a:p>
          <a:r>
            <a:rPr lang="en-US" dirty="0" smtClean="0"/>
            <a:t>How</a:t>
          </a:r>
          <a:endParaRPr lang="en-US" dirty="0"/>
        </a:p>
      </dgm:t>
    </dgm:pt>
    <dgm:pt modelId="{E9DC28A6-7A49-4BAD-AE20-5D64CD1E536E}" type="parTrans" cxnId="{5A578918-FB8C-483A-993C-4DB8DDD3CD4D}">
      <dgm:prSet/>
      <dgm:spPr/>
      <dgm:t>
        <a:bodyPr/>
        <a:lstStyle/>
        <a:p>
          <a:endParaRPr lang="en-US"/>
        </a:p>
      </dgm:t>
    </dgm:pt>
    <dgm:pt modelId="{7484CD71-A921-4825-9491-14F68E68D308}" type="sibTrans" cxnId="{5A578918-FB8C-483A-993C-4DB8DDD3CD4D}">
      <dgm:prSet/>
      <dgm:spPr/>
      <dgm:t>
        <a:bodyPr/>
        <a:lstStyle/>
        <a:p>
          <a:endParaRPr lang="en-US"/>
        </a:p>
      </dgm:t>
    </dgm:pt>
    <dgm:pt modelId="{72BEDE73-A2CA-41FD-9054-829D71E8A565}">
      <dgm:prSet/>
      <dgm:spPr/>
      <dgm:t>
        <a:bodyPr/>
        <a:lstStyle/>
        <a:p>
          <a:r>
            <a:rPr lang="en-US" b="0" i="0" smtClean="0"/>
            <a:t>Where the data were generated</a:t>
          </a:r>
          <a:endParaRPr lang="en-US"/>
        </a:p>
      </dgm:t>
    </dgm:pt>
    <dgm:pt modelId="{55792602-A88B-4289-92E0-58ABC8EFE989}" type="parTrans" cxnId="{FD1066D4-22AA-411B-AED7-625109C63F8C}">
      <dgm:prSet/>
      <dgm:spPr/>
      <dgm:t>
        <a:bodyPr/>
        <a:lstStyle/>
        <a:p>
          <a:endParaRPr lang="en-US"/>
        </a:p>
      </dgm:t>
    </dgm:pt>
    <dgm:pt modelId="{29CEE242-5E85-4AC0-B3D9-DDBECB65962E}" type="sibTrans" cxnId="{FD1066D4-22AA-411B-AED7-625109C63F8C}">
      <dgm:prSet/>
      <dgm:spPr/>
      <dgm:t>
        <a:bodyPr/>
        <a:lstStyle/>
        <a:p>
          <a:endParaRPr lang="en-US"/>
        </a:p>
      </dgm:t>
    </dgm:pt>
    <dgm:pt modelId="{0811EE57-4AD8-4679-8384-66DB9D4B2DAA}">
      <dgm:prSet/>
      <dgm:spPr/>
      <dgm:t>
        <a:bodyPr/>
        <a:lstStyle/>
        <a:p>
          <a:r>
            <a:rPr lang="en-US" b="0" i="0" smtClean="0"/>
            <a:t>Why the data were generated</a:t>
          </a:r>
          <a:endParaRPr lang="en-US"/>
        </a:p>
      </dgm:t>
    </dgm:pt>
    <dgm:pt modelId="{7020767D-96B3-4B75-83DC-A6D780A167F7}" type="parTrans" cxnId="{CF8E7A24-9EE4-492F-8297-50EF1B775413}">
      <dgm:prSet/>
      <dgm:spPr/>
      <dgm:t>
        <a:bodyPr/>
        <a:lstStyle/>
        <a:p>
          <a:endParaRPr lang="en-US"/>
        </a:p>
      </dgm:t>
    </dgm:pt>
    <dgm:pt modelId="{99B80880-4054-48B6-8B76-261B8D8FDD59}" type="sibTrans" cxnId="{CF8E7A24-9EE4-492F-8297-50EF1B775413}">
      <dgm:prSet/>
      <dgm:spPr/>
      <dgm:t>
        <a:bodyPr/>
        <a:lstStyle/>
        <a:p>
          <a:endParaRPr lang="en-US"/>
        </a:p>
      </dgm:t>
    </dgm:pt>
    <dgm:pt modelId="{8E7AFCA6-1E46-47E0-BEAA-0FD76C51286A}">
      <dgm:prSet/>
      <dgm:spPr/>
      <dgm:t>
        <a:bodyPr/>
        <a:lstStyle/>
        <a:p>
          <a:r>
            <a:rPr lang="en-US" b="0" i="0" smtClean="0"/>
            <a:t>How the data were generated</a:t>
          </a:r>
          <a:endParaRPr lang="en-US"/>
        </a:p>
      </dgm:t>
    </dgm:pt>
    <dgm:pt modelId="{B289037E-D735-49E3-B195-280AC4821FB1}" type="parTrans" cxnId="{94A7396C-A69E-40B6-B87F-3F98A217AB94}">
      <dgm:prSet/>
      <dgm:spPr/>
      <dgm:t>
        <a:bodyPr/>
        <a:lstStyle/>
        <a:p>
          <a:endParaRPr lang="en-US"/>
        </a:p>
      </dgm:t>
    </dgm:pt>
    <dgm:pt modelId="{22D6B05A-FBA5-4A86-8902-CC372F86E8E7}" type="sibTrans" cxnId="{94A7396C-A69E-40B6-B87F-3F98A217AB94}">
      <dgm:prSet/>
      <dgm:spPr/>
      <dgm:t>
        <a:bodyPr/>
        <a:lstStyle/>
        <a:p>
          <a:endParaRPr lang="en-US"/>
        </a:p>
      </dgm:t>
    </dgm:pt>
    <dgm:pt modelId="{0BC25163-BE22-4241-A77F-E15707F2856D}" type="pres">
      <dgm:prSet presAssocID="{04647FC6-1EBC-4CB8-AB22-FDF801FCE7C2}" presName="linearFlow" presStyleCnt="0">
        <dgm:presLayoutVars>
          <dgm:dir/>
          <dgm:animLvl val="lvl"/>
          <dgm:resizeHandles val="exact"/>
        </dgm:presLayoutVars>
      </dgm:prSet>
      <dgm:spPr/>
      <dgm:t>
        <a:bodyPr/>
        <a:lstStyle/>
        <a:p>
          <a:endParaRPr lang="en-US"/>
        </a:p>
      </dgm:t>
    </dgm:pt>
    <dgm:pt modelId="{17D114B0-1625-4439-81AB-A270689765A7}" type="pres">
      <dgm:prSet presAssocID="{9E5CF1CB-0B0B-4A49-81D0-8C1A03A42D33}" presName="composite" presStyleCnt="0"/>
      <dgm:spPr/>
    </dgm:pt>
    <dgm:pt modelId="{B992B73A-DF1D-4FB5-9D68-E2A5C44D51A8}" type="pres">
      <dgm:prSet presAssocID="{9E5CF1CB-0B0B-4A49-81D0-8C1A03A42D33}" presName="parentText" presStyleLbl="alignNode1" presStyleIdx="0" presStyleCnt="6">
        <dgm:presLayoutVars>
          <dgm:chMax val="1"/>
          <dgm:bulletEnabled val="1"/>
        </dgm:presLayoutVars>
      </dgm:prSet>
      <dgm:spPr/>
      <dgm:t>
        <a:bodyPr/>
        <a:lstStyle/>
        <a:p>
          <a:endParaRPr lang="en-US"/>
        </a:p>
      </dgm:t>
    </dgm:pt>
    <dgm:pt modelId="{9713B322-C5E4-49A4-BE0C-BA821C135985}" type="pres">
      <dgm:prSet presAssocID="{9E5CF1CB-0B0B-4A49-81D0-8C1A03A42D33}" presName="descendantText" presStyleLbl="alignAcc1" presStyleIdx="0" presStyleCnt="6">
        <dgm:presLayoutVars>
          <dgm:bulletEnabled val="1"/>
        </dgm:presLayoutVars>
      </dgm:prSet>
      <dgm:spPr/>
      <dgm:t>
        <a:bodyPr/>
        <a:lstStyle/>
        <a:p>
          <a:endParaRPr lang="en-US"/>
        </a:p>
      </dgm:t>
    </dgm:pt>
    <dgm:pt modelId="{7A4C8208-9DD8-43FE-8449-0457206DCFA4}" type="pres">
      <dgm:prSet presAssocID="{B3D98108-52FA-43AD-AFF7-3F0826063E16}" presName="sp" presStyleCnt="0"/>
      <dgm:spPr/>
    </dgm:pt>
    <dgm:pt modelId="{3F21BAC6-D21D-4927-8CC2-A74902647A85}" type="pres">
      <dgm:prSet presAssocID="{075F4EA8-51F0-44CE-AE42-54483F267C11}" presName="composite" presStyleCnt="0"/>
      <dgm:spPr/>
    </dgm:pt>
    <dgm:pt modelId="{D11EEDF7-5DBB-4E02-927C-85944A975DB5}" type="pres">
      <dgm:prSet presAssocID="{075F4EA8-51F0-44CE-AE42-54483F267C11}" presName="parentText" presStyleLbl="alignNode1" presStyleIdx="1" presStyleCnt="6">
        <dgm:presLayoutVars>
          <dgm:chMax val="1"/>
          <dgm:bulletEnabled val="1"/>
        </dgm:presLayoutVars>
      </dgm:prSet>
      <dgm:spPr/>
      <dgm:t>
        <a:bodyPr/>
        <a:lstStyle/>
        <a:p>
          <a:endParaRPr lang="en-US"/>
        </a:p>
      </dgm:t>
    </dgm:pt>
    <dgm:pt modelId="{6694CEF8-B541-4BC6-90BE-5554D0EA2399}" type="pres">
      <dgm:prSet presAssocID="{075F4EA8-51F0-44CE-AE42-54483F267C11}" presName="descendantText" presStyleLbl="alignAcc1" presStyleIdx="1" presStyleCnt="6">
        <dgm:presLayoutVars>
          <dgm:bulletEnabled val="1"/>
        </dgm:presLayoutVars>
      </dgm:prSet>
      <dgm:spPr/>
      <dgm:t>
        <a:bodyPr/>
        <a:lstStyle/>
        <a:p>
          <a:endParaRPr lang="en-US"/>
        </a:p>
      </dgm:t>
    </dgm:pt>
    <dgm:pt modelId="{46BD1667-6788-4D9A-BBF9-38B003FA501C}" type="pres">
      <dgm:prSet presAssocID="{D04837EB-8D7F-45D4-BCA5-76A219E4338C}" presName="sp" presStyleCnt="0"/>
      <dgm:spPr/>
    </dgm:pt>
    <dgm:pt modelId="{6362AA3B-F5E0-4F8B-91D0-5E4DDB07ABC5}" type="pres">
      <dgm:prSet presAssocID="{FE84B37A-AB19-4E7E-B6EA-D440DC34794C}" presName="composite" presStyleCnt="0"/>
      <dgm:spPr/>
    </dgm:pt>
    <dgm:pt modelId="{C9D87573-7E27-4C4E-8BE2-D1A0C132DD85}" type="pres">
      <dgm:prSet presAssocID="{FE84B37A-AB19-4E7E-B6EA-D440DC34794C}" presName="parentText" presStyleLbl="alignNode1" presStyleIdx="2" presStyleCnt="6">
        <dgm:presLayoutVars>
          <dgm:chMax val="1"/>
          <dgm:bulletEnabled val="1"/>
        </dgm:presLayoutVars>
      </dgm:prSet>
      <dgm:spPr/>
      <dgm:t>
        <a:bodyPr/>
        <a:lstStyle/>
        <a:p>
          <a:endParaRPr lang="en-US"/>
        </a:p>
      </dgm:t>
    </dgm:pt>
    <dgm:pt modelId="{4F7F3502-6819-4CE4-BA79-1966816B3415}" type="pres">
      <dgm:prSet presAssocID="{FE84B37A-AB19-4E7E-B6EA-D440DC34794C}" presName="descendantText" presStyleLbl="alignAcc1" presStyleIdx="2" presStyleCnt="6">
        <dgm:presLayoutVars>
          <dgm:bulletEnabled val="1"/>
        </dgm:presLayoutVars>
      </dgm:prSet>
      <dgm:spPr/>
      <dgm:t>
        <a:bodyPr/>
        <a:lstStyle/>
        <a:p>
          <a:endParaRPr lang="en-US"/>
        </a:p>
      </dgm:t>
    </dgm:pt>
    <dgm:pt modelId="{E1B3A628-8C0A-4B3A-88C8-584772E09B02}" type="pres">
      <dgm:prSet presAssocID="{6F7BB2B6-AFE5-4AA2-A8AA-7AA0DB0567AF}" presName="sp" presStyleCnt="0"/>
      <dgm:spPr/>
    </dgm:pt>
    <dgm:pt modelId="{496525B7-C228-4131-A438-C38364B72BD7}" type="pres">
      <dgm:prSet presAssocID="{36282EF0-196C-4213-9771-72234FF1A27D}" presName="composite" presStyleCnt="0"/>
      <dgm:spPr/>
    </dgm:pt>
    <dgm:pt modelId="{CDC9CEDC-75D4-4634-A286-44CD92E22C02}" type="pres">
      <dgm:prSet presAssocID="{36282EF0-196C-4213-9771-72234FF1A27D}" presName="parentText" presStyleLbl="alignNode1" presStyleIdx="3" presStyleCnt="6">
        <dgm:presLayoutVars>
          <dgm:chMax val="1"/>
          <dgm:bulletEnabled val="1"/>
        </dgm:presLayoutVars>
      </dgm:prSet>
      <dgm:spPr/>
      <dgm:t>
        <a:bodyPr/>
        <a:lstStyle/>
        <a:p>
          <a:endParaRPr lang="en-US"/>
        </a:p>
      </dgm:t>
    </dgm:pt>
    <dgm:pt modelId="{28068768-2E69-4D4F-91DE-332906FC5D67}" type="pres">
      <dgm:prSet presAssocID="{36282EF0-196C-4213-9771-72234FF1A27D}" presName="descendantText" presStyleLbl="alignAcc1" presStyleIdx="3" presStyleCnt="6">
        <dgm:presLayoutVars>
          <dgm:bulletEnabled val="1"/>
        </dgm:presLayoutVars>
      </dgm:prSet>
      <dgm:spPr/>
      <dgm:t>
        <a:bodyPr/>
        <a:lstStyle/>
        <a:p>
          <a:endParaRPr lang="en-US"/>
        </a:p>
      </dgm:t>
    </dgm:pt>
    <dgm:pt modelId="{69718B0E-F48F-4E04-9CE3-AA8042BF03B2}" type="pres">
      <dgm:prSet presAssocID="{B1E3A0AF-6180-4B25-A23C-F0E7A1931669}" presName="sp" presStyleCnt="0"/>
      <dgm:spPr/>
    </dgm:pt>
    <dgm:pt modelId="{73DB92F1-3E88-4EA3-A376-56F0144EE3CB}" type="pres">
      <dgm:prSet presAssocID="{7436BC22-C876-4471-A229-2AB87A2946B4}" presName="composite" presStyleCnt="0"/>
      <dgm:spPr/>
    </dgm:pt>
    <dgm:pt modelId="{C64E6CA6-F5FE-4033-AF61-BC3FA7747E43}" type="pres">
      <dgm:prSet presAssocID="{7436BC22-C876-4471-A229-2AB87A2946B4}" presName="parentText" presStyleLbl="alignNode1" presStyleIdx="4" presStyleCnt="6">
        <dgm:presLayoutVars>
          <dgm:chMax val="1"/>
          <dgm:bulletEnabled val="1"/>
        </dgm:presLayoutVars>
      </dgm:prSet>
      <dgm:spPr/>
      <dgm:t>
        <a:bodyPr/>
        <a:lstStyle/>
        <a:p>
          <a:endParaRPr lang="en-US"/>
        </a:p>
      </dgm:t>
    </dgm:pt>
    <dgm:pt modelId="{DCB39E45-3F8E-4188-8BF4-58126A21CB0D}" type="pres">
      <dgm:prSet presAssocID="{7436BC22-C876-4471-A229-2AB87A2946B4}" presName="descendantText" presStyleLbl="alignAcc1" presStyleIdx="4" presStyleCnt="6">
        <dgm:presLayoutVars>
          <dgm:bulletEnabled val="1"/>
        </dgm:presLayoutVars>
      </dgm:prSet>
      <dgm:spPr/>
      <dgm:t>
        <a:bodyPr/>
        <a:lstStyle/>
        <a:p>
          <a:endParaRPr lang="en-US"/>
        </a:p>
      </dgm:t>
    </dgm:pt>
    <dgm:pt modelId="{910A5303-659A-4799-A207-C80CDD704CDB}" type="pres">
      <dgm:prSet presAssocID="{E7EAE7B0-B83F-4BA0-A085-C7823E462FEA}" presName="sp" presStyleCnt="0"/>
      <dgm:spPr/>
    </dgm:pt>
    <dgm:pt modelId="{18A12C18-3768-4A80-B5BC-787F15CFBC69}" type="pres">
      <dgm:prSet presAssocID="{74BBDCA4-864F-48FC-8D11-F5DA4EE66805}" presName="composite" presStyleCnt="0"/>
      <dgm:spPr/>
    </dgm:pt>
    <dgm:pt modelId="{A56D95FB-8A5A-4FFB-8CEC-6F9340AE230D}" type="pres">
      <dgm:prSet presAssocID="{74BBDCA4-864F-48FC-8D11-F5DA4EE66805}" presName="parentText" presStyleLbl="alignNode1" presStyleIdx="5" presStyleCnt="6">
        <dgm:presLayoutVars>
          <dgm:chMax val="1"/>
          <dgm:bulletEnabled val="1"/>
        </dgm:presLayoutVars>
      </dgm:prSet>
      <dgm:spPr/>
      <dgm:t>
        <a:bodyPr/>
        <a:lstStyle/>
        <a:p>
          <a:endParaRPr lang="en-US"/>
        </a:p>
      </dgm:t>
    </dgm:pt>
    <dgm:pt modelId="{77BCA8C7-C127-4E40-93EA-EBBA6A8C0E04}" type="pres">
      <dgm:prSet presAssocID="{74BBDCA4-864F-48FC-8D11-F5DA4EE66805}" presName="descendantText" presStyleLbl="alignAcc1" presStyleIdx="5" presStyleCnt="6">
        <dgm:presLayoutVars>
          <dgm:bulletEnabled val="1"/>
        </dgm:presLayoutVars>
      </dgm:prSet>
      <dgm:spPr/>
      <dgm:t>
        <a:bodyPr/>
        <a:lstStyle/>
        <a:p>
          <a:endParaRPr lang="en-US"/>
        </a:p>
      </dgm:t>
    </dgm:pt>
  </dgm:ptLst>
  <dgm:cxnLst>
    <dgm:cxn modelId="{94A7396C-A69E-40B6-B87F-3F98A217AB94}" srcId="{74BBDCA4-864F-48FC-8D11-F5DA4EE66805}" destId="{8E7AFCA6-1E46-47E0-BEAA-0FD76C51286A}" srcOrd="0" destOrd="0" parTransId="{B289037E-D735-49E3-B195-280AC4821FB1}" sibTransId="{22D6B05A-FBA5-4A86-8902-CC372F86E8E7}"/>
    <dgm:cxn modelId="{EAB25D03-60FA-4B1D-BBFD-19D46C984B77}" type="presOf" srcId="{36282EF0-196C-4213-9771-72234FF1A27D}" destId="{CDC9CEDC-75D4-4634-A286-44CD92E22C02}" srcOrd="0" destOrd="0" presId="urn:microsoft.com/office/officeart/2005/8/layout/chevron2"/>
    <dgm:cxn modelId="{D5D19E6D-AE5D-4B72-994C-EBA3BDDE914B}" type="presOf" srcId="{9E5CF1CB-0B0B-4A49-81D0-8C1A03A42D33}" destId="{B992B73A-DF1D-4FB5-9D68-E2A5C44D51A8}" srcOrd="0" destOrd="0" presId="urn:microsoft.com/office/officeart/2005/8/layout/chevron2"/>
    <dgm:cxn modelId="{034575CC-34EE-46AB-AAD6-316E8A082B1F}" type="presOf" srcId="{FE84B37A-AB19-4E7E-B6EA-D440DC34794C}" destId="{C9D87573-7E27-4C4E-8BE2-D1A0C132DD85}" srcOrd="0" destOrd="0" presId="urn:microsoft.com/office/officeart/2005/8/layout/chevron2"/>
    <dgm:cxn modelId="{FD1066D4-22AA-411B-AED7-625109C63F8C}" srcId="{36282EF0-196C-4213-9771-72234FF1A27D}" destId="{72BEDE73-A2CA-41FD-9054-829D71E8A565}" srcOrd="0" destOrd="0" parTransId="{55792602-A88B-4289-92E0-58ABC8EFE989}" sibTransId="{29CEE242-5E85-4AC0-B3D9-DDBECB65962E}"/>
    <dgm:cxn modelId="{1051816C-15E2-4F12-8E54-E53BA33ABD60}" type="presOf" srcId="{8E7AFCA6-1E46-47E0-BEAA-0FD76C51286A}" destId="{77BCA8C7-C127-4E40-93EA-EBBA6A8C0E04}" srcOrd="0" destOrd="0" presId="urn:microsoft.com/office/officeart/2005/8/layout/chevron2"/>
    <dgm:cxn modelId="{036298FC-41AE-459D-8735-448396950D0E}" type="presOf" srcId="{0A4D350B-7FC5-4C07-9ACD-4F316FB2BD7A}" destId="{4F7F3502-6819-4CE4-BA79-1966816B3415}" srcOrd="0" destOrd="0" presId="urn:microsoft.com/office/officeart/2005/8/layout/chevron2"/>
    <dgm:cxn modelId="{AE298C27-D5B9-4866-9C03-9D8231ED2C71}" type="presOf" srcId="{74BBDCA4-864F-48FC-8D11-F5DA4EE66805}" destId="{A56D95FB-8A5A-4FFB-8CEC-6F9340AE230D}" srcOrd="0" destOrd="0" presId="urn:microsoft.com/office/officeart/2005/8/layout/chevron2"/>
    <dgm:cxn modelId="{0962918C-2EAA-4376-8892-2CBAB951BD29}" srcId="{04647FC6-1EBC-4CB8-AB22-FDF801FCE7C2}" destId="{FE84B37A-AB19-4E7E-B6EA-D440DC34794C}" srcOrd="2" destOrd="0" parTransId="{8A95A51B-C999-43D8-ACCD-E3ED6ADB0A64}" sibTransId="{6F7BB2B6-AFE5-4AA2-A8AA-7AA0DB0567AF}"/>
    <dgm:cxn modelId="{2559C126-9FCC-4996-8EC3-BFD8C6B59EEC}" srcId="{04647FC6-1EBC-4CB8-AB22-FDF801FCE7C2}" destId="{075F4EA8-51F0-44CE-AE42-54483F267C11}" srcOrd="1" destOrd="0" parTransId="{FA3DD8A3-7D39-49D4-876C-BE2CD9A362AF}" sibTransId="{D04837EB-8D7F-45D4-BCA5-76A219E4338C}"/>
    <dgm:cxn modelId="{56BB7901-5718-4D3D-B7CF-C5878B46BBF1}" srcId="{FE84B37A-AB19-4E7E-B6EA-D440DC34794C}" destId="{0A4D350B-7FC5-4C07-9ACD-4F316FB2BD7A}" srcOrd="0" destOrd="0" parTransId="{E5DBE032-F322-4E5F-81F2-62F04A089927}" sibTransId="{32A221DB-04BE-4264-80A5-53FB99FA1FB7}"/>
    <dgm:cxn modelId="{66A80780-B46D-471E-9FC9-04A14BE96621}" type="presOf" srcId="{7436BC22-C876-4471-A229-2AB87A2946B4}" destId="{C64E6CA6-F5FE-4033-AF61-BC3FA7747E43}" srcOrd="0" destOrd="0" presId="urn:microsoft.com/office/officeart/2005/8/layout/chevron2"/>
    <dgm:cxn modelId="{CF8E7A24-9EE4-492F-8297-50EF1B775413}" srcId="{7436BC22-C876-4471-A229-2AB87A2946B4}" destId="{0811EE57-4AD8-4679-8384-66DB9D4B2DAA}" srcOrd="0" destOrd="0" parTransId="{7020767D-96B3-4B75-83DC-A6D780A167F7}" sibTransId="{99B80880-4054-48B6-8B76-261B8D8FDD59}"/>
    <dgm:cxn modelId="{5A578918-FB8C-483A-993C-4DB8DDD3CD4D}" srcId="{04647FC6-1EBC-4CB8-AB22-FDF801FCE7C2}" destId="{74BBDCA4-864F-48FC-8D11-F5DA4EE66805}" srcOrd="5" destOrd="0" parTransId="{E9DC28A6-7A49-4BAD-AE20-5D64CD1E536E}" sibTransId="{7484CD71-A921-4825-9491-14F68E68D308}"/>
    <dgm:cxn modelId="{FFCE7B02-7290-401B-8269-E62DFD8A4CD7}" type="presOf" srcId="{D957148B-2195-41DB-87A3-F1BE8DB85B15}" destId="{9713B322-C5E4-49A4-BE0C-BA821C135985}" srcOrd="0" destOrd="0" presId="urn:microsoft.com/office/officeart/2005/8/layout/chevron2"/>
    <dgm:cxn modelId="{97FA6830-09D1-4D41-8998-059F52C61268}" type="presOf" srcId="{72BEDE73-A2CA-41FD-9054-829D71E8A565}" destId="{28068768-2E69-4D4F-91DE-332906FC5D67}" srcOrd="0" destOrd="0" presId="urn:microsoft.com/office/officeart/2005/8/layout/chevron2"/>
    <dgm:cxn modelId="{11EB5AEE-FD52-4F59-B533-C6747FCAE272}" type="presOf" srcId="{04647FC6-1EBC-4CB8-AB22-FDF801FCE7C2}" destId="{0BC25163-BE22-4241-A77F-E15707F2856D}" srcOrd="0" destOrd="0" presId="urn:microsoft.com/office/officeart/2005/8/layout/chevron2"/>
    <dgm:cxn modelId="{3D69624C-11B4-481C-AC32-988B4E65FD47}" type="presOf" srcId="{0811EE57-4AD8-4679-8384-66DB9D4B2DAA}" destId="{DCB39E45-3F8E-4188-8BF4-58126A21CB0D}" srcOrd="0" destOrd="0" presId="urn:microsoft.com/office/officeart/2005/8/layout/chevron2"/>
    <dgm:cxn modelId="{83F4DC50-C67F-48F7-B4D6-2BBF8F00D577}" srcId="{075F4EA8-51F0-44CE-AE42-54483F267C11}" destId="{3E79074D-BC71-4861-8A8C-4966F289C617}" srcOrd="0" destOrd="0" parTransId="{A9E5E933-3645-49D7-A7AA-81BE5107859C}" sibTransId="{F349703F-7980-4F1B-AFD1-C3567554766F}"/>
    <dgm:cxn modelId="{99AA1C76-0176-4BDB-8DC8-56F4BA4C9120}" srcId="{04647FC6-1EBC-4CB8-AB22-FDF801FCE7C2}" destId="{9E5CF1CB-0B0B-4A49-81D0-8C1A03A42D33}" srcOrd="0" destOrd="0" parTransId="{8BC27A42-C846-4CD5-A7DD-5EFE4104E734}" sibTransId="{B3D98108-52FA-43AD-AFF7-3F0826063E16}"/>
    <dgm:cxn modelId="{12561B0A-C2FA-40C1-A3CB-81CAD0DEDB11}" type="presOf" srcId="{075F4EA8-51F0-44CE-AE42-54483F267C11}" destId="{D11EEDF7-5DBB-4E02-927C-85944A975DB5}" srcOrd="0" destOrd="0" presId="urn:microsoft.com/office/officeart/2005/8/layout/chevron2"/>
    <dgm:cxn modelId="{6818638A-921F-4D97-8EA3-CBE4C9858691}" srcId="{04647FC6-1EBC-4CB8-AB22-FDF801FCE7C2}" destId="{36282EF0-196C-4213-9771-72234FF1A27D}" srcOrd="3" destOrd="0" parTransId="{8FE099C1-1E35-4FAD-833F-9EECC32C6FF2}" sibTransId="{B1E3A0AF-6180-4B25-A23C-F0E7A1931669}"/>
    <dgm:cxn modelId="{1F318002-54F6-4538-8E53-258A2A1A38E4}" type="presOf" srcId="{3E79074D-BC71-4861-8A8C-4966F289C617}" destId="{6694CEF8-B541-4BC6-90BE-5554D0EA2399}" srcOrd="0" destOrd="0" presId="urn:microsoft.com/office/officeart/2005/8/layout/chevron2"/>
    <dgm:cxn modelId="{E5DD51B1-CB20-4FE6-9422-A08997899C3A}" srcId="{9E5CF1CB-0B0B-4A49-81D0-8C1A03A42D33}" destId="{D957148B-2195-41DB-87A3-F1BE8DB85B15}" srcOrd="0" destOrd="0" parTransId="{8744BBCC-1DE7-4ABB-ABCE-51A6DB48DDF9}" sibTransId="{C5D58D5F-9FD4-4587-BDCC-65FD0DD5BA52}"/>
    <dgm:cxn modelId="{387B4A0E-E88C-40DC-9F6F-2749974FAAA4}" srcId="{04647FC6-1EBC-4CB8-AB22-FDF801FCE7C2}" destId="{7436BC22-C876-4471-A229-2AB87A2946B4}" srcOrd="4" destOrd="0" parTransId="{55215FFE-3FE7-47FA-9A2C-4F47DEFEDB18}" sibTransId="{E7EAE7B0-B83F-4BA0-A085-C7823E462FEA}"/>
    <dgm:cxn modelId="{4E8FD510-AFE2-4344-B47D-074BB1B3CCEC}" type="presParOf" srcId="{0BC25163-BE22-4241-A77F-E15707F2856D}" destId="{17D114B0-1625-4439-81AB-A270689765A7}" srcOrd="0" destOrd="0" presId="urn:microsoft.com/office/officeart/2005/8/layout/chevron2"/>
    <dgm:cxn modelId="{EC344031-9822-4D42-B8EA-2A34004C5EED}" type="presParOf" srcId="{17D114B0-1625-4439-81AB-A270689765A7}" destId="{B992B73A-DF1D-4FB5-9D68-E2A5C44D51A8}" srcOrd="0" destOrd="0" presId="urn:microsoft.com/office/officeart/2005/8/layout/chevron2"/>
    <dgm:cxn modelId="{6A5C4584-5232-4D6D-A91F-E04004A6BA13}" type="presParOf" srcId="{17D114B0-1625-4439-81AB-A270689765A7}" destId="{9713B322-C5E4-49A4-BE0C-BA821C135985}" srcOrd="1" destOrd="0" presId="urn:microsoft.com/office/officeart/2005/8/layout/chevron2"/>
    <dgm:cxn modelId="{BE990FDB-9C2E-47FD-BF69-10460F1BF902}" type="presParOf" srcId="{0BC25163-BE22-4241-A77F-E15707F2856D}" destId="{7A4C8208-9DD8-43FE-8449-0457206DCFA4}" srcOrd="1" destOrd="0" presId="urn:microsoft.com/office/officeart/2005/8/layout/chevron2"/>
    <dgm:cxn modelId="{0A61C81B-57CF-4C38-A03A-D508C1EF24DA}" type="presParOf" srcId="{0BC25163-BE22-4241-A77F-E15707F2856D}" destId="{3F21BAC6-D21D-4927-8CC2-A74902647A85}" srcOrd="2" destOrd="0" presId="urn:microsoft.com/office/officeart/2005/8/layout/chevron2"/>
    <dgm:cxn modelId="{8EBD8325-FD1D-4175-9293-6C291DA4E313}" type="presParOf" srcId="{3F21BAC6-D21D-4927-8CC2-A74902647A85}" destId="{D11EEDF7-5DBB-4E02-927C-85944A975DB5}" srcOrd="0" destOrd="0" presId="urn:microsoft.com/office/officeart/2005/8/layout/chevron2"/>
    <dgm:cxn modelId="{228F2F23-3B6C-456D-8D21-163702F59FBE}" type="presParOf" srcId="{3F21BAC6-D21D-4927-8CC2-A74902647A85}" destId="{6694CEF8-B541-4BC6-90BE-5554D0EA2399}" srcOrd="1" destOrd="0" presId="urn:microsoft.com/office/officeart/2005/8/layout/chevron2"/>
    <dgm:cxn modelId="{47E2EEB7-B501-4F43-8ED8-D4B10CAD0E99}" type="presParOf" srcId="{0BC25163-BE22-4241-A77F-E15707F2856D}" destId="{46BD1667-6788-4D9A-BBF9-38B003FA501C}" srcOrd="3" destOrd="0" presId="urn:microsoft.com/office/officeart/2005/8/layout/chevron2"/>
    <dgm:cxn modelId="{D4A2EA4D-3BF0-4CE6-B8A7-A657F5666CBF}" type="presParOf" srcId="{0BC25163-BE22-4241-A77F-E15707F2856D}" destId="{6362AA3B-F5E0-4F8B-91D0-5E4DDB07ABC5}" srcOrd="4" destOrd="0" presId="urn:microsoft.com/office/officeart/2005/8/layout/chevron2"/>
    <dgm:cxn modelId="{7108AABA-D7FC-4DA0-A38C-B8661CB4FBE1}" type="presParOf" srcId="{6362AA3B-F5E0-4F8B-91D0-5E4DDB07ABC5}" destId="{C9D87573-7E27-4C4E-8BE2-D1A0C132DD85}" srcOrd="0" destOrd="0" presId="urn:microsoft.com/office/officeart/2005/8/layout/chevron2"/>
    <dgm:cxn modelId="{EB81E1FE-32FF-45BC-952E-9ED0F959BE05}" type="presParOf" srcId="{6362AA3B-F5E0-4F8B-91D0-5E4DDB07ABC5}" destId="{4F7F3502-6819-4CE4-BA79-1966816B3415}" srcOrd="1" destOrd="0" presId="urn:microsoft.com/office/officeart/2005/8/layout/chevron2"/>
    <dgm:cxn modelId="{DE8BE5C1-9B91-4851-941C-51627009696B}" type="presParOf" srcId="{0BC25163-BE22-4241-A77F-E15707F2856D}" destId="{E1B3A628-8C0A-4B3A-88C8-584772E09B02}" srcOrd="5" destOrd="0" presId="urn:microsoft.com/office/officeart/2005/8/layout/chevron2"/>
    <dgm:cxn modelId="{42A0D288-B921-41B3-BE0F-9D561B37F58C}" type="presParOf" srcId="{0BC25163-BE22-4241-A77F-E15707F2856D}" destId="{496525B7-C228-4131-A438-C38364B72BD7}" srcOrd="6" destOrd="0" presId="urn:microsoft.com/office/officeart/2005/8/layout/chevron2"/>
    <dgm:cxn modelId="{D70B9690-E4E5-49E3-82E9-1434ED68E723}" type="presParOf" srcId="{496525B7-C228-4131-A438-C38364B72BD7}" destId="{CDC9CEDC-75D4-4634-A286-44CD92E22C02}" srcOrd="0" destOrd="0" presId="urn:microsoft.com/office/officeart/2005/8/layout/chevron2"/>
    <dgm:cxn modelId="{374EE7DF-59AA-4319-A408-7E9750845788}" type="presParOf" srcId="{496525B7-C228-4131-A438-C38364B72BD7}" destId="{28068768-2E69-4D4F-91DE-332906FC5D67}" srcOrd="1" destOrd="0" presId="urn:microsoft.com/office/officeart/2005/8/layout/chevron2"/>
    <dgm:cxn modelId="{84C1593F-6A32-4A58-98E8-405BC7B903DF}" type="presParOf" srcId="{0BC25163-BE22-4241-A77F-E15707F2856D}" destId="{69718B0E-F48F-4E04-9CE3-AA8042BF03B2}" srcOrd="7" destOrd="0" presId="urn:microsoft.com/office/officeart/2005/8/layout/chevron2"/>
    <dgm:cxn modelId="{E09383E7-E974-4E54-80A5-E4A7333D1F60}" type="presParOf" srcId="{0BC25163-BE22-4241-A77F-E15707F2856D}" destId="{73DB92F1-3E88-4EA3-A376-56F0144EE3CB}" srcOrd="8" destOrd="0" presId="urn:microsoft.com/office/officeart/2005/8/layout/chevron2"/>
    <dgm:cxn modelId="{FD50F767-6B05-4633-AFD2-6E9E843CB129}" type="presParOf" srcId="{73DB92F1-3E88-4EA3-A376-56F0144EE3CB}" destId="{C64E6CA6-F5FE-4033-AF61-BC3FA7747E43}" srcOrd="0" destOrd="0" presId="urn:microsoft.com/office/officeart/2005/8/layout/chevron2"/>
    <dgm:cxn modelId="{F4A627E6-1F94-497A-B940-CCA9A3BC0F89}" type="presParOf" srcId="{73DB92F1-3E88-4EA3-A376-56F0144EE3CB}" destId="{DCB39E45-3F8E-4188-8BF4-58126A21CB0D}" srcOrd="1" destOrd="0" presId="urn:microsoft.com/office/officeart/2005/8/layout/chevron2"/>
    <dgm:cxn modelId="{E393EF4C-E629-4257-A279-B611C915635D}" type="presParOf" srcId="{0BC25163-BE22-4241-A77F-E15707F2856D}" destId="{910A5303-659A-4799-A207-C80CDD704CDB}" srcOrd="9" destOrd="0" presId="urn:microsoft.com/office/officeart/2005/8/layout/chevron2"/>
    <dgm:cxn modelId="{2D1B17F3-8DC4-4EB5-91A8-2088090F488B}" type="presParOf" srcId="{0BC25163-BE22-4241-A77F-E15707F2856D}" destId="{18A12C18-3768-4A80-B5BC-787F15CFBC69}" srcOrd="10" destOrd="0" presId="urn:microsoft.com/office/officeart/2005/8/layout/chevron2"/>
    <dgm:cxn modelId="{E2047A2D-FDE9-4D20-96B8-5CE9AFE0267A}" type="presParOf" srcId="{18A12C18-3768-4A80-B5BC-787F15CFBC69}" destId="{A56D95FB-8A5A-4FFB-8CEC-6F9340AE230D}" srcOrd="0" destOrd="0" presId="urn:microsoft.com/office/officeart/2005/8/layout/chevron2"/>
    <dgm:cxn modelId="{EF7BD544-7592-482E-8F00-CC5E2788DC7D}" type="presParOf" srcId="{18A12C18-3768-4A80-B5BC-787F15CFBC69}" destId="{77BCA8C7-C127-4E40-93EA-EBBA6A8C0E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2B73A-DF1D-4FB5-9D68-E2A5C44D51A8}">
      <dsp:nvSpPr>
        <dsp:cNvPr id="0" name=""/>
        <dsp:cNvSpPr/>
      </dsp:nvSpPr>
      <dsp:spPr>
        <a:xfrm rot="5400000">
          <a:off x="-114002" y="116401"/>
          <a:ext cx="760015" cy="53201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Who</a:t>
          </a:r>
          <a:endParaRPr lang="en-US" sz="1400" kern="1200" dirty="0"/>
        </a:p>
      </dsp:txBody>
      <dsp:txXfrm rot="-5400000">
        <a:off x="1" y="268403"/>
        <a:ext cx="532010" cy="228005"/>
      </dsp:txXfrm>
    </dsp:sp>
    <dsp:sp modelId="{9713B322-C5E4-49A4-BE0C-BA821C135985}">
      <dsp:nvSpPr>
        <dsp:cNvPr id="0" name=""/>
        <dsp:cNvSpPr/>
      </dsp:nvSpPr>
      <dsp:spPr>
        <a:xfrm rot="5400000">
          <a:off x="3067000" y="-2532590"/>
          <a:ext cx="494010" cy="55639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Who created the data</a:t>
          </a:r>
          <a:endParaRPr lang="en-US" sz="2900" kern="1200" dirty="0"/>
        </a:p>
      </dsp:txBody>
      <dsp:txXfrm rot="-5400000">
        <a:off x="532011" y="26515"/>
        <a:ext cx="5539873" cy="445778"/>
      </dsp:txXfrm>
    </dsp:sp>
    <dsp:sp modelId="{D11EEDF7-5DBB-4E02-927C-85944A975DB5}">
      <dsp:nvSpPr>
        <dsp:cNvPr id="0" name=""/>
        <dsp:cNvSpPr/>
      </dsp:nvSpPr>
      <dsp:spPr>
        <a:xfrm rot="5400000">
          <a:off x="-114002" y="776238"/>
          <a:ext cx="760015" cy="53201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a:t>
          </a:r>
          <a:endParaRPr lang="en-US" sz="1400" kern="1200" dirty="0"/>
        </a:p>
      </dsp:txBody>
      <dsp:txXfrm rot="-5400000">
        <a:off x="1" y="928240"/>
        <a:ext cx="532010" cy="228005"/>
      </dsp:txXfrm>
    </dsp:sp>
    <dsp:sp modelId="{6694CEF8-B541-4BC6-90BE-5554D0EA2399}">
      <dsp:nvSpPr>
        <dsp:cNvPr id="0" name=""/>
        <dsp:cNvSpPr/>
      </dsp:nvSpPr>
      <dsp:spPr>
        <a:xfrm rot="5400000">
          <a:off x="3067000" y="-1872753"/>
          <a:ext cx="494010" cy="556398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0" i="0" kern="1200" dirty="0" smtClean="0"/>
            <a:t>What the data file contains</a:t>
          </a:r>
          <a:endParaRPr lang="en-US" sz="2900" kern="1200" dirty="0"/>
        </a:p>
      </dsp:txBody>
      <dsp:txXfrm rot="-5400000">
        <a:off x="532011" y="686352"/>
        <a:ext cx="5539873" cy="445778"/>
      </dsp:txXfrm>
    </dsp:sp>
    <dsp:sp modelId="{C9D87573-7E27-4C4E-8BE2-D1A0C132DD85}">
      <dsp:nvSpPr>
        <dsp:cNvPr id="0" name=""/>
        <dsp:cNvSpPr/>
      </dsp:nvSpPr>
      <dsp:spPr>
        <a:xfrm rot="5400000">
          <a:off x="-114002" y="1436075"/>
          <a:ext cx="760015" cy="53201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When</a:t>
          </a:r>
          <a:endParaRPr lang="en-US" sz="1400" kern="1200" dirty="0"/>
        </a:p>
      </dsp:txBody>
      <dsp:txXfrm rot="-5400000">
        <a:off x="1" y="1588077"/>
        <a:ext cx="532010" cy="228005"/>
      </dsp:txXfrm>
    </dsp:sp>
    <dsp:sp modelId="{4F7F3502-6819-4CE4-BA79-1966816B3415}">
      <dsp:nvSpPr>
        <dsp:cNvPr id="0" name=""/>
        <dsp:cNvSpPr/>
      </dsp:nvSpPr>
      <dsp:spPr>
        <a:xfrm rot="5400000">
          <a:off x="3067000" y="-1212915"/>
          <a:ext cx="494010" cy="556398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0" i="0" kern="1200" dirty="0" smtClean="0"/>
            <a:t>When the data were generated</a:t>
          </a:r>
          <a:endParaRPr lang="en-US" sz="2900" kern="1200" dirty="0"/>
        </a:p>
      </dsp:txBody>
      <dsp:txXfrm rot="-5400000">
        <a:off x="532011" y="1346190"/>
        <a:ext cx="5539873" cy="445778"/>
      </dsp:txXfrm>
    </dsp:sp>
    <dsp:sp modelId="{CDC9CEDC-75D4-4634-A286-44CD92E22C02}">
      <dsp:nvSpPr>
        <dsp:cNvPr id="0" name=""/>
        <dsp:cNvSpPr/>
      </dsp:nvSpPr>
      <dsp:spPr>
        <a:xfrm rot="5400000">
          <a:off x="-114002" y="2095913"/>
          <a:ext cx="760015" cy="53201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Where</a:t>
          </a:r>
          <a:endParaRPr lang="en-US" sz="1400" kern="1200" dirty="0"/>
        </a:p>
      </dsp:txBody>
      <dsp:txXfrm rot="-5400000">
        <a:off x="1" y="2247915"/>
        <a:ext cx="532010" cy="228005"/>
      </dsp:txXfrm>
    </dsp:sp>
    <dsp:sp modelId="{28068768-2E69-4D4F-91DE-332906FC5D67}">
      <dsp:nvSpPr>
        <dsp:cNvPr id="0" name=""/>
        <dsp:cNvSpPr/>
      </dsp:nvSpPr>
      <dsp:spPr>
        <a:xfrm rot="5400000">
          <a:off x="3067000" y="-553078"/>
          <a:ext cx="494010" cy="556398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0" i="0" kern="1200" smtClean="0"/>
            <a:t>Where the data were generated</a:t>
          </a:r>
          <a:endParaRPr lang="en-US" sz="2900" kern="1200"/>
        </a:p>
      </dsp:txBody>
      <dsp:txXfrm rot="-5400000">
        <a:off x="532011" y="2006027"/>
        <a:ext cx="5539873" cy="445778"/>
      </dsp:txXfrm>
    </dsp:sp>
    <dsp:sp modelId="{C64E6CA6-F5FE-4033-AF61-BC3FA7747E43}">
      <dsp:nvSpPr>
        <dsp:cNvPr id="0" name=""/>
        <dsp:cNvSpPr/>
      </dsp:nvSpPr>
      <dsp:spPr>
        <a:xfrm rot="5400000">
          <a:off x="-114002" y="2755750"/>
          <a:ext cx="760015" cy="532010"/>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Why</a:t>
          </a:r>
          <a:endParaRPr lang="en-US" sz="1400" kern="1200" dirty="0"/>
        </a:p>
      </dsp:txBody>
      <dsp:txXfrm rot="-5400000">
        <a:off x="1" y="2907752"/>
        <a:ext cx="532010" cy="228005"/>
      </dsp:txXfrm>
    </dsp:sp>
    <dsp:sp modelId="{DCB39E45-3F8E-4188-8BF4-58126A21CB0D}">
      <dsp:nvSpPr>
        <dsp:cNvPr id="0" name=""/>
        <dsp:cNvSpPr/>
      </dsp:nvSpPr>
      <dsp:spPr>
        <a:xfrm rot="5400000">
          <a:off x="3067000" y="106758"/>
          <a:ext cx="494010" cy="5563989"/>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0" i="0" kern="1200" smtClean="0"/>
            <a:t>Why the data were generated</a:t>
          </a:r>
          <a:endParaRPr lang="en-US" sz="2900" kern="1200"/>
        </a:p>
      </dsp:txBody>
      <dsp:txXfrm rot="-5400000">
        <a:off x="532011" y="2665863"/>
        <a:ext cx="5539873" cy="445778"/>
      </dsp:txXfrm>
    </dsp:sp>
    <dsp:sp modelId="{A56D95FB-8A5A-4FFB-8CEC-6F9340AE230D}">
      <dsp:nvSpPr>
        <dsp:cNvPr id="0" name=""/>
        <dsp:cNvSpPr/>
      </dsp:nvSpPr>
      <dsp:spPr>
        <a:xfrm rot="5400000">
          <a:off x="-114002" y="3415587"/>
          <a:ext cx="760015" cy="53201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How</a:t>
          </a:r>
          <a:endParaRPr lang="en-US" sz="1400" kern="1200" dirty="0"/>
        </a:p>
      </dsp:txBody>
      <dsp:txXfrm rot="-5400000">
        <a:off x="1" y="3567589"/>
        <a:ext cx="532010" cy="228005"/>
      </dsp:txXfrm>
    </dsp:sp>
    <dsp:sp modelId="{77BCA8C7-C127-4E40-93EA-EBBA6A8C0E04}">
      <dsp:nvSpPr>
        <dsp:cNvPr id="0" name=""/>
        <dsp:cNvSpPr/>
      </dsp:nvSpPr>
      <dsp:spPr>
        <a:xfrm rot="5400000">
          <a:off x="3067000" y="766595"/>
          <a:ext cx="494010" cy="55639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0" i="0" kern="1200" smtClean="0"/>
            <a:t>How the data were generated</a:t>
          </a:r>
          <a:endParaRPr lang="en-US" sz="2900" kern="1200"/>
        </a:p>
      </dsp:txBody>
      <dsp:txXfrm rot="-5400000">
        <a:off x="532011" y="3325700"/>
        <a:ext cx="5539873" cy="4457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984A3-4667-4618-B506-E89CAE0C2051}" type="datetimeFigureOut">
              <a:rPr lang="en-US" smtClean="0"/>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095D8-7866-4C91-982F-C407A534F549}" type="slidenum">
              <a:rPr lang="en-US" smtClean="0"/>
              <a:t>‹#›</a:t>
            </a:fld>
            <a:endParaRPr lang="en-US"/>
          </a:p>
        </p:txBody>
      </p:sp>
    </p:spTree>
    <p:extLst>
      <p:ext uri="{BB962C8B-B14F-4D97-AF65-F5344CB8AC3E}">
        <p14:creationId xmlns:p14="http://schemas.microsoft.com/office/powerpoint/2010/main" val="263863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good</a:t>
            </a:r>
            <a:r>
              <a:rPr lang="en-US" baseline="0" dirty="0" smtClean="0"/>
              <a:t> data management practices should be applied at each stage of the research data lifecycle. And, actually, good data management starts even before data is created. For example, you may want to think about the best file formats to use that will allow for the most efficient processing of the data. You may want to identify the best places to store your data, such as on departmental or university servers and systems that provide regular back-ups. </a:t>
            </a:r>
          </a:p>
          <a:p>
            <a:endParaRPr lang="en-US" baseline="0" dirty="0" smtClean="0"/>
          </a:p>
          <a:p>
            <a:r>
              <a:rPr lang="en-US" baseline="0" dirty="0" smtClean="0"/>
              <a:t>During the creation of data is perhaps the best time to capture and create metadata, which are descriptions of your data that give them meaning so that they can be understood by yourself and others in the future. Examples of metadata could include dates and geographic places, and other information about the conditions under which the information was collected. Think of essential metadata elements as the information that one would need to be able to understand what the digital objects collected represent. In many cases, it’s best to compile that information while you are collecting data, because many of these details are easily forgotten. </a:t>
            </a:r>
            <a:endParaRPr lang="en-US" dirty="0"/>
          </a:p>
        </p:txBody>
      </p:sp>
      <p:sp>
        <p:nvSpPr>
          <p:cNvPr id="4" name="Slide Number Placeholder 3"/>
          <p:cNvSpPr>
            <a:spLocks noGrp="1"/>
          </p:cNvSpPr>
          <p:nvPr>
            <p:ph type="sldNum" sz="quarter" idx="10"/>
          </p:nvPr>
        </p:nvSpPr>
        <p:spPr/>
        <p:txBody>
          <a:bodyPr/>
          <a:lstStyle/>
          <a:p>
            <a:fld id="{D96095D8-7866-4C91-982F-C407A534F54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88038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42186-01D7-4F77-A6EE-47B500BB346B}" type="slidenum">
              <a:rPr lang="en-US" smtClean="0"/>
              <a:pPr/>
              <a:t>37</a:t>
            </a:fld>
            <a:endParaRPr lang="en-US"/>
          </a:p>
        </p:txBody>
      </p:sp>
    </p:spTree>
    <p:extLst>
      <p:ext uri="{BB962C8B-B14F-4D97-AF65-F5344CB8AC3E}">
        <p14:creationId xmlns:p14="http://schemas.microsoft.com/office/powerpoint/2010/main" val="343086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3FBF2-CFF1-4FFF-9708-80B61DB5CB45}" type="slidenum">
              <a:rPr lang="en-US" smtClean="0"/>
              <a:pPr/>
              <a:t>8</a:t>
            </a:fld>
            <a:endParaRPr lang="en-US"/>
          </a:p>
        </p:txBody>
      </p:sp>
    </p:spTree>
    <p:extLst>
      <p:ext uri="{BB962C8B-B14F-4D97-AF65-F5344CB8AC3E}">
        <p14:creationId xmlns:p14="http://schemas.microsoft.com/office/powerpoint/2010/main" val="5001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3FBF2-CFF1-4FFF-9708-80B61DB5CB45}" type="slidenum">
              <a:rPr lang="en-US" smtClean="0"/>
              <a:pPr/>
              <a:t>10</a:t>
            </a:fld>
            <a:endParaRPr lang="en-US"/>
          </a:p>
        </p:txBody>
      </p:sp>
    </p:spTree>
    <p:extLst>
      <p:ext uri="{BB962C8B-B14F-4D97-AF65-F5344CB8AC3E}">
        <p14:creationId xmlns:p14="http://schemas.microsoft.com/office/powerpoint/2010/main" val="329944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data processing and analysis stages, data in physical formats, such as written documents, photographs, or audio and video recordings, can be transcribed or digitized. Data should be checked, validated, and cleaned, and you may want to write up a description of this process that can be attached to your data files so that, in the future, you and others can understand how this raw data was processed and verified. If you are dealing with a large number of digital files, come up with a system to organize those files by using consistent file naming rules and structural hierarchies. And, again, to protect against data loss, you should back up your data at frequent, regular intervals and across multiple locations or mediums. </a:t>
            </a:r>
          </a:p>
          <a:p>
            <a:endParaRPr lang="en-US" baseline="0" dirty="0" smtClean="0"/>
          </a:p>
        </p:txBody>
      </p:sp>
      <p:sp>
        <p:nvSpPr>
          <p:cNvPr id="4" name="Slide Number Placeholder 3"/>
          <p:cNvSpPr>
            <a:spLocks noGrp="1"/>
          </p:cNvSpPr>
          <p:nvPr>
            <p:ph type="sldNum" sz="quarter" idx="10"/>
          </p:nvPr>
        </p:nvSpPr>
        <p:spPr/>
        <p:txBody>
          <a:bodyPr/>
          <a:lstStyle/>
          <a:p>
            <a:fld id="{D96095D8-7866-4C91-982F-C407A534F54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2569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Adapted from http://www.records.ncdcr.gov/erecords/filenaming_20080508_final.pdf </a:t>
            </a:r>
            <a:endParaRPr lang="en-US" dirty="0"/>
          </a:p>
        </p:txBody>
      </p:sp>
      <p:sp>
        <p:nvSpPr>
          <p:cNvPr id="4" name="Slide Number Placeholder 3"/>
          <p:cNvSpPr>
            <a:spLocks noGrp="1"/>
          </p:cNvSpPr>
          <p:nvPr>
            <p:ph type="sldNum" sz="quarter" idx="10"/>
          </p:nvPr>
        </p:nvSpPr>
        <p:spPr/>
        <p:txBody>
          <a:bodyPr/>
          <a:lstStyle/>
          <a:p>
            <a:fld id="{D96095D8-7866-4C91-982F-C407A534F549}" type="slidenum">
              <a:rPr lang="en-US" smtClean="0"/>
              <a:t>21</a:t>
            </a:fld>
            <a:endParaRPr lang="en-US"/>
          </a:p>
        </p:txBody>
      </p:sp>
    </p:spTree>
    <p:extLst>
      <p:ext uri="{BB962C8B-B14F-4D97-AF65-F5344CB8AC3E}">
        <p14:creationId xmlns:p14="http://schemas.microsoft.com/office/powerpoint/2010/main" val="78424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3FBF2-CFF1-4FFF-9708-80B61DB5CB45}" type="slidenum">
              <a:rPr lang="en-US" smtClean="0"/>
              <a:pPr/>
              <a:t>24</a:t>
            </a:fld>
            <a:endParaRPr lang="en-US"/>
          </a:p>
        </p:txBody>
      </p:sp>
    </p:spTree>
    <p:extLst>
      <p:ext uri="{BB962C8B-B14F-4D97-AF65-F5344CB8AC3E}">
        <p14:creationId xmlns:p14="http://schemas.microsoft.com/office/powerpoint/2010/main" val="5873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3FBF2-CFF1-4FFF-9708-80B61DB5CB45}" type="slidenum">
              <a:rPr lang="en-US" smtClean="0"/>
              <a:pPr/>
              <a:t>25</a:t>
            </a:fld>
            <a:endParaRPr lang="en-US"/>
          </a:p>
        </p:txBody>
      </p:sp>
    </p:spTree>
    <p:extLst>
      <p:ext uri="{BB962C8B-B14F-4D97-AF65-F5344CB8AC3E}">
        <p14:creationId xmlns:p14="http://schemas.microsoft.com/office/powerpoint/2010/main" val="320669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preserve and openly share your data, it can potentially be re-used in new ways, thereby increasing in value over time and giving you more recognition for your work. Also, data preservation and sharing are major concerns of federal granting agencies, whose positions are that data from publically-funded research should be open to the public and that such open access ensures the best possible investment of their funding.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are preparing to preserve and share your data, you will need to consider several things. First is that not ALL of your data may need to be saved. Perhaps it would be better to preserve processed or transformed data as opposed to raw data. If your data contain personal identifiers or other confidential information, you will need to remove that information before sharing your data. Your data should be preserved in formats that are most likely to survive changes in software and technology. In general, uncompressed files and non-proprietary, open file formats are the best way to go. You’ll need to make sure that your metadata are complete and finalized, so that your data will be meaningful to others, and yourself, at a later date. And you’ll need to consider the most appropriate place to archive your data. A long list of repositories can be found at databib.org. </a:t>
            </a:r>
            <a:endParaRPr lang="en-US" dirty="0" smtClean="0"/>
          </a:p>
          <a:p>
            <a:endParaRPr lang="en-US" dirty="0"/>
          </a:p>
        </p:txBody>
      </p:sp>
      <p:sp>
        <p:nvSpPr>
          <p:cNvPr id="4" name="Slide Number Placeholder 3"/>
          <p:cNvSpPr>
            <a:spLocks noGrp="1"/>
          </p:cNvSpPr>
          <p:nvPr>
            <p:ph type="sldNum" sz="quarter" idx="10"/>
          </p:nvPr>
        </p:nvSpPr>
        <p:spPr/>
        <p:txBody>
          <a:bodyPr/>
          <a:lstStyle/>
          <a:p>
            <a:fld id="{D96095D8-7866-4C91-982F-C407A534F54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4406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hope that the open sharing and re-use of data will accelerate scholarly research, making research efforts more efficient and leading to new discoveries. By sharing and allowing your data to be re-used, this makes it easier for your findings to be replicated and may inspire new research questions. Meta-analyses that combine data from several different studies can reveal patterns in results that otherwise would not have been discoverable. And also, actual datasets are valuable for teaching students about methodology and analysis.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hope that this description of the research data lifecycle makes it clear that data can have a very long lifespan, and care must be taken at each stage to ensure its longevity and potential value. Many of these issues will be pertinent when you are creating a formal data management plan.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6095D8-7866-4C91-982F-C407A534F54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8512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67976A-62B7-4627-B18C-FEC98CF9FCC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34851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7976A-62B7-4627-B18C-FEC98CF9FCC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113142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7976A-62B7-4627-B18C-FEC98CF9FCC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33720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A1325DB-D699-4A2F-B854-5543ADD59B31}" type="datetime1">
              <a:rPr lang="en-US"/>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3A5FB2-4AA7-484B-965B-26649AEF1A2A}" type="slidenum">
              <a:rPr lang="en-US"/>
              <a:pPr/>
              <a:t>‹#›</a:t>
            </a:fld>
            <a:endParaRPr lang="en-US"/>
          </a:p>
        </p:txBody>
      </p:sp>
    </p:spTree>
    <p:extLst>
      <p:ext uri="{BB962C8B-B14F-4D97-AF65-F5344CB8AC3E}">
        <p14:creationId xmlns:p14="http://schemas.microsoft.com/office/powerpoint/2010/main" val="2979049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01323B-957F-4943-B266-6BA6DBF4A7C4}" type="datetime1">
              <a:rPr lang="en-US"/>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50FFE2-3363-47AE-8D30-FB1572B3DCEE}" type="slidenum">
              <a:rPr lang="en-US"/>
              <a:pPr/>
              <a:t>‹#›</a:t>
            </a:fld>
            <a:endParaRPr lang="en-US"/>
          </a:p>
        </p:txBody>
      </p:sp>
    </p:spTree>
    <p:extLst>
      <p:ext uri="{BB962C8B-B14F-4D97-AF65-F5344CB8AC3E}">
        <p14:creationId xmlns:p14="http://schemas.microsoft.com/office/powerpoint/2010/main" val="278556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688F987-00FE-4412-AF5C-F52F7380C135}" type="datetime1">
              <a:rPr lang="en-US"/>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738292-7553-4956-ABB2-E8D7B6D9F19C}" type="slidenum">
              <a:rPr lang="en-US"/>
              <a:pPr/>
              <a:t>‹#›</a:t>
            </a:fld>
            <a:endParaRPr lang="en-US"/>
          </a:p>
        </p:txBody>
      </p:sp>
    </p:spTree>
    <p:extLst>
      <p:ext uri="{BB962C8B-B14F-4D97-AF65-F5344CB8AC3E}">
        <p14:creationId xmlns:p14="http://schemas.microsoft.com/office/powerpoint/2010/main" val="3918797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FAB46A0-17E7-4E47-AC9B-29DF2DB6DEB3}" type="datetime1">
              <a:rPr lang="en-US"/>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D10EAAB-18D9-4AA4-B4A3-2D8229599162}" type="slidenum">
              <a:rPr lang="en-US"/>
              <a:pPr/>
              <a:t>‹#›</a:t>
            </a:fld>
            <a:endParaRPr lang="en-US"/>
          </a:p>
        </p:txBody>
      </p:sp>
    </p:spTree>
    <p:extLst>
      <p:ext uri="{BB962C8B-B14F-4D97-AF65-F5344CB8AC3E}">
        <p14:creationId xmlns:p14="http://schemas.microsoft.com/office/powerpoint/2010/main" val="128264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2B2AF4E-9A74-4464-9991-C61CD44078FA}" type="datetime1">
              <a:rPr lang="en-US"/>
              <a:pPr/>
              <a:t>11/6/2014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47E1A53-BA30-4438-9378-10D2E4690EAD}" type="slidenum">
              <a:rPr lang="en-US"/>
              <a:pPr/>
              <a:t>‹#›</a:t>
            </a:fld>
            <a:endParaRPr lang="en-US"/>
          </a:p>
        </p:txBody>
      </p:sp>
    </p:spTree>
    <p:extLst>
      <p:ext uri="{BB962C8B-B14F-4D97-AF65-F5344CB8AC3E}">
        <p14:creationId xmlns:p14="http://schemas.microsoft.com/office/powerpoint/2010/main" val="3714609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804C1CD-E316-4767-99A6-EA5D966ABC39}" type="datetime1">
              <a:rPr lang="en-US"/>
              <a:pPr/>
              <a:t>11/6/2014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05D7A14-BE19-4B53-BF83-16A74D712530}" type="slidenum">
              <a:rPr lang="en-US"/>
              <a:pPr/>
              <a:t>‹#›</a:t>
            </a:fld>
            <a:endParaRPr lang="en-US"/>
          </a:p>
        </p:txBody>
      </p:sp>
    </p:spTree>
    <p:extLst>
      <p:ext uri="{BB962C8B-B14F-4D97-AF65-F5344CB8AC3E}">
        <p14:creationId xmlns:p14="http://schemas.microsoft.com/office/powerpoint/2010/main" val="461021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B005364-0AED-43FF-84AA-08A505A112F9}" type="datetime1">
              <a:rPr lang="en-US"/>
              <a:pPr/>
              <a:t>11/6/2014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BC4D85F-B002-4645-A48A-E24649E3B3E2}" type="slidenum">
              <a:rPr lang="en-US"/>
              <a:pPr/>
              <a:t>‹#›</a:t>
            </a:fld>
            <a:endParaRPr lang="en-US"/>
          </a:p>
        </p:txBody>
      </p:sp>
    </p:spTree>
    <p:extLst>
      <p:ext uri="{BB962C8B-B14F-4D97-AF65-F5344CB8AC3E}">
        <p14:creationId xmlns:p14="http://schemas.microsoft.com/office/powerpoint/2010/main" val="661989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9314335-CD9E-4836-B77E-34052ED3FDB0}" type="datetime1">
              <a:rPr lang="en-US"/>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F428A2-98E7-4038-83D8-81B25FE6E53B}" type="slidenum">
              <a:rPr lang="en-US"/>
              <a:pPr/>
              <a:t>‹#›</a:t>
            </a:fld>
            <a:endParaRPr lang="en-US"/>
          </a:p>
        </p:txBody>
      </p:sp>
    </p:spTree>
    <p:extLst>
      <p:ext uri="{BB962C8B-B14F-4D97-AF65-F5344CB8AC3E}">
        <p14:creationId xmlns:p14="http://schemas.microsoft.com/office/powerpoint/2010/main" val="268532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7976A-62B7-4627-B18C-FEC98CF9FCC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4176033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294858-FAA9-4E7A-A78F-2BF8BB4AEE43}" type="datetime1">
              <a:rPr lang="en-US"/>
              <a:pPr/>
              <a:t>11/6/2014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4BF57A5-903A-4261-AD93-4A854408B024}" type="slidenum">
              <a:rPr lang="en-US"/>
              <a:pPr/>
              <a:t>‹#›</a:t>
            </a:fld>
            <a:endParaRPr lang="en-US"/>
          </a:p>
        </p:txBody>
      </p:sp>
    </p:spTree>
    <p:extLst>
      <p:ext uri="{BB962C8B-B14F-4D97-AF65-F5344CB8AC3E}">
        <p14:creationId xmlns:p14="http://schemas.microsoft.com/office/powerpoint/2010/main" val="16503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F71602-46CE-4C67-9219-73E9041459FF}" type="datetime1">
              <a:rPr lang="en-US"/>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07679F-4542-47FF-84A2-B22837EAC56C}" type="slidenum">
              <a:rPr lang="en-US"/>
              <a:pPr/>
              <a:t>‹#›</a:t>
            </a:fld>
            <a:endParaRPr lang="en-US"/>
          </a:p>
        </p:txBody>
      </p:sp>
    </p:spTree>
    <p:extLst>
      <p:ext uri="{BB962C8B-B14F-4D97-AF65-F5344CB8AC3E}">
        <p14:creationId xmlns:p14="http://schemas.microsoft.com/office/powerpoint/2010/main" val="220121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13484E-6847-4944-837B-E0DB9AB7C31C}" type="datetime1">
              <a:rPr lang="en-US"/>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866CEC-2511-4534-B77C-8571B60FD71F}" type="slidenum">
              <a:rPr lang="en-US"/>
              <a:pPr/>
              <a:t>‹#›</a:t>
            </a:fld>
            <a:endParaRPr lang="en-US"/>
          </a:p>
        </p:txBody>
      </p:sp>
    </p:spTree>
    <p:extLst>
      <p:ext uri="{BB962C8B-B14F-4D97-AF65-F5344CB8AC3E}">
        <p14:creationId xmlns:p14="http://schemas.microsoft.com/office/powerpoint/2010/main" val="77147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23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59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573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79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124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09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42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67976A-62B7-4627-B18C-FEC98CF9FCCA}"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1545428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344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485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093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43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7976A-62B7-4627-B18C-FEC98CF9FCCA}"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334026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67976A-62B7-4627-B18C-FEC98CF9FCCA}"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1878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67976A-62B7-4627-B18C-FEC98CF9FCCA}"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223998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976A-62B7-4627-B18C-FEC98CF9FCCA}"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270533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7976A-62B7-4627-B18C-FEC98CF9FCCA}"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314145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7976A-62B7-4627-B18C-FEC98CF9FCCA}"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DA90B-EDB6-450F-A129-A6A3F7EB247B}" type="slidenum">
              <a:rPr lang="en-US" smtClean="0"/>
              <a:t>‹#›</a:t>
            </a:fld>
            <a:endParaRPr lang="en-US"/>
          </a:p>
        </p:txBody>
      </p:sp>
    </p:spTree>
    <p:extLst>
      <p:ext uri="{BB962C8B-B14F-4D97-AF65-F5344CB8AC3E}">
        <p14:creationId xmlns:p14="http://schemas.microsoft.com/office/powerpoint/2010/main" val="32807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976A-62B7-4627-B18C-FEC98CF9FCCA}" type="datetimeFigureOut">
              <a:rPr lang="en-US" smtClean="0"/>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DA90B-EDB6-450F-A129-A6A3F7EB247B}" type="slidenum">
              <a:rPr lang="en-US" smtClean="0"/>
              <a:t>‹#›</a:t>
            </a:fld>
            <a:endParaRPr lang="en-US"/>
          </a:p>
        </p:txBody>
      </p:sp>
    </p:spTree>
    <p:extLst>
      <p:ext uri="{BB962C8B-B14F-4D97-AF65-F5344CB8AC3E}">
        <p14:creationId xmlns:p14="http://schemas.microsoft.com/office/powerpoint/2010/main" val="310022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pPr defTabSz="457200" fontAlgn="base">
              <a:spcBef>
                <a:spcPct val="0"/>
              </a:spcBef>
              <a:spcAft>
                <a:spcPct val="0"/>
              </a:spcAft>
            </a:pPr>
            <a:fld id="{F31F9861-907E-4102-8D1A-2FF0FA9F6DC9}" type="datetime1">
              <a:rPr lang="en-US" smtClean="0">
                <a:ea typeface="MS PGothic" panose="020B0600070205080204" pitchFamily="34" charset="-128"/>
              </a:rPr>
              <a:pPr defTabSz="457200" fontAlgn="base">
                <a:spcBef>
                  <a:spcPct val="0"/>
                </a:spcBef>
                <a:spcAft>
                  <a:spcPct val="0"/>
                </a:spcAft>
              </a:pPr>
              <a:t>11/6/2014</a:t>
            </a:fld>
            <a:endParaRPr lang="en-US" smtClean="0">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fontAlgn="base">
              <a:spcBef>
                <a:spcPct val="0"/>
              </a:spcBef>
              <a:spcAft>
                <a:spcPct val="0"/>
              </a:spcAft>
            </a:pPr>
            <a:fld id="{E9025DF6-0170-4BE5-B673-47ADD8A35094}" type="slidenum">
              <a:rPr lang="en-US" smtClean="0">
                <a:ea typeface="MS PGothic" panose="020B0600070205080204" pitchFamily="34" charset="-128"/>
              </a:rPr>
              <a:pPr defTabSz="457200" fontAlgn="base">
                <a:spcBef>
                  <a:spcPct val="0"/>
                </a:spcBef>
                <a:spcAft>
                  <a:spcPct val="0"/>
                </a:spcAft>
              </a:pPr>
              <a:t>‹#›</a:t>
            </a:fld>
            <a:endParaRPr lang="en-US" smtClean="0">
              <a:ea typeface="MS PGothic" panose="020B0600070205080204" pitchFamily="34" charset="-128"/>
            </a:endParaRPr>
          </a:p>
        </p:txBody>
      </p:sp>
    </p:spTree>
    <p:extLst>
      <p:ext uri="{BB962C8B-B14F-4D97-AF65-F5344CB8AC3E}">
        <p14:creationId xmlns:p14="http://schemas.microsoft.com/office/powerpoint/2010/main" val="3742439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83CAC-5B33-4DFD-9DA1-8161D6B96773}"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11CB6-425F-4FDA-B988-965DFE378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849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emory.box.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it.emory.edu/box/rules.html"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https://dmptool.org/requirements_templates/40/basic.rt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www.records.ncdcr.gov/erecords/filenaming_20080508_fina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iso.org/iso/home/standards/iso8601.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hyperlink" Target="http://it.emory.edu/blackboard/faculty/course_mgt/export.html" TargetMode="External"/><Relationship Id="rId2" Type="http://schemas.openxmlformats.org/officeDocument/2006/relationships/hyperlink" Target="http://codex.wordpress.org/Backing_Up_Your_Database" TargetMode="External"/><Relationship Id="rId1" Type="http://schemas.openxmlformats.org/officeDocument/2006/relationships/slideLayout" Target="../slideLayouts/slideLayout2.xml"/><Relationship Id="rId4" Type="http://schemas.openxmlformats.org/officeDocument/2006/relationships/hyperlink" Target="http://sca.jiscinvolve.org/wp/files/2013/01/sustainability_healthcheck_tool.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hyperlink" Target="http://data-archive.ac.uk/create-manage/planning-for-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ibrary.stanford.edu/research/data-management-services/case-studies/case-study-data-storage-and-backu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www.data-archive.ac.uk/create-manage/format/format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data-archive.ac.uk/create-manage/format/formats-tabl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895600" y="1981200"/>
            <a:ext cx="58674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r" eaLnBrk="1" hangingPunct="1"/>
            <a:r>
              <a:rPr lang="en-US" sz="2400" dirty="0" smtClean="0">
                <a:solidFill>
                  <a:srgbClr val="1C4080"/>
                </a:solidFill>
              </a:rPr>
              <a:t>Presentation to TPC+R</a:t>
            </a:r>
          </a:p>
          <a:p>
            <a:pPr algn="r" eaLnBrk="1" hangingPunct="1"/>
            <a:r>
              <a:rPr lang="en-US" sz="2400" dirty="0" smtClean="0">
                <a:solidFill>
                  <a:srgbClr val="1C4080"/>
                </a:solidFill>
              </a:rPr>
              <a:t>November 6, 2014</a:t>
            </a:r>
            <a:r>
              <a:rPr lang="en-US" sz="2000" b="1" dirty="0" smtClean="0">
                <a:solidFill>
                  <a:srgbClr val="1C4080"/>
                </a:solidFill>
                <a:latin typeface="Verdana" panose="020B0604030504040204" pitchFamily="34" charset="0"/>
              </a:rPr>
              <a:t/>
            </a:r>
            <a:br>
              <a:rPr lang="en-US" sz="2000" b="1" dirty="0" smtClean="0">
                <a:solidFill>
                  <a:srgbClr val="1C4080"/>
                </a:solidFill>
                <a:latin typeface="Verdana" panose="020B0604030504040204" pitchFamily="34" charset="0"/>
              </a:rPr>
            </a:br>
            <a:r>
              <a:rPr lang="en-US" sz="2000" b="1" dirty="0" smtClean="0">
                <a:solidFill>
                  <a:srgbClr val="1C4080"/>
                </a:solidFill>
                <a:latin typeface="Verdana" panose="020B0604030504040204" pitchFamily="34" charset="0"/>
              </a:rPr>
              <a:t/>
            </a:r>
            <a:br>
              <a:rPr lang="en-US" sz="2000" b="1" dirty="0" smtClean="0">
                <a:solidFill>
                  <a:srgbClr val="1C4080"/>
                </a:solidFill>
                <a:latin typeface="Verdana" panose="020B0604030504040204" pitchFamily="34" charset="0"/>
              </a:rPr>
            </a:br>
            <a:r>
              <a:rPr lang="en-US" sz="2000" dirty="0">
                <a:solidFill>
                  <a:srgbClr val="1C4080"/>
                </a:solidFill>
              </a:rPr>
              <a:t>Jennifer Doty, Research Data Librarian</a:t>
            </a:r>
          </a:p>
          <a:p>
            <a:pPr algn="r" eaLnBrk="1" hangingPunct="1"/>
            <a:r>
              <a:rPr lang="en-US" sz="2000" dirty="0">
                <a:solidFill>
                  <a:srgbClr val="1C4080"/>
                </a:solidFill>
              </a:rPr>
              <a:t>Emory Center for Digital Scholarship</a:t>
            </a:r>
          </a:p>
          <a:p>
            <a:pPr algn="r" eaLnBrk="1" hangingPunct="1"/>
            <a:r>
              <a:rPr lang="en-US" sz="2000" dirty="0">
                <a:solidFill>
                  <a:srgbClr val="1C4080"/>
                </a:solidFill>
              </a:rPr>
              <a:t>Robert W. Woodruff Library</a:t>
            </a:r>
          </a:p>
          <a:p>
            <a:pPr algn="r" eaLnBrk="1" hangingPunct="1"/>
            <a:r>
              <a:rPr lang="en-US" sz="2000" b="1" dirty="0" smtClean="0">
                <a:solidFill>
                  <a:srgbClr val="1C4080"/>
                </a:solidFill>
              </a:rPr>
              <a:t/>
            </a:r>
            <a:br>
              <a:rPr lang="en-US" sz="2000" b="1" dirty="0" smtClean="0">
                <a:solidFill>
                  <a:srgbClr val="1C4080"/>
                </a:solidFill>
              </a:rPr>
            </a:br>
            <a:r>
              <a:rPr lang="en-US" sz="2000" b="1" dirty="0" smtClean="0">
                <a:solidFill>
                  <a:srgbClr val="1C4080"/>
                </a:solidFill>
              </a:rPr>
              <a:t/>
            </a:r>
            <a:br>
              <a:rPr lang="en-US" sz="2000" b="1" dirty="0" smtClean="0">
                <a:solidFill>
                  <a:srgbClr val="1C4080"/>
                </a:solidFill>
              </a:rPr>
            </a:br>
            <a:endParaRPr lang="en-US" sz="2000" b="1" dirty="0" smtClean="0">
              <a:solidFill>
                <a:srgbClr val="1C4080"/>
              </a:solidFill>
            </a:endParaRPr>
          </a:p>
        </p:txBody>
      </p:sp>
      <p:pic>
        <p:nvPicPr>
          <p:cNvPr id="16386" name="Picture 3" descr="swoosh.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71900"/>
            <a:ext cx="12842875"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itle 1"/>
          <p:cNvSpPr>
            <a:spLocks noGrp="1"/>
          </p:cNvSpPr>
          <p:nvPr>
            <p:ph type="ctrTitle"/>
          </p:nvPr>
        </p:nvSpPr>
        <p:spPr>
          <a:xfrm>
            <a:off x="2874963" y="304800"/>
            <a:ext cx="5867400" cy="1470025"/>
          </a:xfrm>
        </p:spPr>
        <p:txBody>
          <a:bodyPr anchor="t"/>
          <a:lstStyle/>
          <a:p>
            <a:pPr algn="r" eaLnBrk="1" hangingPunct="1"/>
            <a:r>
              <a:rPr lang="en-US" sz="3200" b="1" dirty="0" smtClean="0">
                <a:solidFill>
                  <a:srgbClr val="1C4080"/>
                </a:solidFill>
                <a:latin typeface="Arial" panose="020B0604020202020204" pitchFamily="34" charset="0"/>
                <a:cs typeface="Arial" panose="020B0604020202020204" pitchFamily="34" charset="0"/>
              </a:rPr>
              <a:t>Data </a:t>
            </a:r>
            <a:r>
              <a:rPr lang="en-US" sz="3200" b="1" dirty="0">
                <a:solidFill>
                  <a:srgbClr val="1C4080"/>
                </a:solidFill>
                <a:latin typeface="Arial" panose="020B0604020202020204" pitchFamily="34" charset="0"/>
                <a:cs typeface="Arial" panose="020B0604020202020204" pitchFamily="34" charset="0"/>
              </a:rPr>
              <a:t>Management for </a:t>
            </a:r>
            <a:br>
              <a:rPr lang="en-US" sz="3200" b="1" dirty="0">
                <a:solidFill>
                  <a:srgbClr val="1C4080"/>
                </a:solidFill>
                <a:latin typeface="Arial" panose="020B0604020202020204" pitchFamily="34" charset="0"/>
                <a:cs typeface="Arial" panose="020B0604020202020204" pitchFamily="34" charset="0"/>
              </a:rPr>
            </a:br>
            <a:r>
              <a:rPr lang="en-US" sz="3200" b="1" dirty="0" smtClean="0">
                <a:solidFill>
                  <a:srgbClr val="1C4080"/>
                </a:solidFill>
                <a:latin typeface="Arial" panose="020B0604020202020204" pitchFamily="34" charset="0"/>
                <a:cs typeface="Arial" panose="020B0604020202020204" pitchFamily="34" charset="0"/>
              </a:rPr>
              <a:t>Digital Projects</a:t>
            </a:r>
            <a:r>
              <a:rPr lang="en-US" sz="2400" b="1" dirty="0">
                <a:solidFill>
                  <a:srgbClr val="1C4080"/>
                </a:solidFill>
                <a:latin typeface="Arial" panose="020B0604020202020204" pitchFamily="34" charset="0"/>
                <a:cs typeface="Arial" panose="020B0604020202020204" pitchFamily="34" charset="0"/>
              </a:rPr>
              <a:t/>
            </a:r>
            <a:br>
              <a:rPr lang="en-US" sz="2400" b="1" dirty="0">
                <a:solidFill>
                  <a:srgbClr val="1C4080"/>
                </a:solidFill>
                <a:latin typeface="Arial" panose="020B0604020202020204" pitchFamily="34" charset="0"/>
                <a:cs typeface="Arial" panose="020B0604020202020204" pitchFamily="34" charset="0"/>
              </a:rPr>
            </a:br>
            <a:endParaRPr lang="en-US" sz="2400" b="1" dirty="0" smtClean="0">
              <a:solidFill>
                <a:srgbClr val="1C4080"/>
              </a:solidFill>
              <a:latin typeface="Arial" panose="020B0604020202020204" pitchFamily="34" charset="0"/>
              <a:cs typeface="Arial" panose="020B0604020202020204" pitchFamily="34" charset="0"/>
            </a:endParaRPr>
          </a:p>
        </p:txBody>
      </p:sp>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
            <a:ext cx="2667000" cy="544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Picture 8" descr="Eshield_rv.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3238"/>
            <a:ext cx="1636713"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6390" name="Straight Connector 10"/>
          <p:cNvCxnSpPr>
            <a:cxnSpLocks noChangeShapeType="1"/>
          </p:cNvCxnSpPr>
          <p:nvPr/>
        </p:nvCxnSpPr>
        <p:spPr bwMode="auto">
          <a:xfrm>
            <a:off x="2955925" y="2894012"/>
            <a:ext cx="5710238" cy="1588"/>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63848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Best </a:t>
            </a:r>
            <a:r>
              <a:rPr lang="en-US" dirty="0" smtClean="0"/>
              <a:t>Practices: Storage</a:t>
            </a:r>
            <a:endParaRPr lang="en-US" dirty="0"/>
          </a:p>
        </p:txBody>
      </p:sp>
      <p:sp>
        <p:nvSpPr>
          <p:cNvPr id="8" name="Content Placeholder 7"/>
          <p:cNvSpPr>
            <a:spLocks noGrp="1"/>
          </p:cNvSpPr>
          <p:nvPr>
            <p:ph idx="1"/>
          </p:nvPr>
        </p:nvSpPr>
        <p:spPr/>
        <p:txBody>
          <a:bodyPr>
            <a:normAutofit fontScale="92500" lnSpcReduction="20000"/>
          </a:bodyPr>
          <a:lstStyle/>
          <a:p>
            <a:pPr marL="0" indent="0">
              <a:buNone/>
            </a:pPr>
            <a:r>
              <a:rPr lang="en-US" dirty="0" smtClean="0"/>
              <a:t>Storage Considerations:</a:t>
            </a:r>
          </a:p>
          <a:p>
            <a:r>
              <a:rPr lang="en-US" dirty="0" smtClean="0"/>
              <a:t>Accessibility </a:t>
            </a:r>
          </a:p>
          <a:p>
            <a:r>
              <a:rPr lang="en-US" dirty="0" smtClean="0"/>
              <a:t>Read/Write speed</a:t>
            </a:r>
          </a:p>
          <a:p>
            <a:r>
              <a:rPr lang="en-US" dirty="0" smtClean="0"/>
              <a:t>Size limits—overall vs. file size</a:t>
            </a:r>
          </a:p>
          <a:p>
            <a:endParaRPr lang="en-US" dirty="0" smtClean="0"/>
          </a:p>
          <a:p>
            <a:pPr marL="0" indent="0">
              <a:buNone/>
            </a:pPr>
            <a:r>
              <a:rPr lang="en-US" dirty="0" smtClean="0"/>
              <a:t>Options:</a:t>
            </a:r>
          </a:p>
          <a:p>
            <a:r>
              <a:rPr lang="en-US" dirty="0" smtClean="0"/>
              <a:t>Local—PC drive, flash drive, external hard drive</a:t>
            </a:r>
          </a:p>
          <a:p>
            <a:r>
              <a:rPr lang="en-US" dirty="0" smtClean="0"/>
              <a:t>Server—department/organization server space</a:t>
            </a:r>
          </a:p>
          <a:p>
            <a:r>
              <a:rPr lang="en-US" dirty="0" smtClean="0"/>
              <a:t>Cloud—</a:t>
            </a:r>
            <a:r>
              <a:rPr lang="en-US" dirty="0">
                <a:hlinkClick r:id="rId3"/>
              </a:rPr>
              <a:t>Box</a:t>
            </a:r>
            <a:r>
              <a:rPr lang="en-US" dirty="0" smtClean="0"/>
              <a:t>, Dropbox, Google Drive, etc.</a:t>
            </a:r>
            <a:endParaRPr lang="en-US" dirty="0"/>
          </a:p>
          <a:p>
            <a:endParaRPr lang="en-US" dirty="0" smtClean="0"/>
          </a:p>
          <a:p>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4F4B466A-2DDD-4149-B2F6-980F7D0C3C20}" type="slidenum">
              <a:rPr lang="en-US" smtClean="0">
                <a:solidFill>
                  <a:prstClr val="black">
                    <a:lumMod val="50000"/>
                    <a:lumOff val="50000"/>
                  </a:prstClr>
                </a:solidFill>
              </a:rPr>
              <a:pPr/>
              <a:t>10</a:t>
            </a:fld>
            <a:endParaRPr lang="en-US" dirty="0">
              <a:solidFill>
                <a:prstClr val="black">
                  <a:lumMod val="50000"/>
                  <a:lumOff val="50000"/>
                </a:prstClr>
              </a:solidFill>
            </a:endParaRPr>
          </a:p>
        </p:txBody>
      </p:sp>
    </p:spTree>
    <p:extLst>
      <p:ext uri="{BB962C8B-B14F-4D97-AF65-F5344CB8AC3E}">
        <p14:creationId xmlns:p14="http://schemas.microsoft.com/office/powerpoint/2010/main" val="2197409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emory.box.com</a:t>
            </a:r>
            <a:endParaRPr lang="en-US" dirty="0"/>
          </a:p>
        </p:txBody>
      </p:sp>
      <p:pic>
        <p:nvPicPr>
          <p:cNvPr id="1026" name="Picture 2" descr="Story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776413"/>
            <a:ext cx="4953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413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emory.box.com</a:t>
            </a:r>
            <a:endParaRPr lang="en-US" dirty="0"/>
          </a:p>
        </p:txBody>
      </p:sp>
      <p:sp>
        <p:nvSpPr>
          <p:cNvPr id="3" name="Content Placeholder 2"/>
          <p:cNvSpPr>
            <a:spLocks noGrp="1"/>
          </p:cNvSpPr>
          <p:nvPr>
            <p:ph idx="1"/>
          </p:nvPr>
        </p:nvSpPr>
        <p:spPr/>
        <p:txBody>
          <a:bodyPr/>
          <a:lstStyle/>
          <a:p>
            <a:r>
              <a:rPr lang="en-US" dirty="0" smtClean="0"/>
              <a:t>25GB storage per user (5GB file size limit)</a:t>
            </a:r>
          </a:p>
          <a:p>
            <a:r>
              <a:rPr lang="en-US" dirty="0" smtClean="0"/>
              <a:t>Login with your Emory ID and password</a:t>
            </a:r>
          </a:p>
          <a:p>
            <a:r>
              <a:rPr lang="en-US" dirty="0" smtClean="0"/>
              <a:t>Collaborative sharing and editing of files—Emory and external users</a:t>
            </a:r>
          </a:p>
          <a:p>
            <a:r>
              <a:rPr lang="en-US" dirty="0" smtClean="0"/>
              <a:t>Sync with mobile devices and desktop computers</a:t>
            </a:r>
          </a:p>
          <a:p>
            <a:r>
              <a:rPr lang="en-US" dirty="0" smtClean="0"/>
              <a:t>Some types of sensitive data allowed (see </a:t>
            </a:r>
            <a:r>
              <a:rPr lang="en-US" dirty="0">
                <a:hlinkClick r:id="rId2"/>
              </a:rPr>
              <a:t>Rules</a:t>
            </a:r>
            <a:r>
              <a:rPr lang="en-US" dirty="0" smtClean="0"/>
              <a:t>)—never FISMA or PCI</a:t>
            </a:r>
            <a:endParaRPr lang="en-US" dirty="0"/>
          </a:p>
        </p:txBody>
      </p:sp>
    </p:spTree>
    <p:extLst>
      <p:ext uri="{BB962C8B-B14F-4D97-AF65-F5344CB8AC3E}">
        <p14:creationId xmlns:p14="http://schemas.microsoft.com/office/powerpoint/2010/main" val="128832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52" y="0"/>
            <a:ext cx="8367095" cy="6858000"/>
          </a:xfrm>
          <a:prstGeom prst="rect">
            <a:avLst/>
          </a:prstGeom>
        </p:spPr>
      </p:pic>
    </p:spTree>
    <p:extLst>
      <p:ext uri="{BB962C8B-B14F-4D97-AF65-F5344CB8AC3E}">
        <p14:creationId xmlns:p14="http://schemas.microsoft.com/office/powerpoint/2010/main" val="3833324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563" y="1634686"/>
            <a:ext cx="6546874" cy="4004114"/>
          </a:xfrm>
          <a:prstGeom prst="rect">
            <a:avLst/>
          </a:prstGeom>
        </p:spPr>
      </p:pic>
      <p:sp>
        <p:nvSpPr>
          <p:cNvPr id="5" name="TextBox 4"/>
          <p:cNvSpPr txBox="1"/>
          <p:nvPr/>
        </p:nvSpPr>
        <p:spPr>
          <a:xfrm>
            <a:off x="6262102" y="6400800"/>
            <a:ext cx="2332911" cy="246221"/>
          </a:xfrm>
          <a:prstGeom prst="rect">
            <a:avLst/>
          </a:prstGeom>
          <a:noFill/>
        </p:spPr>
        <p:txBody>
          <a:bodyPr wrap="square" rtlCol="0">
            <a:spAutoFit/>
          </a:bodyPr>
          <a:lstStyle/>
          <a:p>
            <a:pPr algn="ctr"/>
            <a:r>
              <a:rPr lang="en-US" sz="1000" i="1" dirty="0" smtClean="0"/>
              <a:t>Security, </a:t>
            </a:r>
            <a:r>
              <a:rPr lang="en-US" sz="1000" i="1" dirty="0"/>
              <a:t>http://</a:t>
            </a:r>
            <a:r>
              <a:rPr lang="en-US" sz="1000" i="1" dirty="0" smtClean="0"/>
              <a:t>www.xkcd.com/538/</a:t>
            </a:r>
            <a:endParaRPr lang="en-US" sz="1000" i="1" dirty="0"/>
          </a:p>
        </p:txBody>
      </p:sp>
      <p:sp>
        <p:nvSpPr>
          <p:cNvPr id="6" name="Title 5"/>
          <p:cNvSpPr>
            <a:spLocks noGrp="1"/>
          </p:cNvSpPr>
          <p:nvPr>
            <p:ph type="title"/>
          </p:nvPr>
        </p:nvSpPr>
        <p:spPr/>
        <p:txBody>
          <a:bodyPr/>
          <a:lstStyle/>
          <a:p>
            <a:r>
              <a:rPr lang="en-US" dirty="0" smtClean="0"/>
              <a:t>Best Practices: Security</a:t>
            </a:r>
            <a:endParaRPr lang="en-US" dirty="0"/>
          </a:p>
        </p:txBody>
      </p:sp>
    </p:spTree>
    <p:extLst>
      <p:ext uri="{BB962C8B-B14F-4D97-AF65-F5344CB8AC3E}">
        <p14:creationId xmlns:p14="http://schemas.microsoft.com/office/powerpoint/2010/main" val="2540996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Security</a:t>
            </a:r>
          </a:p>
        </p:txBody>
      </p:sp>
      <p:sp>
        <p:nvSpPr>
          <p:cNvPr id="3" name="Content Placeholder 2"/>
          <p:cNvSpPr>
            <a:spLocks noGrp="1"/>
          </p:cNvSpPr>
          <p:nvPr>
            <p:ph idx="1"/>
          </p:nvPr>
        </p:nvSpPr>
        <p:spPr/>
        <p:txBody>
          <a:bodyPr/>
          <a:lstStyle/>
          <a:p>
            <a:pPr marL="0" indent="0">
              <a:buNone/>
            </a:pPr>
            <a:r>
              <a:rPr lang="en-US" dirty="0" smtClean="0"/>
              <a:t>Method for strong password selection:</a:t>
            </a:r>
          </a:p>
          <a:p>
            <a:pPr marL="514350" indent="-514350">
              <a:buFont typeface="+mj-lt"/>
              <a:buAutoNum type="arabicPeriod"/>
            </a:pPr>
            <a:r>
              <a:rPr lang="en-US" dirty="0" smtClean="0"/>
              <a:t>Pick a favorite book/movie title or a familiar phrase: </a:t>
            </a:r>
            <a:r>
              <a:rPr lang="en-US" i="1" u="sng" dirty="0" smtClean="0"/>
              <a:t>O</a:t>
            </a:r>
            <a:r>
              <a:rPr lang="en-US" i="1" dirty="0" smtClean="0"/>
              <a:t>ne </a:t>
            </a:r>
            <a:r>
              <a:rPr lang="en-US" i="1" u="sng" dirty="0" smtClean="0"/>
              <a:t>F</a:t>
            </a:r>
            <a:r>
              <a:rPr lang="en-US" i="1" dirty="0" smtClean="0"/>
              <a:t>lew </a:t>
            </a:r>
            <a:r>
              <a:rPr lang="en-US" i="1" u="sng" dirty="0" smtClean="0"/>
              <a:t>O</a:t>
            </a:r>
            <a:r>
              <a:rPr lang="en-US" i="1" dirty="0" smtClean="0"/>
              <a:t>ver </a:t>
            </a:r>
            <a:r>
              <a:rPr lang="en-US" i="1" u="sng" dirty="0" smtClean="0"/>
              <a:t>t</a:t>
            </a:r>
            <a:r>
              <a:rPr lang="en-US" i="1" dirty="0" smtClean="0"/>
              <a:t>he </a:t>
            </a:r>
            <a:r>
              <a:rPr lang="en-US" i="1" u="sng" dirty="0" smtClean="0"/>
              <a:t>C</a:t>
            </a:r>
            <a:r>
              <a:rPr lang="en-US" i="1" dirty="0" smtClean="0"/>
              <a:t>uckoo</a:t>
            </a:r>
            <a:r>
              <a:rPr lang="en-US" i="1" u="sng" dirty="0" smtClean="0"/>
              <a:t>’s</a:t>
            </a:r>
            <a:r>
              <a:rPr lang="en-US" i="1" dirty="0" smtClean="0"/>
              <a:t> </a:t>
            </a:r>
            <a:r>
              <a:rPr lang="en-US" i="1" u="sng" dirty="0" smtClean="0"/>
              <a:t>N</a:t>
            </a:r>
            <a:r>
              <a:rPr lang="en-US" i="1" dirty="0" smtClean="0"/>
              <a:t>est</a:t>
            </a:r>
          </a:p>
          <a:p>
            <a:pPr marL="514350" indent="-514350">
              <a:buFont typeface="+mj-lt"/>
              <a:buAutoNum type="arabicPeriod"/>
            </a:pPr>
            <a:r>
              <a:rPr lang="en-US" dirty="0" smtClean="0"/>
              <a:t>Take </a:t>
            </a:r>
            <a:r>
              <a:rPr lang="en-US" dirty="0"/>
              <a:t>the first letter of every </a:t>
            </a:r>
            <a:r>
              <a:rPr lang="en-US" dirty="0" smtClean="0"/>
              <a:t>word (include or add punctuation): </a:t>
            </a:r>
            <a:r>
              <a:rPr lang="en-US" b="1" dirty="0" err="1" smtClean="0">
                <a:latin typeface="Courier New" panose="02070309020205020404" pitchFamily="49" charset="0"/>
                <a:cs typeface="Courier New" panose="02070309020205020404" pitchFamily="49" charset="0"/>
              </a:rPr>
              <a:t>o</a:t>
            </a:r>
            <a:r>
              <a:rPr lang="en-US" b="1" dirty="0" err="1" smtClean="0">
                <a:latin typeface="Courier New" panose="02070309020205020404" pitchFamily="49" charset="0"/>
                <a:cs typeface="Courier New" panose="02070309020205020404" pitchFamily="49" charset="0"/>
              </a:rPr>
              <a:t>fotc’sn</a:t>
            </a:r>
            <a:endParaRPr lang="en-US" b="1" dirty="0" smtClean="0">
              <a:latin typeface="Courier New" panose="02070309020205020404" pitchFamily="49" charset="0"/>
              <a:cs typeface="Courier New" panose="02070309020205020404" pitchFamily="49" charset="0"/>
            </a:endParaRPr>
          </a:p>
          <a:p>
            <a:pPr marL="514350" indent="-514350">
              <a:buFont typeface="+mj-lt"/>
              <a:buAutoNum type="arabicPeriod"/>
            </a:pPr>
            <a:r>
              <a:rPr lang="en-US" dirty="0" smtClean="0"/>
              <a:t>Add some random capitalization and numbers to reach 8+ characters: </a:t>
            </a:r>
            <a:r>
              <a:rPr lang="en-US" b="1" dirty="0" smtClean="0">
                <a:latin typeface="Courier New" panose="02070309020205020404" pitchFamily="49" charset="0"/>
                <a:cs typeface="Courier New" panose="02070309020205020404" pitchFamily="49" charset="0"/>
              </a:rPr>
              <a:t>1fotC’sN75!</a:t>
            </a:r>
          </a:p>
          <a:p>
            <a:endParaRPr lang="en-US" dirty="0"/>
          </a:p>
        </p:txBody>
      </p:sp>
    </p:spTree>
    <p:extLst>
      <p:ext uri="{BB962C8B-B14F-4D97-AF65-F5344CB8AC3E}">
        <p14:creationId xmlns:p14="http://schemas.microsoft.com/office/powerpoint/2010/main" val="1622164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tadataloveno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0"/>
            <a:ext cx="5143500" cy="6858000"/>
          </a:xfrm>
          <a:prstGeom prst="rect">
            <a:avLst/>
          </a:prstGeom>
        </p:spPr>
      </p:pic>
      <p:sp>
        <p:nvSpPr>
          <p:cNvPr id="3" name="TextBox 2"/>
          <p:cNvSpPr txBox="1"/>
          <p:nvPr/>
        </p:nvSpPr>
        <p:spPr>
          <a:xfrm rot="16200000">
            <a:off x="5507912" y="4906090"/>
            <a:ext cx="3505200" cy="246221"/>
          </a:xfrm>
          <a:prstGeom prst="rect">
            <a:avLst/>
          </a:prstGeom>
          <a:noFill/>
        </p:spPr>
        <p:txBody>
          <a:bodyPr wrap="square" rtlCol="0">
            <a:spAutoFit/>
          </a:bodyPr>
          <a:lstStyle/>
          <a:p>
            <a:pPr algn="ctr"/>
            <a:r>
              <a:rPr lang="en-US" sz="1000" i="1" dirty="0" smtClean="0"/>
              <a:t>Metadata is a love note… by sarah0s / CC BY-NC-ND 2.0</a:t>
            </a:r>
            <a:endParaRPr lang="en-US" sz="1000" i="1" dirty="0"/>
          </a:p>
        </p:txBody>
      </p:sp>
      <p:sp>
        <p:nvSpPr>
          <p:cNvPr id="4" name="Title 3"/>
          <p:cNvSpPr>
            <a:spLocks noGrp="1"/>
          </p:cNvSpPr>
          <p:nvPr>
            <p:ph type="title"/>
          </p:nvPr>
        </p:nvSpPr>
        <p:spPr>
          <a:solidFill>
            <a:schemeClr val="bg1">
              <a:alpha val="70000"/>
            </a:schemeClr>
          </a:solidFill>
        </p:spPr>
        <p:txBody>
          <a:bodyPr/>
          <a:lstStyle/>
          <a:p>
            <a:r>
              <a:rPr lang="en-US" dirty="0"/>
              <a:t>Best Practices: Documentation</a:t>
            </a:r>
          </a:p>
        </p:txBody>
      </p:sp>
    </p:spTree>
    <p:extLst>
      <p:ext uri="{BB962C8B-B14F-4D97-AF65-F5344CB8AC3E}">
        <p14:creationId xmlns:p14="http://schemas.microsoft.com/office/powerpoint/2010/main" val="388331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Documentation</a:t>
            </a:r>
          </a:p>
        </p:txBody>
      </p:sp>
      <p:sp>
        <p:nvSpPr>
          <p:cNvPr id="3" name="Content Placeholder 2"/>
          <p:cNvSpPr>
            <a:spLocks noGrp="1"/>
          </p:cNvSpPr>
          <p:nvPr>
            <p:ph idx="1"/>
          </p:nvPr>
        </p:nvSpPr>
        <p:spPr/>
        <p:txBody>
          <a:bodyPr/>
          <a:lstStyle/>
          <a:p>
            <a:pPr marL="0" indent="0" algn="ctr">
              <a:buNone/>
            </a:pPr>
            <a:r>
              <a:rPr lang="en-US" dirty="0" smtClean="0"/>
              <a:t>Basic metadata characteristics:</a:t>
            </a:r>
          </a:p>
          <a:p>
            <a:endParaRPr lang="en-US" dirty="0"/>
          </a:p>
        </p:txBody>
      </p:sp>
      <p:graphicFrame>
        <p:nvGraphicFramePr>
          <p:cNvPr id="4" name="Diagram 3"/>
          <p:cNvGraphicFramePr/>
          <p:nvPr>
            <p:extLst>
              <p:ext uri="{D42A27DB-BD31-4B8C-83A1-F6EECF244321}">
                <p14:modId xmlns:p14="http://schemas.microsoft.com/office/powerpoint/2010/main" val="1632264173"/>
              </p:ext>
            </p:extLst>
          </p:nvPr>
        </p:nvGraphicFramePr>
        <p:xfrm>
          <a:off x="1524000" y="2362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990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Best Practices: Documentation</a:t>
            </a:r>
          </a:p>
        </p:txBody>
      </p:sp>
      <p:sp>
        <p:nvSpPr>
          <p:cNvPr id="4" name="Content Placeholder 3"/>
          <p:cNvSpPr>
            <a:spLocks noGrp="1"/>
          </p:cNvSpPr>
          <p:nvPr>
            <p:ph idx="1"/>
          </p:nvPr>
        </p:nvSpPr>
        <p:spPr/>
        <p:txBody>
          <a:bodyPr/>
          <a:lstStyle/>
          <a:p>
            <a:r>
              <a:rPr lang="en-US" dirty="0"/>
              <a:t>What contextual details (metadata) are needed to make the data you capture or collect meaningful</a:t>
            </a:r>
            <a:r>
              <a:rPr lang="en-US" dirty="0" smtClean="0"/>
              <a:t>?</a:t>
            </a:r>
          </a:p>
          <a:p>
            <a:r>
              <a:rPr lang="en-US" dirty="0" smtClean="0"/>
              <a:t>What </a:t>
            </a:r>
            <a:r>
              <a:rPr lang="en-US" dirty="0"/>
              <a:t>form will the metadata </a:t>
            </a:r>
            <a:r>
              <a:rPr lang="en-US" dirty="0" smtClean="0"/>
              <a:t>describing &amp; documenting </a:t>
            </a:r>
            <a:r>
              <a:rPr lang="en-US" dirty="0"/>
              <a:t>your data take</a:t>
            </a:r>
            <a:r>
              <a:rPr lang="en-US" dirty="0" smtClean="0"/>
              <a:t>?</a:t>
            </a:r>
          </a:p>
          <a:p>
            <a:r>
              <a:rPr lang="en-US" dirty="0" smtClean="0"/>
              <a:t>How </a:t>
            </a:r>
            <a:r>
              <a:rPr lang="en-US" dirty="0"/>
              <a:t>will you create or capture these details</a:t>
            </a:r>
            <a:r>
              <a:rPr lang="en-US" dirty="0" smtClean="0"/>
              <a:t>?</a:t>
            </a:r>
          </a:p>
          <a:p>
            <a:r>
              <a:rPr lang="en-US" dirty="0" smtClean="0"/>
              <a:t>Which </a:t>
            </a:r>
            <a:r>
              <a:rPr lang="en-US" dirty="0"/>
              <a:t>metadata standards will you use and why have you chosen them? </a:t>
            </a:r>
          </a:p>
          <a:p>
            <a:endParaRPr lang="en-US" dirty="0"/>
          </a:p>
          <a:p>
            <a:endParaRPr lang="en-US" dirty="0"/>
          </a:p>
        </p:txBody>
      </p:sp>
      <p:sp>
        <p:nvSpPr>
          <p:cNvPr id="5" name="TextBox 4"/>
          <p:cNvSpPr txBox="1"/>
          <p:nvPr/>
        </p:nvSpPr>
        <p:spPr>
          <a:xfrm>
            <a:off x="342900" y="6477000"/>
            <a:ext cx="8458200" cy="246221"/>
          </a:xfrm>
          <a:prstGeom prst="rect">
            <a:avLst/>
          </a:prstGeom>
          <a:noFill/>
        </p:spPr>
        <p:txBody>
          <a:bodyPr wrap="square" rtlCol="0">
            <a:spAutoFit/>
          </a:bodyPr>
          <a:lstStyle/>
          <a:p>
            <a:pPr algn="ctr"/>
            <a:r>
              <a:rPr lang="en-US" sz="1000" dirty="0" smtClean="0"/>
              <a:t>IMLS Summary of Research and Data, </a:t>
            </a:r>
            <a:r>
              <a:rPr lang="en-US" sz="1000" dirty="0"/>
              <a:t>Metadata section, </a:t>
            </a:r>
            <a:r>
              <a:rPr lang="en-US" sz="1000" dirty="0">
                <a:hlinkClick r:id="rId2"/>
              </a:rPr>
              <a:t>https://</a:t>
            </a:r>
            <a:r>
              <a:rPr lang="en-US" sz="1000" dirty="0" smtClean="0">
                <a:hlinkClick r:id="rId2"/>
              </a:rPr>
              <a:t>dmptool.org/requirements_templates/40/basic.rtf</a:t>
            </a:r>
            <a:r>
              <a:rPr lang="en-US" sz="1000" dirty="0" smtClean="0"/>
              <a:t> </a:t>
            </a:r>
            <a:endParaRPr lang="en-US" sz="1000" dirty="0"/>
          </a:p>
        </p:txBody>
      </p:sp>
    </p:spTree>
    <p:extLst>
      <p:ext uri="{BB962C8B-B14F-4D97-AF65-F5344CB8AC3E}">
        <p14:creationId xmlns:p14="http://schemas.microsoft.com/office/powerpoint/2010/main" val="4020382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18" y="1229074"/>
            <a:ext cx="7835565" cy="43998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634" y="689575"/>
            <a:ext cx="4010732" cy="5478851"/>
          </a:xfrm>
          <a:prstGeom prst="rect">
            <a:avLst/>
          </a:prstGeom>
        </p:spPr>
      </p:pic>
    </p:spTree>
    <p:extLst>
      <p:ext uri="{BB962C8B-B14F-4D97-AF65-F5344CB8AC3E}">
        <p14:creationId xmlns:p14="http://schemas.microsoft.com/office/powerpoint/2010/main" val="24232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Management for Digital Projects</a:t>
            </a:r>
            <a:endParaRPr lang="en-US" dirty="0"/>
          </a:p>
        </p:txBody>
      </p:sp>
      <p:sp>
        <p:nvSpPr>
          <p:cNvPr id="3" name="Content Placeholder 2"/>
          <p:cNvSpPr>
            <a:spLocks noGrp="1"/>
          </p:cNvSpPr>
          <p:nvPr>
            <p:ph idx="1"/>
          </p:nvPr>
        </p:nvSpPr>
        <p:spPr/>
        <p:txBody>
          <a:bodyPr anchor="ctr">
            <a:normAutofit fontScale="92500" lnSpcReduction="20000"/>
          </a:bodyPr>
          <a:lstStyle/>
          <a:p>
            <a:r>
              <a:rPr lang="en-US" dirty="0" smtClean="0"/>
              <a:t>What are Data? What is Data Management?</a:t>
            </a:r>
          </a:p>
          <a:p>
            <a:endParaRPr lang="en-US" dirty="0"/>
          </a:p>
          <a:p>
            <a:r>
              <a:rPr lang="en-US" dirty="0" smtClean="0"/>
              <a:t>Why Manage Your Data?</a:t>
            </a:r>
          </a:p>
          <a:p>
            <a:endParaRPr lang="en-US" dirty="0" smtClean="0"/>
          </a:p>
          <a:p>
            <a:r>
              <a:rPr lang="en-US" dirty="0" smtClean="0"/>
              <a:t>Data Lifecycle </a:t>
            </a:r>
          </a:p>
          <a:p>
            <a:endParaRPr lang="en-US" dirty="0" smtClean="0"/>
          </a:p>
          <a:p>
            <a:r>
              <a:rPr lang="en-US" dirty="0" smtClean="0"/>
              <a:t>Best Practices for Data Management</a:t>
            </a:r>
          </a:p>
          <a:p>
            <a:endParaRPr lang="en-US" dirty="0" smtClean="0"/>
          </a:p>
          <a:p>
            <a:r>
              <a:rPr lang="en-US" dirty="0" smtClean="0"/>
              <a:t>Special Considerations</a:t>
            </a:r>
            <a:endParaRPr lang="en-US" dirty="0"/>
          </a:p>
        </p:txBody>
      </p:sp>
    </p:spTree>
    <p:extLst>
      <p:ext uri="{BB962C8B-B14F-4D97-AF65-F5344CB8AC3E}">
        <p14:creationId xmlns:p14="http://schemas.microsoft.com/office/powerpoint/2010/main" val="3216204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Data Lifecycle</a:t>
            </a:r>
            <a:endParaRPr lang="en-US" dirty="0"/>
          </a:p>
        </p:txBody>
      </p:sp>
      <p:sp>
        <p:nvSpPr>
          <p:cNvPr id="6" name="Oval 5"/>
          <p:cNvSpPr>
            <a:spLocks noChangeAspect="1"/>
          </p:cNvSpPr>
          <p:nvPr/>
        </p:nvSpPr>
        <p:spPr>
          <a:xfrm>
            <a:off x="975360" y="2209800"/>
            <a:ext cx="3386044" cy="3383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62000" y="1963728"/>
            <a:ext cx="2222760" cy="362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2654040" y="4487064"/>
            <a:ext cx="2222760" cy="1608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a:spLocks noChangeAspect="1"/>
          </p:cNvSpPr>
          <p:nvPr/>
        </p:nvSpPr>
        <p:spPr>
          <a:xfrm>
            <a:off x="2105400" y="17526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262747" y="2039630"/>
            <a:ext cx="782586"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creation</a:t>
            </a:r>
            <a:endParaRPr lang="en-US" sz="1200" b="1" dirty="0">
              <a:solidFill>
                <a:prstClr val="black"/>
              </a:solidFill>
              <a:latin typeface="Arial" pitchFamily="34" charset="0"/>
              <a:cs typeface="Arial" pitchFamily="34" charset="0"/>
            </a:endParaRPr>
          </a:p>
        </p:txBody>
      </p:sp>
      <p:sp>
        <p:nvSpPr>
          <p:cNvPr id="7" name="Oval 6"/>
          <p:cNvSpPr>
            <a:spLocks noChangeAspect="1"/>
          </p:cNvSpPr>
          <p:nvPr/>
        </p:nvSpPr>
        <p:spPr>
          <a:xfrm>
            <a:off x="2105400" y="49987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100844" y="5285750"/>
            <a:ext cx="1106392"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preservation</a:t>
            </a:r>
            <a:endParaRPr lang="en-US" sz="1200" b="1" dirty="0">
              <a:solidFill>
                <a:prstClr val="black"/>
              </a:solidFill>
              <a:latin typeface="Arial" pitchFamily="34" charset="0"/>
              <a:cs typeface="Arial" pitchFamily="34" charset="0"/>
            </a:endParaRPr>
          </a:p>
        </p:txBody>
      </p:sp>
      <p:sp>
        <p:nvSpPr>
          <p:cNvPr id="9" name="Oval 8"/>
          <p:cNvSpPr>
            <a:spLocks noChangeAspect="1"/>
          </p:cNvSpPr>
          <p:nvPr/>
        </p:nvSpPr>
        <p:spPr>
          <a:xfrm>
            <a:off x="3535680" y="2560320"/>
            <a:ext cx="1097280" cy="1097280"/>
          </a:xfrm>
          <a:prstGeom prst="ellipse">
            <a:avLst/>
          </a:prstGeom>
          <a:solidFill>
            <a:srgbClr val="FFCC6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3581618" y="2878128"/>
            <a:ext cx="1005404"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processing</a:t>
            </a:r>
            <a:endParaRPr lang="en-US" sz="1200" b="1" dirty="0">
              <a:solidFill>
                <a:prstClr val="black"/>
              </a:solidFill>
              <a:latin typeface="Arial" pitchFamily="34" charset="0"/>
              <a:cs typeface="Arial" pitchFamily="34" charset="0"/>
            </a:endParaRPr>
          </a:p>
        </p:txBody>
      </p:sp>
      <p:sp>
        <p:nvSpPr>
          <p:cNvPr id="11" name="Oval 10"/>
          <p:cNvSpPr>
            <a:spLocks noChangeAspect="1"/>
          </p:cNvSpPr>
          <p:nvPr/>
        </p:nvSpPr>
        <p:spPr>
          <a:xfrm>
            <a:off x="3535680" y="4191000"/>
            <a:ext cx="1097280" cy="1097280"/>
          </a:xfrm>
          <a:prstGeom prst="ellipse">
            <a:avLst/>
          </a:prstGeom>
          <a:solidFill>
            <a:srgbClr val="FFCC6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689020" y="4508808"/>
            <a:ext cx="790601"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analysis</a:t>
            </a:r>
            <a:endParaRPr lang="en-US" sz="1200" b="1" dirty="0">
              <a:solidFill>
                <a:prstClr val="black"/>
              </a:solidFill>
              <a:latin typeface="Arial" pitchFamily="34" charset="0"/>
              <a:cs typeface="Arial" pitchFamily="34" charset="0"/>
            </a:endParaRPr>
          </a:p>
        </p:txBody>
      </p:sp>
      <p:sp>
        <p:nvSpPr>
          <p:cNvPr id="14" name="Oval 13"/>
          <p:cNvSpPr>
            <a:spLocks noChangeAspect="1"/>
          </p:cNvSpPr>
          <p:nvPr/>
        </p:nvSpPr>
        <p:spPr>
          <a:xfrm>
            <a:off x="640080" y="25603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866356" y="2878128"/>
            <a:ext cx="644728"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re-use</a:t>
            </a:r>
            <a:endParaRPr lang="en-US" sz="1200" b="1" dirty="0">
              <a:solidFill>
                <a:prstClr val="black"/>
              </a:solidFill>
              <a:latin typeface="Arial" pitchFamily="34" charset="0"/>
              <a:cs typeface="Arial" pitchFamily="34" charset="0"/>
            </a:endParaRPr>
          </a:p>
        </p:txBody>
      </p:sp>
      <p:sp>
        <p:nvSpPr>
          <p:cNvPr id="16" name="Oval 15"/>
          <p:cNvSpPr>
            <a:spLocks noChangeAspect="1"/>
          </p:cNvSpPr>
          <p:nvPr/>
        </p:nvSpPr>
        <p:spPr>
          <a:xfrm>
            <a:off x="609600" y="41910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87787" y="4508808"/>
            <a:ext cx="740908"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sharing</a:t>
            </a:r>
            <a:endParaRPr lang="en-US" sz="1200" b="1" dirty="0">
              <a:solidFill>
                <a:prstClr val="black"/>
              </a:solidFill>
              <a:latin typeface="Arial" pitchFamily="34" charset="0"/>
              <a:cs typeface="Arial" pitchFamily="34" charset="0"/>
            </a:endParaRPr>
          </a:p>
        </p:txBody>
      </p:sp>
      <p:sp>
        <p:nvSpPr>
          <p:cNvPr id="21" name="TextBox 20"/>
          <p:cNvSpPr txBox="1"/>
          <p:nvPr/>
        </p:nvSpPr>
        <p:spPr>
          <a:xfrm>
            <a:off x="5257800" y="2133599"/>
            <a:ext cx="3657600" cy="2353465"/>
          </a:xfrm>
          <a:prstGeom prst="rect">
            <a:avLst/>
          </a:prstGeom>
          <a:noFill/>
        </p:spPr>
        <p:txBody>
          <a:bodyPr wrap="square" rtlCol="0">
            <a:noAutofit/>
          </a:bodyPr>
          <a:lstStyle/>
          <a:p>
            <a:r>
              <a:rPr lang="en-US" sz="1600" b="1" dirty="0" smtClean="0">
                <a:solidFill>
                  <a:prstClr val="black"/>
                </a:solidFill>
                <a:cs typeface="Arial" pitchFamily="34" charset="0"/>
              </a:rPr>
              <a:t>Data Processing &amp; Analysis</a:t>
            </a:r>
          </a:p>
          <a:p>
            <a:pPr marL="285750" indent="-285750">
              <a:buFont typeface="Arial" pitchFamily="34" charset="0"/>
              <a:buChar char="•"/>
            </a:pPr>
            <a:endParaRPr lang="en-US" sz="1600" dirty="0" smtClean="0">
              <a:solidFill>
                <a:prstClr val="black"/>
              </a:solidFill>
              <a:cs typeface="Arial" pitchFamily="34" charset="0"/>
            </a:endParaRPr>
          </a:p>
          <a:p>
            <a:pPr marL="285750" indent="-285750">
              <a:buFont typeface="Arial" pitchFamily="34" charset="0"/>
              <a:buChar char="•"/>
            </a:pPr>
            <a:r>
              <a:rPr lang="en-US" sz="1600" dirty="0">
                <a:solidFill>
                  <a:prstClr val="black"/>
                </a:solidFill>
                <a:cs typeface="Arial" pitchFamily="34" charset="0"/>
              </a:rPr>
              <a:t>T</a:t>
            </a:r>
            <a:r>
              <a:rPr lang="en-US" sz="1600" dirty="0" smtClean="0">
                <a:solidFill>
                  <a:prstClr val="black"/>
                </a:solidFill>
                <a:cs typeface="Arial" pitchFamily="34" charset="0"/>
              </a:rPr>
              <a:t>ranscribe/digitize data</a:t>
            </a:r>
          </a:p>
          <a:p>
            <a:pPr marL="285750" indent="-285750">
              <a:buFont typeface="Arial" pitchFamily="34" charset="0"/>
              <a:buChar char="•"/>
            </a:pPr>
            <a:r>
              <a:rPr lang="en-US" sz="1600" dirty="0">
                <a:solidFill>
                  <a:prstClr val="black"/>
                </a:solidFill>
                <a:cs typeface="Arial" pitchFamily="34" charset="0"/>
              </a:rPr>
              <a:t>C</a:t>
            </a:r>
            <a:r>
              <a:rPr lang="en-US" sz="1600" dirty="0" smtClean="0">
                <a:solidFill>
                  <a:prstClr val="black"/>
                </a:solidFill>
                <a:cs typeface="Arial" pitchFamily="34" charset="0"/>
              </a:rPr>
              <a:t>heck, validate, and clean data     (document the process)</a:t>
            </a:r>
          </a:p>
          <a:p>
            <a:pPr marL="285750" indent="-285750">
              <a:buFont typeface="Arial" pitchFamily="34" charset="0"/>
              <a:buChar char="•"/>
            </a:pPr>
            <a:r>
              <a:rPr lang="en-US" sz="1600" dirty="0" smtClean="0">
                <a:solidFill>
                  <a:prstClr val="black"/>
                </a:solidFill>
                <a:cs typeface="Arial" pitchFamily="34" charset="0"/>
              </a:rPr>
              <a:t>Organize data (file naming system, file organization, etc.)</a:t>
            </a:r>
          </a:p>
          <a:p>
            <a:pPr marL="285750" indent="-285750">
              <a:buFont typeface="Arial" pitchFamily="34" charset="0"/>
              <a:buChar char="•"/>
            </a:pPr>
            <a:r>
              <a:rPr lang="en-US" sz="1600" dirty="0" smtClean="0">
                <a:solidFill>
                  <a:prstClr val="black"/>
                </a:solidFill>
                <a:cs typeface="Arial" pitchFamily="34" charset="0"/>
              </a:rPr>
              <a:t>Back-up data</a:t>
            </a:r>
          </a:p>
          <a:p>
            <a:pPr marL="285750" indent="-285750">
              <a:buFont typeface="Arial" pitchFamily="34" charset="0"/>
              <a:buChar char="•"/>
            </a:pPr>
            <a:endParaRPr lang="en-US" sz="1600" dirty="0">
              <a:solidFill>
                <a:prstClr val="black"/>
              </a:solidFill>
              <a:cs typeface="Arial" pitchFamily="34" charset="0"/>
            </a:endParaRPr>
          </a:p>
          <a:p>
            <a:pPr marL="285750" indent="-285750">
              <a:buFont typeface="Arial" pitchFamily="34" charset="0"/>
              <a:buChar char="•"/>
            </a:pPr>
            <a:endParaRPr lang="en-US" sz="1600" dirty="0" smtClean="0">
              <a:solidFill>
                <a:prstClr val="black"/>
              </a:solidFill>
              <a:cs typeface="Arial" pitchFamily="34" charset="0"/>
            </a:endParaRPr>
          </a:p>
          <a:p>
            <a:pPr marL="285750" indent="-285750">
              <a:buFont typeface="Arial" pitchFamily="34" charset="0"/>
              <a:buChar char="•"/>
            </a:pPr>
            <a:endParaRPr lang="en-US" sz="1600" dirty="0">
              <a:solidFill>
                <a:prstClr val="black"/>
              </a:solidFill>
              <a:cs typeface="Arial" pitchFamily="34" charset="0"/>
            </a:endParaRPr>
          </a:p>
        </p:txBody>
      </p:sp>
    </p:spTree>
    <p:extLst>
      <p:ext uri="{BB962C8B-B14F-4D97-AF65-F5344CB8AC3E}">
        <p14:creationId xmlns:p14="http://schemas.microsoft.com/office/powerpoint/2010/main" val="2071218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File Naming</a:t>
            </a:r>
            <a:endParaRPr lang="en-US" dirty="0"/>
          </a:p>
        </p:txBody>
      </p:sp>
      <p:sp>
        <p:nvSpPr>
          <p:cNvPr id="3" name="Content Placeholder 2"/>
          <p:cNvSpPr>
            <a:spLocks noGrp="1"/>
          </p:cNvSpPr>
          <p:nvPr>
            <p:ph idx="1"/>
          </p:nvPr>
        </p:nvSpPr>
        <p:spPr/>
        <p:txBody>
          <a:bodyPr>
            <a:normAutofit fontScale="92500"/>
          </a:bodyPr>
          <a:lstStyle/>
          <a:p>
            <a:r>
              <a:rPr lang="en-US" dirty="0" smtClean="0"/>
              <a:t>Avoid using special characters (&amp; % @ \ /).</a:t>
            </a:r>
          </a:p>
          <a:p>
            <a:r>
              <a:rPr lang="en-US" dirty="0" smtClean="0"/>
              <a:t>Use </a:t>
            </a:r>
            <a:r>
              <a:rPr lang="en-US" dirty="0" err="1" smtClean="0"/>
              <a:t>under_scores</a:t>
            </a:r>
            <a:r>
              <a:rPr lang="en-US" dirty="0" smtClean="0"/>
              <a:t> instead of periods or spaces.</a:t>
            </a:r>
          </a:p>
          <a:p>
            <a:r>
              <a:rPr lang="en-US" dirty="0" smtClean="0"/>
              <a:t>Err on the side of brevity (&lt;25 characters).</a:t>
            </a:r>
          </a:p>
          <a:p>
            <a:r>
              <a:rPr lang="en-US" dirty="0" smtClean="0"/>
              <a:t>Include all necessary descriptive information independent of where it is stored.</a:t>
            </a:r>
          </a:p>
          <a:p>
            <a:r>
              <a:rPr lang="en-US" dirty="0" smtClean="0"/>
              <a:t>Include dates, format consistently.</a:t>
            </a:r>
          </a:p>
          <a:p>
            <a:r>
              <a:rPr lang="en-US" dirty="0" smtClean="0"/>
              <a:t>Include a version number when applicable.</a:t>
            </a:r>
          </a:p>
          <a:p>
            <a:r>
              <a:rPr lang="en-US" b="1" dirty="0" smtClean="0"/>
              <a:t>Be consistent.</a:t>
            </a:r>
            <a:endParaRPr lang="en-US" b="1" dirty="0"/>
          </a:p>
        </p:txBody>
      </p:sp>
      <p:sp>
        <p:nvSpPr>
          <p:cNvPr id="4" name="TextBox 3"/>
          <p:cNvSpPr txBox="1"/>
          <p:nvPr/>
        </p:nvSpPr>
        <p:spPr>
          <a:xfrm>
            <a:off x="342900" y="6477000"/>
            <a:ext cx="8458200" cy="246221"/>
          </a:xfrm>
          <a:prstGeom prst="rect">
            <a:avLst/>
          </a:prstGeom>
          <a:noFill/>
        </p:spPr>
        <p:txBody>
          <a:bodyPr wrap="square" rtlCol="0">
            <a:spAutoFit/>
          </a:bodyPr>
          <a:lstStyle/>
          <a:p>
            <a:pPr algn="ctr"/>
            <a:r>
              <a:rPr lang="en-US" sz="1000" dirty="0" smtClean="0"/>
              <a:t>Adapted from </a:t>
            </a:r>
            <a:r>
              <a:rPr lang="en-US" sz="1000" dirty="0">
                <a:hlinkClick r:id="rId3"/>
              </a:rPr>
              <a:t>http://</a:t>
            </a:r>
            <a:r>
              <a:rPr lang="en-US" sz="1000" dirty="0" smtClean="0">
                <a:hlinkClick r:id="rId3"/>
              </a:rPr>
              <a:t>www.records.ncdcr.gov/erecords/filenaming_20080508_final.pdf</a:t>
            </a:r>
            <a:endParaRPr lang="en-US" sz="1000" dirty="0"/>
          </a:p>
        </p:txBody>
      </p:sp>
    </p:spTree>
    <p:extLst>
      <p:ext uri="{BB962C8B-B14F-4D97-AF65-F5344CB8AC3E}">
        <p14:creationId xmlns:p14="http://schemas.microsoft.com/office/powerpoint/2010/main" val="3872033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File Naming</a:t>
            </a:r>
          </a:p>
        </p:txBody>
      </p:sp>
      <p:sp>
        <p:nvSpPr>
          <p:cNvPr id="3" name="Content Placeholder 2"/>
          <p:cNvSpPr>
            <a:spLocks noGrp="1"/>
          </p:cNvSpPr>
          <p:nvPr>
            <p:ph idx="1"/>
          </p:nvPr>
        </p:nvSpPr>
        <p:spPr/>
        <p:txBody>
          <a:bodyPr>
            <a:normAutofit lnSpcReduction="10000"/>
          </a:bodyPr>
          <a:lstStyle/>
          <a:p>
            <a:pPr marL="0" indent="0">
              <a:buNone/>
            </a:pPr>
            <a:r>
              <a:rPr lang="en-US" dirty="0" smtClean="0"/>
              <a:t>Descriptive Information:</a:t>
            </a:r>
          </a:p>
          <a:p>
            <a:r>
              <a:rPr lang="en-US" dirty="0" smtClean="0"/>
              <a:t>If the following files were pulled out of their individual folders, they would appear to be the same file:</a:t>
            </a:r>
          </a:p>
          <a:p>
            <a:pPr marL="457200" lvl="1" indent="0">
              <a:buNone/>
            </a:pPr>
            <a:r>
              <a:rPr lang="en-US" dirty="0" smtClean="0"/>
              <a:t>\</a:t>
            </a:r>
            <a:r>
              <a:rPr lang="en-US" dirty="0" err="1" smtClean="0"/>
              <a:t>World_War_I</a:t>
            </a:r>
            <a:r>
              <a:rPr lang="en-US" dirty="0" smtClean="0"/>
              <a:t>\Posters\Owens\</a:t>
            </a:r>
            <a:r>
              <a:rPr lang="en-US" b="1" dirty="0" smtClean="0"/>
              <a:t>0001.tif</a:t>
            </a:r>
          </a:p>
          <a:p>
            <a:pPr marL="457200" lvl="1" indent="0">
              <a:buNone/>
            </a:pPr>
            <a:r>
              <a:rPr lang="en-US" dirty="0" smtClean="0"/>
              <a:t>\</a:t>
            </a:r>
            <a:r>
              <a:rPr lang="en-US" dirty="0" err="1" smtClean="0"/>
              <a:t>World_War_I</a:t>
            </a:r>
            <a:r>
              <a:rPr lang="en-US" dirty="0" smtClean="0"/>
              <a:t>\Posters\</a:t>
            </a:r>
            <a:r>
              <a:rPr lang="en-US" dirty="0" err="1" smtClean="0"/>
              <a:t>RedCross</a:t>
            </a:r>
            <a:r>
              <a:rPr lang="en-US" dirty="0" smtClean="0"/>
              <a:t>\</a:t>
            </a:r>
            <a:r>
              <a:rPr lang="en-US" b="1" dirty="0" smtClean="0"/>
              <a:t>0001.tif</a:t>
            </a:r>
          </a:p>
          <a:p>
            <a:pPr marL="457200" lvl="1" indent="0">
              <a:buNone/>
            </a:pPr>
            <a:r>
              <a:rPr lang="en-US" b="1" dirty="0" smtClean="0"/>
              <a:t>0001.tif</a:t>
            </a:r>
            <a:r>
              <a:rPr lang="en-US" dirty="0" smtClean="0"/>
              <a:t> lacks context, but </a:t>
            </a:r>
          </a:p>
          <a:p>
            <a:pPr marL="457200" lvl="1" indent="0">
              <a:buNone/>
            </a:pPr>
            <a:r>
              <a:rPr lang="en-US" b="1" dirty="0" smtClean="0"/>
              <a:t>wwI_poster_owens_0001.tif</a:t>
            </a:r>
            <a:r>
              <a:rPr lang="en-US" dirty="0" smtClean="0"/>
              <a:t> contains all necessary descriptive information</a:t>
            </a:r>
          </a:p>
          <a:p>
            <a:endParaRPr lang="en-US" dirty="0" smtClean="0"/>
          </a:p>
          <a:p>
            <a:endParaRPr lang="en-US" dirty="0" smtClean="0"/>
          </a:p>
        </p:txBody>
      </p:sp>
    </p:spTree>
    <p:extLst>
      <p:ext uri="{BB962C8B-B14F-4D97-AF65-F5344CB8AC3E}">
        <p14:creationId xmlns:p14="http://schemas.microsoft.com/office/powerpoint/2010/main" val="112049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File Naming</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dirty="0" smtClean="0"/>
              <a:t>Date &amp; Time Formats:</a:t>
            </a:r>
          </a:p>
          <a:p>
            <a:r>
              <a:rPr lang="en-US" sz="3000" dirty="0" smtClean="0"/>
              <a:t>The best way to list the date is based on an international standard (e.g. </a:t>
            </a:r>
            <a:r>
              <a:rPr lang="en-US" sz="3000" dirty="0" smtClean="0">
                <a:hlinkClick r:id="rId2"/>
              </a:rPr>
              <a:t>ISO 8601</a:t>
            </a:r>
            <a:r>
              <a:rPr lang="en-US" sz="3000" dirty="0" smtClean="0"/>
              <a:t>): </a:t>
            </a:r>
          </a:p>
          <a:p>
            <a:pPr marL="457200" lvl="1" indent="0">
              <a:buNone/>
            </a:pPr>
            <a:r>
              <a:rPr lang="en-US" sz="3000" dirty="0"/>
              <a:t>Y</a:t>
            </a:r>
            <a:r>
              <a:rPr lang="en-US" sz="3000" dirty="0" smtClean="0"/>
              <a:t>YYY_MM_DD or YYYY-MM-DD or YYYYMMDD </a:t>
            </a:r>
          </a:p>
          <a:p>
            <a:pPr marL="457200" lvl="1" indent="0">
              <a:buNone/>
            </a:pPr>
            <a:r>
              <a:rPr lang="en-US" sz="3000" b="1" dirty="0" smtClean="0"/>
              <a:t>November 6, 2014 </a:t>
            </a:r>
            <a:r>
              <a:rPr lang="en-US" sz="3000" dirty="0" smtClean="0"/>
              <a:t>becomes </a:t>
            </a:r>
            <a:r>
              <a:rPr lang="en-US" sz="3000" b="1" dirty="0" smtClean="0"/>
              <a:t>20141106</a:t>
            </a:r>
          </a:p>
          <a:p>
            <a:pPr marL="457200" lvl="1" indent="0">
              <a:buNone/>
            </a:pPr>
            <a:endParaRPr lang="en-US" sz="3000" b="1" dirty="0" smtClean="0"/>
          </a:p>
          <a:p>
            <a:r>
              <a:rPr lang="en-US" sz="3000" dirty="0" smtClean="0"/>
              <a:t>The best way to list the </a:t>
            </a:r>
            <a:r>
              <a:rPr lang="en-US" sz="3000" dirty="0"/>
              <a:t>time is </a:t>
            </a:r>
            <a:r>
              <a:rPr lang="en-US" sz="3000" dirty="0" smtClean="0"/>
              <a:t>to use </a:t>
            </a:r>
            <a:r>
              <a:rPr lang="en-US" sz="3000" dirty="0"/>
              <a:t>24-hr </a:t>
            </a:r>
            <a:r>
              <a:rPr lang="en-US" sz="3000" dirty="0" smtClean="0"/>
              <a:t>notation: </a:t>
            </a:r>
          </a:p>
          <a:p>
            <a:pPr marL="457200" indent="0">
              <a:buNone/>
            </a:pPr>
            <a:r>
              <a:rPr lang="en-US" sz="3000" dirty="0" smtClean="0"/>
              <a:t>HH:MM:SS </a:t>
            </a:r>
            <a:r>
              <a:rPr lang="en-US" sz="3000" dirty="0"/>
              <a:t>or </a:t>
            </a:r>
            <a:r>
              <a:rPr lang="en-US" sz="3000" dirty="0" smtClean="0"/>
              <a:t>HHMMSS (include time zone)</a:t>
            </a:r>
          </a:p>
          <a:p>
            <a:pPr marL="457200" indent="0">
              <a:buNone/>
            </a:pPr>
            <a:r>
              <a:rPr lang="en-US" sz="3000" b="1" dirty="0" smtClean="0"/>
              <a:t>4:05pm </a:t>
            </a:r>
            <a:r>
              <a:rPr lang="en-US" sz="3000" dirty="0" smtClean="0"/>
              <a:t>(in Atlanta, after 1</a:t>
            </a:r>
            <a:r>
              <a:rPr lang="en-US" sz="3000" baseline="30000" dirty="0" smtClean="0"/>
              <a:t>st</a:t>
            </a:r>
            <a:r>
              <a:rPr lang="en-US" sz="3000" dirty="0" smtClean="0"/>
              <a:t> Sunday in November) becomes </a:t>
            </a:r>
            <a:r>
              <a:rPr lang="en-US" sz="3000" b="1" dirty="0" smtClean="0"/>
              <a:t>16:05:00EST</a:t>
            </a:r>
            <a:endParaRPr lang="en-US" sz="3000" dirty="0" smtClean="0"/>
          </a:p>
        </p:txBody>
      </p:sp>
    </p:spTree>
    <p:extLst>
      <p:ext uri="{BB962C8B-B14F-4D97-AF65-F5344CB8AC3E}">
        <p14:creationId xmlns:p14="http://schemas.microsoft.com/office/powerpoint/2010/main" val="1155078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Best Practices: File Naming</a:t>
            </a:r>
          </a:p>
        </p:txBody>
      </p:sp>
      <p:sp>
        <p:nvSpPr>
          <p:cNvPr id="6" name="Content Placeholder 5"/>
          <p:cNvSpPr>
            <a:spLocks noGrp="1"/>
          </p:cNvSpPr>
          <p:nvPr>
            <p:ph idx="1"/>
          </p:nvPr>
        </p:nvSpPr>
        <p:spPr/>
        <p:txBody>
          <a:bodyPr>
            <a:normAutofit lnSpcReduction="10000"/>
          </a:bodyPr>
          <a:lstStyle/>
          <a:p>
            <a:pPr marL="0" indent="0">
              <a:buNone/>
            </a:pPr>
            <a:r>
              <a:rPr lang="en-US" dirty="0" smtClean="0"/>
              <a:t>Versioning:</a:t>
            </a:r>
          </a:p>
          <a:p>
            <a:r>
              <a:rPr lang="en-US" dirty="0" smtClean="0"/>
              <a:t>useful to </a:t>
            </a:r>
            <a:r>
              <a:rPr lang="en-US" dirty="0"/>
              <a:t>indicate </a:t>
            </a:r>
            <a:r>
              <a:rPr lang="en-US" dirty="0" smtClean="0"/>
              <a:t>file </a:t>
            </a:r>
            <a:r>
              <a:rPr lang="en-US" dirty="0"/>
              <a:t>revisions or edits, especially in </a:t>
            </a:r>
            <a:r>
              <a:rPr lang="en-US" dirty="0" smtClean="0"/>
              <a:t>collaborations</a:t>
            </a:r>
          </a:p>
          <a:p>
            <a:r>
              <a:rPr lang="en-US" dirty="0"/>
              <a:t>can be through discrete or continuous </a:t>
            </a:r>
            <a:r>
              <a:rPr lang="en-US" dirty="0" smtClean="0"/>
              <a:t>numbering, </a:t>
            </a:r>
            <a:r>
              <a:rPr lang="en-US" dirty="0"/>
              <a:t>depending on minor or major </a:t>
            </a:r>
            <a:r>
              <a:rPr lang="en-US" dirty="0" smtClean="0"/>
              <a:t>revisions (think of software versioning)</a:t>
            </a:r>
          </a:p>
          <a:p>
            <a:pPr lvl="1"/>
            <a:r>
              <a:rPr lang="en-US" dirty="0" err="1" smtClean="0"/>
              <a:t>CoolProgram</a:t>
            </a:r>
            <a:r>
              <a:rPr lang="en-US" dirty="0" smtClean="0"/>
              <a:t> </a:t>
            </a:r>
            <a:r>
              <a:rPr lang="en-US" b="1" dirty="0" smtClean="0"/>
              <a:t>2.0</a:t>
            </a:r>
            <a:r>
              <a:rPr lang="en-US" dirty="0" smtClean="0"/>
              <a:t> is </a:t>
            </a:r>
            <a:r>
              <a:rPr lang="en-US" dirty="0"/>
              <a:t>significant change from </a:t>
            </a:r>
            <a:r>
              <a:rPr lang="en-US" b="1" dirty="0" smtClean="0"/>
              <a:t>1.4</a:t>
            </a:r>
            <a:r>
              <a:rPr lang="en-US" dirty="0" smtClean="0"/>
              <a:t>, </a:t>
            </a:r>
            <a:r>
              <a:rPr lang="en-US" dirty="0"/>
              <a:t>but </a:t>
            </a:r>
            <a:r>
              <a:rPr lang="en-US" dirty="0" err="1" smtClean="0"/>
              <a:t>CoolProgram</a:t>
            </a:r>
            <a:r>
              <a:rPr lang="en-US" dirty="0" smtClean="0"/>
              <a:t> </a:t>
            </a:r>
            <a:r>
              <a:rPr lang="en-US" b="1" dirty="0" smtClean="0"/>
              <a:t>2.1 </a:t>
            </a:r>
            <a:r>
              <a:rPr lang="en-US" dirty="0" smtClean="0"/>
              <a:t>is (relatively) minor </a:t>
            </a:r>
            <a:r>
              <a:rPr lang="en-US" dirty="0"/>
              <a:t>change </a:t>
            </a:r>
            <a:r>
              <a:rPr lang="en-US" dirty="0" smtClean="0"/>
              <a:t>to 2.0</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5E83414-1539-4021-B3D9-476CF56C2C3A}" type="slidenum">
              <a:rPr lang="en-US" smtClean="0"/>
              <a:pPr/>
              <a:t>24</a:t>
            </a:fld>
            <a:endParaRPr lang="en-US"/>
          </a:p>
        </p:txBody>
      </p:sp>
    </p:spTree>
    <p:extLst>
      <p:ext uri="{BB962C8B-B14F-4D97-AF65-F5344CB8AC3E}">
        <p14:creationId xmlns:p14="http://schemas.microsoft.com/office/powerpoint/2010/main" val="269467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Best </a:t>
            </a:r>
            <a:r>
              <a:rPr lang="en-US" dirty="0" smtClean="0"/>
              <a:t>Practices: Back-up</a:t>
            </a:r>
            <a:endParaRPr lang="en-US" dirty="0"/>
          </a:p>
        </p:txBody>
      </p:sp>
      <p:sp>
        <p:nvSpPr>
          <p:cNvPr id="8" name="Content Placeholder 7"/>
          <p:cNvSpPr>
            <a:spLocks noGrp="1"/>
          </p:cNvSpPr>
          <p:nvPr>
            <p:ph idx="1"/>
          </p:nvPr>
        </p:nvSpPr>
        <p:spPr/>
        <p:txBody>
          <a:bodyPr/>
          <a:lstStyle/>
          <a:p>
            <a:pPr marL="0" indent="0">
              <a:buNone/>
            </a:pPr>
            <a:r>
              <a:rPr lang="en-US" dirty="0" smtClean="0"/>
              <a:t>Back-up Considerations:</a:t>
            </a:r>
          </a:p>
          <a:p>
            <a:r>
              <a:rPr lang="en-US" dirty="0" smtClean="0"/>
              <a:t>Accessibility—local, server, cloud</a:t>
            </a:r>
          </a:p>
          <a:p>
            <a:r>
              <a:rPr lang="en-US" dirty="0" smtClean="0"/>
              <a:t>Redundancy—3 copies, geographically distributed (</a:t>
            </a:r>
            <a:r>
              <a:rPr lang="en-US" i="1" dirty="0" smtClean="0"/>
              <a:t>here, near, far)</a:t>
            </a:r>
            <a:endParaRPr lang="en-US" dirty="0" smtClean="0"/>
          </a:p>
          <a:p>
            <a:r>
              <a:rPr lang="en-US" dirty="0" smtClean="0"/>
              <a:t>Frequency—incremental and full, automated if possible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19447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897" y="0"/>
            <a:ext cx="3380205" cy="6858000"/>
          </a:xfrm>
          <a:prstGeom prst="rect">
            <a:avLst/>
          </a:prstGeom>
        </p:spPr>
      </p:pic>
      <p:sp>
        <p:nvSpPr>
          <p:cNvPr id="5" name="TextBox 4"/>
          <p:cNvSpPr txBox="1"/>
          <p:nvPr/>
        </p:nvSpPr>
        <p:spPr>
          <a:xfrm>
            <a:off x="6262102" y="6400800"/>
            <a:ext cx="2332911" cy="246221"/>
          </a:xfrm>
          <a:prstGeom prst="rect">
            <a:avLst/>
          </a:prstGeom>
          <a:noFill/>
        </p:spPr>
        <p:txBody>
          <a:bodyPr wrap="square" rtlCol="0">
            <a:spAutoFit/>
          </a:bodyPr>
          <a:lstStyle/>
          <a:p>
            <a:pPr algn="ctr"/>
            <a:r>
              <a:rPr lang="en-US" sz="1000" i="1" dirty="0"/>
              <a:t>Old Files, http://www.xkcd.com/1360/</a:t>
            </a:r>
          </a:p>
        </p:txBody>
      </p:sp>
    </p:spTree>
    <p:extLst>
      <p:ext uri="{BB962C8B-B14F-4D97-AF65-F5344CB8AC3E}">
        <p14:creationId xmlns:p14="http://schemas.microsoft.com/office/powerpoint/2010/main" val="2788752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n-US" dirty="0" smtClean="0"/>
              <a:t>Data Lifecycle</a:t>
            </a:r>
            <a:endParaRPr lang="en-US" dirty="0"/>
          </a:p>
        </p:txBody>
      </p:sp>
      <p:grpSp>
        <p:nvGrpSpPr>
          <p:cNvPr id="2" name="Group 1"/>
          <p:cNvGrpSpPr/>
          <p:nvPr/>
        </p:nvGrpSpPr>
        <p:grpSpPr>
          <a:xfrm>
            <a:off x="609600" y="1752600"/>
            <a:ext cx="4023360" cy="4343400"/>
            <a:chOff x="609600" y="1905000"/>
            <a:chExt cx="4023360" cy="4343400"/>
          </a:xfrm>
        </p:grpSpPr>
        <p:sp>
          <p:nvSpPr>
            <p:cNvPr id="6" name="Oval 5"/>
            <p:cNvSpPr>
              <a:spLocks noChangeAspect="1"/>
            </p:cNvSpPr>
            <p:nvPr/>
          </p:nvSpPr>
          <p:spPr>
            <a:xfrm>
              <a:off x="975360" y="2362200"/>
              <a:ext cx="3386044" cy="3383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62000" y="2116128"/>
              <a:ext cx="2222760" cy="362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a:spLocks noChangeAspect="1"/>
            </p:cNvSpPr>
            <p:nvPr/>
          </p:nvSpPr>
          <p:spPr>
            <a:xfrm>
              <a:off x="2105400" y="19050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262747" y="2192030"/>
              <a:ext cx="782586"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creation</a:t>
              </a:r>
              <a:endParaRPr lang="en-US" sz="1200" b="1" dirty="0">
                <a:solidFill>
                  <a:prstClr val="black"/>
                </a:solidFill>
                <a:latin typeface="Arial" pitchFamily="34" charset="0"/>
                <a:cs typeface="Arial" pitchFamily="34" charset="0"/>
              </a:endParaRPr>
            </a:p>
          </p:txBody>
        </p:sp>
        <p:sp>
          <p:nvSpPr>
            <p:cNvPr id="7" name="Oval 6"/>
            <p:cNvSpPr>
              <a:spLocks noChangeAspect="1"/>
            </p:cNvSpPr>
            <p:nvPr/>
          </p:nvSpPr>
          <p:spPr>
            <a:xfrm>
              <a:off x="2105400" y="5151120"/>
              <a:ext cx="1097280" cy="1097280"/>
            </a:xfrm>
            <a:prstGeom prst="ellipse">
              <a:avLst/>
            </a:prstGeom>
            <a:solidFill>
              <a:srgbClr val="FFCC6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100844" y="5438150"/>
              <a:ext cx="1106392"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preservation</a:t>
              </a:r>
              <a:endParaRPr lang="en-US" sz="1200" b="1" dirty="0">
                <a:solidFill>
                  <a:prstClr val="black"/>
                </a:solidFill>
                <a:latin typeface="Arial" pitchFamily="34" charset="0"/>
                <a:cs typeface="Arial" pitchFamily="34" charset="0"/>
              </a:endParaRPr>
            </a:p>
          </p:txBody>
        </p:sp>
        <p:sp>
          <p:nvSpPr>
            <p:cNvPr id="9" name="Oval 8"/>
            <p:cNvSpPr>
              <a:spLocks noChangeAspect="1"/>
            </p:cNvSpPr>
            <p:nvPr/>
          </p:nvSpPr>
          <p:spPr>
            <a:xfrm>
              <a:off x="3535680" y="27127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3581618" y="3030528"/>
              <a:ext cx="1005404"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processing</a:t>
              </a:r>
              <a:endParaRPr lang="en-US" sz="1200" b="1" dirty="0">
                <a:solidFill>
                  <a:prstClr val="black"/>
                </a:solidFill>
                <a:latin typeface="Arial" pitchFamily="34" charset="0"/>
                <a:cs typeface="Arial" pitchFamily="34" charset="0"/>
              </a:endParaRPr>
            </a:p>
          </p:txBody>
        </p:sp>
        <p:sp>
          <p:nvSpPr>
            <p:cNvPr id="11" name="Oval 10"/>
            <p:cNvSpPr>
              <a:spLocks noChangeAspect="1"/>
            </p:cNvSpPr>
            <p:nvPr/>
          </p:nvSpPr>
          <p:spPr>
            <a:xfrm>
              <a:off x="3535680" y="43434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689020" y="4661208"/>
              <a:ext cx="790601"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analysis</a:t>
              </a:r>
              <a:endParaRPr lang="en-US" sz="1200" b="1" dirty="0">
                <a:solidFill>
                  <a:prstClr val="black"/>
                </a:solidFill>
                <a:latin typeface="Arial" pitchFamily="34" charset="0"/>
                <a:cs typeface="Arial" pitchFamily="34" charset="0"/>
              </a:endParaRPr>
            </a:p>
          </p:txBody>
        </p:sp>
        <p:sp>
          <p:nvSpPr>
            <p:cNvPr id="14" name="Oval 13"/>
            <p:cNvSpPr>
              <a:spLocks noChangeAspect="1"/>
            </p:cNvSpPr>
            <p:nvPr/>
          </p:nvSpPr>
          <p:spPr>
            <a:xfrm>
              <a:off x="640080" y="27127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866356" y="3030528"/>
              <a:ext cx="644728"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re-use</a:t>
              </a:r>
              <a:endParaRPr lang="en-US" sz="1200" b="1" dirty="0">
                <a:solidFill>
                  <a:prstClr val="black"/>
                </a:solidFill>
                <a:latin typeface="Arial" pitchFamily="34" charset="0"/>
                <a:cs typeface="Arial" pitchFamily="34" charset="0"/>
              </a:endParaRPr>
            </a:p>
          </p:txBody>
        </p:sp>
        <p:sp>
          <p:nvSpPr>
            <p:cNvPr id="16" name="Oval 15"/>
            <p:cNvSpPr>
              <a:spLocks noChangeAspect="1"/>
            </p:cNvSpPr>
            <p:nvPr/>
          </p:nvSpPr>
          <p:spPr>
            <a:xfrm>
              <a:off x="609600" y="43434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87787" y="4661208"/>
              <a:ext cx="740908"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sharing</a:t>
              </a:r>
              <a:endParaRPr lang="en-US" sz="1200" b="1" dirty="0">
                <a:solidFill>
                  <a:prstClr val="black"/>
                </a:solidFill>
                <a:latin typeface="Arial" pitchFamily="34" charset="0"/>
                <a:cs typeface="Arial" pitchFamily="34" charset="0"/>
              </a:endParaRPr>
            </a:p>
          </p:txBody>
        </p:sp>
      </p:grpSp>
      <p:sp>
        <p:nvSpPr>
          <p:cNvPr id="21" name="TextBox 20"/>
          <p:cNvSpPr txBox="1"/>
          <p:nvPr/>
        </p:nvSpPr>
        <p:spPr>
          <a:xfrm>
            <a:off x="5257800" y="2133599"/>
            <a:ext cx="3657600" cy="3152151"/>
          </a:xfrm>
          <a:prstGeom prst="rect">
            <a:avLst/>
          </a:prstGeom>
          <a:noFill/>
        </p:spPr>
        <p:txBody>
          <a:bodyPr wrap="square" rtlCol="0">
            <a:noAutofit/>
          </a:bodyPr>
          <a:lstStyle/>
          <a:p>
            <a:r>
              <a:rPr lang="en-US" sz="1600" b="1" dirty="0" smtClean="0">
                <a:solidFill>
                  <a:prstClr val="black"/>
                </a:solidFill>
                <a:cs typeface="Arial" pitchFamily="34" charset="0"/>
              </a:rPr>
              <a:t>Data Preservation</a:t>
            </a:r>
          </a:p>
          <a:p>
            <a:pPr marL="285750" indent="-285750">
              <a:buFont typeface="Arial" pitchFamily="34" charset="0"/>
              <a:buChar char="•"/>
            </a:pPr>
            <a:endParaRPr lang="en-US" sz="1600" dirty="0" smtClean="0">
              <a:solidFill>
                <a:prstClr val="black"/>
              </a:solidFill>
              <a:cs typeface="Arial" pitchFamily="34" charset="0"/>
            </a:endParaRPr>
          </a:p>
          <a:p>
            <a:pPr marL="285750" indent="-285750">
              <a:buFont typeface="Arial" pitchFamily="34" charset="0"/>
              <a:buChar char="•"/>
            </a:pPr>
            <a:r>
              <a:rPr lang="en-US" sz="1600" dirty="0" smtClean="0">
                <a:solidFill>
                  <a:prstClr val="black"/>
                </a:solidFill>
                <a:cs typeface="Arial" pitchFamily="34" charset="0"/>
              </a:rPr>
              <a:t>Choose what data to preserve</a:t>
            </a:r>
          </a:p>
          <a:p>
            <a:pPr marL="285750" indent="-285750">
              <a:buFont typeface="Arial" pitchFamily="34" charset="0"/>
              <a:buChar char="•"/>
            </a:pPr>
            <a:r>
              <a:rPr lang="en-US" sz="1600" dirty="0">
                <a:solidFill>
                  <a:prstClr val="black"/>
                </a:solidFill>
                <a:cs typeface="Arial" pitchFamily="34" charset="0"/>
              </a:rPr>
              <a:t>Anonymize </a:t>
            </a:r>
            <a:r>
              <a:rPr lang="en-US" sz="1600" dirty="0" smtClean="0">
                <a:solidFill>
                  <a:prstClr val="black"/>
                </a:solidFill>
                <a:cs typeface="Arial" pitchFamily="34" charset="0"/>
              </a:rPr>
              <a:t>data, if needed</a:t>
            </a:r>
            <a:endParaRPr lang="en-US" sz="1600" dirty="0">
              <a:solidFill>
                <a:prstClr val="black"/>
              </a:solidFill>
              <a:cs typeface="Arial" pitchFamily="34" charset="0"/>
            </a:endParaRPr>
          </a:p>
          <a:p>
            <a:pPr marL="285750" indent="-285750">
              <a:buFont typeface="Arial" pitchFamily="34" charset="0"/>
              <a:buChar char="•"/>
            </a:pPr>
            <a:r>
              <a:rPr lang="en-US" sz="1600" dirty="0" smtClean="0">
                <a:solidFill>
                  <a:prstClr val="black"/>
                </a:solidFill>
                <a:cs typeface="Arial" pitchFamily="34" charset="0"/>
              </a:rPr>
              <a:t>Migrate data to best format (uncompressed, non-proprietary file formats)</a:t>
            </a:r>
          </a:p>
          <a:p>
            <a:pPr marL="285750" indent="-285750">
              <a:buFont typeface="Arial" pitchFamily="34" charset="0"/>
              <a:buChar char="•"/>
            </a:pPr>
            <a:r>
              <a:rPr lang="en-US" sz="1600" dirty="0" smtClean="0">
                <a:solidFill>
                  <a:prstClr val="black"/>
                </a:solidFill>
                <a:cs typeface="Arial" pitchFamily="34" charset="0"/>
              </a:rPr>
              <a:t>Finalize metadata</a:t>
            </a:r>
          </a:p>
          <a:p>
            <a:pPr marL="285750" indent="-285750">
              <a:buFont typeface="Arial" pitchFamily="34" charset="0"/>
              <a:buChar char="•"/>
            </a:pPr>
            <a:r>
              <a:rPr lang="en-US" sz="1600" dirty="0" smtClean="0">
                <a:solidFill>
                  <a:prstClr val="black"/>
                </a:solidFill>
                <a:cs typeface="Arial" pitchFamily="34" charset="0"/>
              </a:rPr>
              <a:t>Choose most appropriate place to archive datasets</a:t>
            </a:r>
          </a:p>
          <a:p>
            <a:pPr marL="285750" indent="-285750">
              <a:buFont typeface="Arial" pitchFamily="34" charset="0"/>
              <a:buChar char="•"/>
            </a:pPr>
            <a:endParaRPr lang="en-US" sz="1600" dirty="0" smtClean="0">
              <a:solidFill>
                <a:prstClr val="black"/>
              </a:solidFill>
              <a:cs typeface="Arial" pitchFamily="34" charset="0"/>
            </a:endParaRPr>
          </a:p>
          <a:p>
            <a:pPr marL="285750" indent="-285750">
              <a:buFont typeface="Arial" pitchFamily="34" charset="0"/>
              <a:buChar char="•"/>
            </a:pPr>
            <a:endParaRPr lang="en-US" sz="1600" dirty="0">
              <a:solidFill>
                <a:prstClr val="black"/>
              </a:solidFill>
              <a:cs typeface="Arial" pitchFamily="34" charset="0"/>
            </a:endParaRPr>
          </a:p>
        </p:txBody>
      </p:sp>
    </p:spTree>
    <p:extLst>
      <p:ext uri="{BB962C8B-B14F-4D97-AF65-F5344CB8AC3E}">
        <p14:creationId xmlns:p14="http://schemas.microsoft.com/office/powerpoint/2010/main" val="4198006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Preservation</a:t>
            </a:r>
            <a:endParaRPr lang="en-US" dirty="0"/>
          </a:p>
        </p:txBody>
      </p:sp>
      <p:sp>
        <p:nvSpPr>
          <p:cNvPr id="3" name="Content Placeholder 2"/>
          <p:cNvSpPr>
            <a:spLocks noGrp="1"/>
          </p:cNvSpPr>
          <p:nvPr>
            <p:ph idx="1"/>
          </p:nvPr>
        </p:nvSpPr>
        <p:spPr/>
        <p:txBody>
          <a:bodyPr>
            <a:normAutofit fontScale="85000" lnSpcReduction="20000"/>
          </a:bodyPr>
          <a:lstStyle/>
          <a:p>
            <a:pPr>
              <a:spcBef>
                <a:spcPts val="1200"/>
              </a:spcBef>
            </a:pPr>
            <a:r>
              <a:rPr lang="en-US" dirty="0"/>
              <a:t>Should </a:t>
            </a:r>
            <a:r>
              <a:rPr lang="en-US" b="1" dirty="0"/>
              <a:t>all data </a:t>
            </a:r>
            <a:r>
              <a:rPr lang="en-US" dirty="0"/>
              <a:t>be </a:t>
            </a:r>
            <a:r>
              <a:rPr lang="en-US" dirty="0" smtClean="0"/>
              <a:t>preserved?</a:t>
            </a:r>
            <a:endParaRPr lang="en-US" dirty="0"/>
          </a:p>
          <a:p>
            <a:pPr>
              <a:spcBef>
                <a:spcPts val="1200"/>
              </a:spcBef>
            </a:pPr>
            <a:r>
              <a:rPr lang="en-US" dirty="0"/>
              <a:t>Should data be preserved in its </a:t>
            </a:r>
            <a:r>
              <a:rPr lang="en-US" b="1" dirty="0" smtClean="0"/>
              <a:t>original/raw </a:t>
            </a:r>
            <a:r>
              <a:rPr lang="en-US" b="1" dirty="0"/>
              <a:t>state</a:t>
            </a:r>
            <a:r>
              <a:rPr lang="en-US" dirty="0"/>
              <a:t>, or after it has been </a:t>
            </a:r>
            <a:r>
              <a:rPr lang="en-US" b="1" dirty="0" smtClean="0"/>
              <a:t>transformed</a:t>
            </a:r>
            <a:r>
              <a:rPr lang="en-US" dirty="0" smtClean="0"/>
              <a:t>? </a:t>
            </a:r>
          </a:p>
          <a:p>
            <a:pPr lvl="1">
              <a:spcBef>
                <a:spcPts val="1200"/>
              </a:spcBef>
            </a:pPr>
            <a:r>
              <a:rPr lang="en-US" dirty="0" smtClean="0"/>
              <a:t>access copies vs. archival objects</a:t>
            </a:r>
            <a:endParaRPr lang="en-US" dirty="0"/>
          </a:p>
          <a:p>
            <a:pPr>
              <a:spcBef>
                <a:spcPts val="1200"/>
              </a:spcBef>
            </a:pPr>
            <a:r>
              <a:rPr lang="en-US" dirty="0"/>
              <a:t>Which </a:t>
            </a:r>
            <a:r>
              <a:rPr lang="en-US" b="1" dirty="0"/>
              <a:t>file formats</a:t>
            </a:r>
            <a:r>
              <a:rPr lang="en-US" dirty="0"/>
              <a:t> should be used for long-term preservation?</a:t>
            </a:r>
          </a:p>
          <a:p>
            <a:pPr>
              <a:spcBef>
                <a:spcPts val="1200"/>
              </a:spcBef>
            </a:pPr>
            <a:r>
              <a:rPr lang="en-US" dirty="0"/>
              <a:t>What </a:t>
            </a:r>
            <a:r>
              <a:rPr lang="en-US" b="1" dirty="0"/>
              <a:t>description or contextual </a:t>
            </a:r>
            <a:r>
              <a:rPr lang="en-US" b="1" dirty="0" smtClean="0"/>
              <a:t>information </a:t>
            </a:r>
            <a:r>
              <a:rPr lang="en-US" dirty="0" smtClean="0"/>
              <a:t>(metadata)</a:t>
            </a:r>
            <a:r>
              <a:rPr lang="en-US" dirty="0"/>
              <a:t> should accompany data to make them meaningful to others in the future?</a:t>
            </a:r>
          </a:p>
          <a:p>
            <a:pPr>
              <a:spcBef>
                <a:spcPts val="1200"/>
              </a:spcBef>
            </a:pPr>
            <a:r>
              <a:rPr lang="en-US" dirty="0"/>
              <a:t>Where will data be preserved? Is that </a:t>
            </a:r>
            <a:r>
              <a:rPr lang="en-US" b="1" dirty="0"/>
              <a:t>location stable </a:t>
            </a:r>
            <a:r>
              <a:rPr lang="en-US" dirty="0"/>
              <a:t>and </a:t>
            </a:r>
            <a:r>
              <a:rPr lang="en-US" b="1" dirty="0"/>
              <a:t>likely to endure</a:t>
            </a:r>
            <a:r>
              <a:rPr lang="en-US" dirty="0" smtClean="0"/>
              <a:t>?</a:t>
            </a:r>
            <a:endParaRPr lang="en-US" dirty="0"/>
          </a:p>
        </p:txBody>
      </p:sp>
    </p:spTree>
    <p:extLst>
      <p:ext uri="{BB962C8B-B14F-4D97-AF65-F5344CB8AC3E}">
        <p14:creationId xmlns:p14="http://schemas.microsoft.com/office/powerpoint/2010/main" val="1728546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58" y="0"/>
            <a:ext cx="7708485" cy="6858000"/>
          </a:xfrm>
          <a:prstGeom prst="rect">
            <a:avLst/>
          </a:prstGeom>
        </p:spPr>
      </p:pic>
    </p:spTree>
    <p:extLst>
      <p:ext uri="{BB962C8B-B14F-4D97-AF65-F5344CB8AC3E}">
        <p14:creationId xmlns:p14="http://schemas.microsoft.com/office/powerpoint/2010/main" val="841618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are </a:t>
            </a:r>
            <a:r>
              <a:rPr lang="en-US" dirty="0"/>
              <a:t>Data?</a:t>
            </a:r>
          </a:p>
        </p:txBody>
      </p:sp>
      <p:sp>
        <p:nvSpPr>
          <p:cNvPr id="3" name="Content Placeholder 2"/>
          <p:cNvSpPr>
            <a:spLocks noGrp="1"/>
          </p:cNvSpPr>
          <p:nvPr>
            <p:ph idx="1"/>
          </p:nvPr>
        </p:nvSpPr>
        <p:spPr/>
        <p:txBody>
          <a:bodyPr>
            <a:noAutofit/>
          </a:bodyPr>
          <a:lstStyle/>
          <a:p>
            <a:pPr marL="0" indent="0">
              <a:buNone/>
            </a:pPr>
            <a:r>
              <a:rPr lang="en-US" sz="2800" dirty="0"/>
              <a:t>Wide variety across domains:</a:t>
            </a:r>
          </a:p>
          <a:p>
            <a:r>
              <a:rPr lang="en-US" sz="2800" i="1" dirty="0"/>
              <a:t>Physical and life sciences</a:t>
            </a:r>
            <a:r>
              <a:rPr lang="en-US" sz="2800" dirty="0"/>
              <a:t>—data are gathered or produced by researchers, such as by observations, experiments, or models. </a:t>
            </a:r>
          </a:p>
          <a:p>
            <a:r>
              <a:rPr lang="en-US" sz="2800" i="1" dirty="0"/>
              <a:t>Social sciences</a:t>
            </a:r>
            <a:r>
              <a:rPr lang="en-US" sz="2800" dirty="0"/>
              <a:t>—researchers may gather or produce their own data, or they may obtain data from other sources such as public records of economic activity. </a:t>
            </a:r>
          </a:p>
          <a:p>
            <a:r>
              <a:rPr lang="en-US" sz="2800" i="1" dirty="0"/>
              <a:t>Humanities</a:t>
            </a:r>
            <a:r>
              <a:rPr lang="en-US" sz="2800" dirty="0"/>
              <a:t>—data most often are drawn from records of human culture, whether archival materials, published documents, or artifacts. </a:t>
            </a:r>
          </a:p>
          <a:p>
            <a:endParaRPr lang="en-US" sz="2800" dirty="0"/>
          </a:p>
        </p:txBody>
      </p:sp>
      <p:sp>
        <p:nvSpPr>
          <p:cNvPr id="4" name="TextBox 3"/>
          <p:cNvSpPr txBox="1"/>
          <p:nvPr/>
        </p:nvSpPr>
        <p:spPr>
          <a:xfrm>
            <a:off x="800100" y="6324600"/>
            <a:ext cx="7543800" cy="446276"/>
          </a:xfrm>
          <a:prstGeom prst="rect">
            <a:avLst/>
          </a:prstGeom>
          <a:noFill/>
        </p:spPr>
        <p:txBody>
          <a:bodyPr wrap="square" rtlCol="0">
            <a:spAutoFit/>
          </a:bodyPr>
          <a:lstStyle/>
          <a:p>
            <a:pPr algn="ctr">
              <a:lnSpc>
                <a:spcPct val="115000"/>
              </a:lnSpc>
              <a:spcAft>
                <a:spcPts val="1000"/>
              </a:spcAft>
            </a:pPr>
            <a:r>
              <a:rPr lang="en-US" sz="1000" dirty="0" err="1">
                <a:latin typeface="Calibri"/>
                <a:ea typeface="Calibri"/>
                <a:cs typeface="Times New Roman"/>
              </a:rPr>
              <a:t>Borgman</a:t>
            </a:r>
            <a:r>
              <a:rPr lang="en-US" sz="1000" dirty="0">
                <a:latin typeface="Calibri"/>
                <a:ea typeface="Calibri"/>
                <a:cs typeface="Times New Roman"/>
              </a:rPr>
              <a:t>, C. L. (2011). The Conundrum of Sharing Research Data. </a:t>
            </a:r>
            <a:r>
              <a:rPr lang="en-US" sz="1000" i="1" dirty="0">
                <a:latin typeface="Calibri"/>
                <a:ea typeface="Calibri"/>
                <a:cs typeface="Times New Roman"/>
              </a:rPr>
              <a:t>Journal of the American Society for </a:t>
            </a:r>
            <a:r>
              <a:rPr lang="en-US" sz="1000" i="1" dirty="0" smtClean="0">
                <a:latin typeface="Calibri"/>
                <a:ea typeface="Calibri"/>
                <a:cs typeface="Times New Roman"/>
              </a:rPr>
              <a:t>Information </a:t>
            </a:r>
            <a:r>
              <a:rPr lang="en-US" sz="1000" i="1" dirty="0">
                <a:latin typeface="Calibri"/>
                <a:ea typeface="Calibri"/>
                <a:cs typeface="Times New Roman"/>
              </a:rPr>
              <a:t>Science and Technology</a:t>
            </a:r>
            <a:r>
              <a:rPr lang="en-US" sz="1000" dirty="0">
                <a:latin typeface="Calibri"/>
                <a:ea typeface="Calibri"/>
                <a:cs typeface="Times New Roman"/>
              </a:rPr>
              <a:t>, </a:t>
            </a:r>
            <a:r>
              <a:rPr lang="en-US" sz="1000" i="1" dirty="0">
                <a:latin typeface="Calibri"/>
                <a:ea typeface="Calibri"/>
                <a:cs typeface="Times New Roman"/>
              </a:rPr>
              <a:t>63</a:t>
            </a:r>
            <a:r>
              <a:rPr lang="en-US" sz="1000" dirty="0">
                <a:latin typeface="Calibri"/>
                <a:ea typeface="Calibri"/>
                <a:cs typeface="Times New Roman"/>
              </a:rPr>
              <a:t>(6), 1–40. </a:t>
            </a:r>
            <a:r>
              <a:rPr lang="en-US" sz="1000" dirty="0" smtClean="0">
                <a:latin typeface="Calibri"/>
                <a:ea typeface="Calibri"/>
                <a:cs typeface="Times New Roman"/>
              </a:rPr>
              <a:t>doi:10.2139/ssrn.1869155</a:t>
            </a:r>
            <a:endParaRPr lang="en-US" sz="1000" dirty="0">
              <a:latin typeface="Calibri"/>
              <a:ea typeface="Calibri"/>
              <a:cs typeface="Times New Roman"/>
            </a:endParaRPr>
          </a:p>
        </p:txBody>
      </p:sp>
    </p:spTree>
    <p:extLst>
      <p:ext uri="{BB962C8B-B14F-4D97-AF65-F5344CB8AC3E}">
        <p14:creationId xmlns:p14="http://schemas.microsoft.com/office/powerpoint/2010/main" val="249568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8000" r="8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2819400" y="2895600"/>
            <a:ext cx="3505200" cy="1066800"/>
          </a:xfrm>
          <a:prstGeom prst="wedgeRoundRectCallout">
            <a:avLst>
              <a:gd name="adj1" fmla="val 83411"/>
              <a:gd name="adj2" fmla="val 1294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3019425"/>
            <a:ext cx="3276600" cy="819150"/>
          </a:xfrm>
          <a:prstGeom prst="rect">
            <a:avLst/>
          </a:prstGeom>
          <a:ln>
            <a:noFill/>
          </a:ln>
          <a:effectLst>
            <a:outerShdw blurRad="292100" dist="139700" dir="2700000" algn="tl" rotWithShape="0">
              <a:srgbClr val="333333">
                <a:alpha val="65000"/>
              </a:srgbClr>
            </a:outerShdw>
          </a:effectLst>
        </p:spPr>
      </p:pic>
      <p:sp>
        <p:nvSpPr>
          <p:cNvPr id="3" name="Rounded Rectangular Callout 2"/>
          <p:cNvSpPr/>
          <p:nvPr/>
        </p:nvSpPr>
        <p:spPr>
          <a:xfrm>
            <a:off x="2362200" y="1841610"/>
            <a:ext cx="1752600" cy="685800"/>
          </a:xfrm>
          <a:prstGeom prst="wedgeRoundRectCallout">
            <a:avLst>
              <a:gd name="adj1" fmla="val 29986"/>
              <a:gd name="adj2" fmla="val 15078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Open Access </a:t>
            </a:r>
          </a:p>
          <a:p>
            <a:pPr algn="ctr"/>
            <a:r>
              <a:rPr lang="en-US" dirty="0" smtClean="0"/>
              <a:t>to data</a:t>
            </a:r>
            <a:endParaRPr lang="en-US" dirty="0"/>
          </a:p>
        </p:txBody>
      </p:sp>
      <p:sp>
        <p:nvSpPr>
          <p:cNvPr id="6" name="Rounded Rectangular Callout 5"/>
          <p:cNvSpPr/>
          <p:nvPr/>
        </p:nvSpPr>
        <p:spPr>
          <a:xfrm>
            <a:off x="2628900" y="4114800"/>
            <a:ext cx="1828800" cy="685800"/>
          </a:xfrm>
          <a:prstGeom prst="wedgeRoundRectCallout">
            <a:avLst>
              <a:gd name="adj1" fmla="val 31799"/>
              <a:gd name="adj2" fmla="val -12028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Terms of use &amp; licensing of data</a:t>
            </a:r>
            <a:endParaRPr lang="en-US" dirty="0"/>
          </a:p>
        </p:txBody>
      </p:sp>
      <p:sp>
        <p:nvSpPr>
          <p:cNvPr id="7" name="Rounded Rectangular Callout 6"/>
          <p:cNvSpPr/>
          <p:nvPr/>
        </p:nvSpPr>
        <p:spPr>
          <a:xfrm>
            <a:off x="4457700" y="1841610"/>
            <a:ext cx="1752600" cy="685800"/>
          </a:xfrm>
          <a:prstGeom prst="wedgeRoundRectCallout">
            <a:avLst>
              <a:gd name="adj1" fmla="val -43487"/>
              <a:gd name="adj2" fmla="val 1526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Persistent identifier</a:t>
            </a:r>
            <a:endParaRPr lang="en-US" dirty="0"/>
          </a:p>
        </p:txBody>
      </p:sp>
      <p:sp>
        <p:nvSpPr>
          <p:cNvPr id="8" name="Rounded Rectangular Callout 7"/>
          <p:cNvSpPr/>
          <p:nvPr/>
        </p:nvSpPr>
        <p:spPr>
          <a:xfrm>
            <a:off x="4953000" y="4114800"/>
            <a:ext cx="1981200" cy="685800"/>
          </a:xfrm>
          <a:prstGeom prst="wedgeRoundRectCallout">
            <a:avLst>
              <a:gd name="adj1" fmla="val -47554"/>
              <a:gd name="adj2" fmla="val -12028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Certified or supports standard</a:t>
            </a:r>
            <a:endParaRPr lang="en-US" dirty="0"/>
          </a:p>
        </p:txBody>
      </p:sp>
    </p:spTree>
    <p:extLst>
      <p:ext uri="{BB962C8B-B14F-4D97-AF65-F5344CB8AC3E}">
        <p14:creationId xmlns:p14="http://schemas.microsoft.com/office/powerpoint/2010/main" val="23274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Data Lifecycle</a:t>
            </a:r>
            <a:endParaRPr lang="en-US" dirty="0"/>
          </a:p>
        </p:txBody>
      </p:sp>
      <p:sp>
        <p:nvSpPr>
          <p:cNvPr id="6" name="Oval 5"/>
          <p:cNvSpPr>
            <a:spLocks noChangeAspect="1"/>
          </p:cNvSpPr>
          <p:nvPr/>
        </p:nvSpPr>
        <p:spPr>
          <a:xfrm>
            <a:off x="975360" y="2209800"/>
            <a:ext cx="3386044" cy="3383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62000" y="1963728"/>
            <a:ext cx="2222760" cy="130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a:spLocks noChangeAspect="1"/>
          </p:cNvSpPr>
          <p:nvPr/>
        </p:nvSpPr>
        <p:spPr>
          <a:xfrm>
            <a:off x="2105400" y="17526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262747" y="2039630"/>
            <a:ext cx="782586"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creation</a:t>
            </a:r>
            <a:endParaRPr lang="en-US" sz="1200" b="1" dirty="0">
              <a:solidFill>
                <a:prstClr val="black"/>
              </a:solidFill>
              <a:latin typeface="Arial" pitchFamily="34" charset="0"/>
              <a:cs typeface="Arial" pitchFamily="34" charset="0"/>
            </a:endParaRPr>
          </a:p>
        </p:txBody>
      </p:sp>
      <p:sp>
        <p:nvSpPr>
          <p:cNvPr id="7" name="Oval 6"/>
          <p:cNvSpPr>
            <a:spLocks noChangeAspect="1"/>
          </p:cNvSpPr>
          <p:nvPr/>
        </p:nvSpPr>
        <p:spPr>
          <a:xfrm>
            <a:off x="2105400" y="49987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100844" y="5285750"/>
            <a:ext cx="1106392"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preservation</a:t>
            </a:r>
            <a:endParaRPr lang="en-US" sz="1200" b="1" dirty="0">
              <a:solidFill>
                <a:prstClr val="black"/>
              </a:solidFill>
              <a:latin typeface="Arial" pitchFamily="34" charset="0"/>
              <a:cs typeface="Arial" pitchFamily="34" charset="0"/>
            </a:endParaRPr>
          </a:p>
        </p:txBody>
      </p:sp>
      <p:sp>
        <p:nvSpPr>
          <p:cNvPr id="9" name="Oval 8"/>
          <p:cNvSpPr>
            <a:spLocks noChangeAspect="1"/>
          </p:cNvSpPr>
          <p:nvPr/>
        </p:nvSpPr>
        <p:spPr>
          <a:xfrm>
            <a:off x="3535680" y="25603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3581618" y="2878128"/>
            <a:ext cx="1005404"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processing</a:t>
            </a:r>
            <a:endParaRPr lang="en-US" sz="1200" b="1" dirty="0">
              <a:solidFill>
                <a:prstClr val="black"/>
              </a:solidFill>
              <a:latin typeface="Arial" pitchFamily="34" charset="0"/>
              <a:cs typeface="Arial" pitchFamily="34" charset="0"/>
            </a:endParaRPr>
          </a:p>
        </p:txBody>
      </p:sp>
      <p:sp>
        <p:nvSpPr>
          <p:cNvPr id="11" name="Oval 10"/>
          <p:cNvSpPr>
            <a:spLocks noChangeAspect="1"/>
          </p:cNvSpPr>
          <p:nvPr/>
        </p:nvSpPr>
        <p:spPr>
          <a:xfrm>
            <a:off x="3535680" y="41910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689020" y="4508808"/>
            <a:ext cx="790601"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analysis</a:t>
            </a:r>
            <a:endParaRPr lang="en-US" sz="1200" b="1" dirty="0">
              <a:solidFill>
                <a:prstClr val="black"/>
              </a:solidFill>
              <a:latin typeface="Arial" pitchFamily="34" charset="0"/>
              <a:cs typeface="Arial" pitchFamily="34" charset="0"/>
            </a:endParaRPr>
          </a:p>
        </p:txBody>
      </p:sp>
      <p:sp>
        <p:nvSpPr>
          <p:cNvPr id="14" name="Oval 13"/>
          <p:cNvSpPr>
            <a:spLocks noChangeAspect="1"/>
          </p:cNvSpPr>
          <p:nvPr/>
        </p:nvSpPr>
        <p:spPr>
          <a:xfrm>
            <a:off x="640080" y="2560320"/>
            <a:ext cx="1097280" cy="1097280"/>
          </a:xfrm>
          <a:prstGeom prst="ellipse">
            <a:avLst/>
          </a:prstGeom>
          <a:solidFill>
            <a:srgbClr val="FFCC6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866356" y="2878128"/>
            <a:ext cx="644728"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re-use</a:t>
            </a:r>
            <a:endParaRPr lang="en-US" sz="1200" b="1" dirty="0">
              <a:solidFill>
                <a:prstClr val="black"/>
              </a:solidFill>
              <a:latin typeface="Arial" pitchFamily="34" charset="0"/>
              <a:cs typeface="Arial" pitchFamily="34" charset="0"/>
            </a:endParaRPr>
          </a:p>
        </p:txBody>
      </p:sp>
      <p:sp>
        <p:nvSpPr>
          <p:cNvPr id="16" name="Oval 15"/>
          <p:cNvSpPr>
            <a:spLocks noChangeAspect="1"/>
          </p:cNvSpPr>
          <p:nvPr/>
        </p:nvSpPr>
        <p:spPr>
          <a:xfrm>
            <a:off x="609600" y="4191000"/>
            <a:ext cx="1097280" cy="1097280"/>
          </a:xfrm>
          <a:prstGeom prst="ellipse">
            <a:avLst/>
          </a:prstGeom>
          <a:solidFill>
            <a:srgbClr val="FFCC6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87787" y="4508808"/>
            <a:ext cx="740908"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sharing</a:t>
            </a:r>
            <a:endParaRPr lang="en-US" sz="1200" b="1" dirty="0">
              <a:solidFill>
                <a:prstClr val="black"/>
              </a:solidFill>
              <a:latin typeface="Arial" pitchFamily="34" charset="0"/>
              <a:cs typeface="Arial" pitchFamily="34" charset="0"/>
            </a:endParaRPr>
          </a:p>
        </p:txBody>
      </p:sp>
      <p:sp>
        <p:nvSpPr>
          <p:cNvPr id="21" name="TextBox 20"/>
          <p:cNvSpPr txBox="1"/>
          <p:nvPr/>
        </p:nvSpPr>
        <p:spPr>
          <a:xfrm>
            <a:off x="5257800" y="2133599"/>
            <a:ext cx="3657600" cy="1206193"/>
          </a:xfrm>
          <a:prstGeom prst="rect">
            <a:avLst/>
          </a:prstGeom>
          <a:noFill/>
        </p:spPr>
        <p:txBody>
          <a:bodyPr wrap="square" rtlCol="0">
            <a:noAutofit/>
          </a:bodyPr>
          <a:lstStyle/>
          <a:p>
            <a:r>
              <a:rPr lang="en-US" sz="1600" b="1" dirty="0" smtClean="0">
                <a:solidFill>
                  <a:prstClr val="black"/>
                </a:solidFill>
                <a:cs typeface="Arial" pitchFamily="34" charset="0"/>
              </a:rPr>
              <a:t>Data Sharing &amp; Re-Use</a:t>
            </a:r>
          </a:p>
          <a:p>
            <a:pPr marL="285750" indent="-285750">
              <a:buFont typeface="Arial" pitchFamily="34" charset="0"/>
              <a:buChar char="•"/>
            </a:pPr>
            <a:endParaRPr lang="en-US" sz="1600" dirty="0" smtClean="0">
              <a:solidFill>
                <a:prstClr val="black"/>
              </a:solidFill>
              <a:cs typeface="Arial" pitchFamily="34" charset="0"/>
            </a:endParaRPr>
          </a:p>
          <a:p>
            <a:pPr marL="285750" indent="-285750">
              <a:buFont typeface="Arial" pitchFamily="34" charset="0"/>
              <a:buChar char="•"/>
            </a:pPr>
            <a:r>
              <a:rPr lang="en-US" sz="1600" dirty="0" smtClean="0">
                <a:solidFill>
                  <a:prstClr val="black"/>
                </a:solidFill>
                <a:cs typeface="Arial" pitchFamily="34" charset="0"/>
              </a:rPr>
              <a:t>Publish </a:t>
            </a:r>
            <a:r>
              <a:rPr lang="en-US" sz="1600" dirty="0">
                <a:solidFill>
                  <a:prstClr val="black"/>
                </a:solidFill>
                <a:cs typeface="Arial" pitchFamily="34" charset="0"/>
              </a:rPr>
              <a:t>data (data can be cited</a:t>
            </a:r>
            <a:r>
              <a:rPr lang="en-US" sz="1600" dirty="0" smtClean="0">
                <a:solidFill>
                  <a:prstClr val="black"/>
                </a:solidFill>
                <a:cs typeface="Arial" pitchFamily="34" charset="0"/>
              </a:rPr>
              <a:t>)</a:t>
            </a:r>
          </a:p>
          <a:p>
            <a:pPr marL="285750" indent="-285750">
              <a:buFont typeface="Arial" pitchFamily="34" charset="0"/>
              <a:buChar char="•"/>
            </a:pPr>
            <a:r>
              <a:rPr lang="en-US" sz="1600" dirty="0">
                <a:solidFill>
                  <a:prstClr val="black"/>
                </a:solidFill>
                <a:cs typeface="Arial" pitchFamily="34" charset="0"/>
              </a:rPr>
              <a:t>Control access</a:t>
            </a:r>
          </a:p>
          <a:p>
            <a:pPr marL="285750" indent="-285750">
              <a:buFont typeface="Arial" pitchFamily="34" charset="0"/>
              <a:buChar char="•"/>
            </a:pPr>
            <a:r>
              <a:rPr lang="en-US" sz="1600" dirty="0" smtClean="0">
                <a:solidFill>
                  <a:prstClr val="black"/>
                </a:solidFill>
                <a:cs typeface="Arial" pitchFamily="34" charset="0"/>
              </a:rPr>
              <a:t>Replicate </a:t>
            </a:r>
            <a:r>
              <a:rPr lang="en-US" sz="1600" dirty="0">
                <a:solidFill>
                  <a:prstClr val="black"/>
                </a:solidFill>
                <a:cs typeface="Arial" pitchFamily="34" charset="0"/>
              </a:rPr>
              <a:t>research</a:t>
            </a:r>
          </a:p>
          <a:p>
            <a:pPr marL="285750" indent="-285750">
              <a:buFont typeface="Arial" pitchFamily="34" charset="0"/>
              <a:buChar char="•"/>
            </a:pPr>
            <a:r>
              <a:rPr lang="en-US" sz="1600" dirty="0">
                <a:solidFill>
                  <a:prstClr val="black"/>
                </a:solidFill>
                <a:cs typeface="Arial" pitchFamily="34" charset="0"/>
              </a:rPr>
              <a:t>Propose new research questions</a:t>
            </a:r>
          </a:p>
          <a:p>
            <a:pPr marL="285750" indent="-285750">
              <a:buFont typeface="Arial" pitchFamily="34" charset="0"/>
              <a:buChar char="•"/>
            </a:pPr>
            <a:r>
              <a:rPr lang="en-US" sz="1600" dirty="0">
                <a:solidFill>
                  <a:prstClr val="black"/>
                </a:solidFill>
                <a:cs typeface="Arial" pitchFamily="34" charset="0"/>
              </a:rPr>
              <a:t>Meta-analysis</a:t>
            </a:r>
          </a:p>
          <a:p>
            <a:pPr marL="285750" indent="-285750">
              <a:buFont typeface="Arial" pitchFamily="34" charset="0"/>
              <a:buChar char="•"/>
            </a:pPr>
            <a:r>
              <a:rPr lang="en-US" sz="1600" dirty="0">
                <a:solidFill>
                  <a:prstClr val="black"/>
                </a:solidFill>
                <a:cs typeface="Arial" pitchFamily="34" charset="0"/>
              </a:rPr>
              <a:t>Use as teaching resources</a:t>
            </a:r>
          </a:p>
          <a:p>
            <a:pPr marL="285750" indent="-285750">
              <a:buFont typeface="Arial" pitchFamily="34" charset="0"/>
              <a:buChar char="•"/>
            </a:pPr>
            <a:endParaRPr lang="en-US" sz="1600" dirty="0" smtClean="0">
              <a:solidFill>
                <a:prstClr val="black"/>
              </a:solidFill>
              <a:cs typeface="Arial" pitchFamily="34" charset="0"/>
            </a:endParaRPr>
          </a:p>
          <a:p>
            <a:pPr marL="285750" indent="-285750">
              <a:buFont typeface="Arial" pitchFamily="34" charset="0"/>
              <a:buChar char="•"/>
            </a:pPr>
            <a:endParaRPr lang="en-US" sz="1600" dirty="0" smtClean="0">
              <a:solidFill>
                <a:prstClr val="black"/>
              </a:solidFill>
              <a:cs typeface="Arial" pitchFamily="34" charset="0"/>
            </a:endParaRPr>
          </a:p>
          <a:p>
            <a:pPr marL="285750" indent="-285750">
              <a:buFont typeface="Arial" pitchFamily="34" charset="0"/>
              <a:buChar char="•"/>
            </a:pPr>
            <a:endParaRPr lang="en-US" sz="1600" dirty="0">
              <a:solidFill>
                <a:prstClr val="black"/>
              </a:solidFill>
              <a:cs typeface="Arial" pitchFamily="34" charset="0"/>
            </a:endParaRPr>
          </a:p>
        </p:txBody>
      </p:sp>
    </p:spTree>
    <p:extLst>
      <p:ext uri="{BB962C8B-B14F-4D97-AF65-F5344CB8AC3E}">
        <p14:creationId xmlns:p14="http://schemas.microsoft.com/office/powerpoint/2010/main" val="455376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24775" cy="5048250"/>
          </a:xfrm>
          <a:prstGeom prst="rect">
            <a:avLst/>
          </a:prstGeom>
        </p:spPr>
      </p:pic>
      <p:sp>
        <p:nvSpPr>
          <p:cNvPr id="4" name="Rounded Rectangle 3"/>
          <p:cNvSpPr/>
          <p:nvPr/>
        </p:nvSpPr>
        <p:spPr>
          <a:xfrm>
            <a:off x="723014" y="2860158"/>
            <a:ext cx="2307265" cy="26581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cxnSp>
        <p:nvCxnSpPr>
          <p:cNvPr id="6" name="Straight Arrow Connector 5"/>
          <p:cNvCxnSpPr>
            <a:stCxn id="4" idx="2"/>
            <a:endCxn id="7" idx="0"/>
          </p:cNvCxnSpPr>
          <p:nvPr/>
        </p:nvCxnSpPr>
        <p:spPr>
          <a:xfrm>
            <a:off x="1876647" y="3125972"/>
            <a:ext cx="2546498" cy="2385242"/>
          </a:xfrm>
          <a:prstGeom prst="straightConnector1">
            <a:avLst/>
          </a:prstGeom>
          <a:ln w="28575">
            <a:solidFill>
              <a:schemeClr val="accent6"/>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12112" y="5511214"/>
            <a:ext cx="6422065" cy="1006544"/>
            <a:chOff x="1212112" y="5511214"/>
            <a:chExt cx="6422065" cy="1006544"/>
          </a:xfrm>
        </p:grpSpPr>
        <p:sp>
          <p:nvSpPr>
            <p:cNvPr id="7" name="Rounded Rectangle 6"/>
            <p:cNvSpPr/>
            <p:nvPr/>
          </p:nvSpPr>
          <p:spPr>
            <a:xfrm>
              <a:off x="1212112" y="5511214"/>
              <a:ext cx="6422065" cy="100654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701" y="5711573"/>
              <a:ext cx="5848350" cy="581025"/>
            </a:xfrm>
            <a:prstGeom prst="rect">
              <a:avLst/>
            </a:prstGeom>
          </p:spPr>
        </p:pic>
      </p:grpSp>
    </p:spTree>
    <p:extLst>
      <p:ext uri="{BB962C8B-B14F-4D97-AF65-F5344CB8AC3E}">
        <p14:creationId xmlns:p14="http://schemas.microsoft.com/office/powerpoint/2010/main" val="201173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600"/>
                            </p:stCondLst>
                            <p:childTnLst>
                              <p:par>
                                <p:cTn id="12" presetID="1" presetClass="entr" presetSubtype="0" fill="hold" nodeType="afterEffect">
                                  <p:stCondLst>
                                    <p:cond delay="10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49" y="0"/>
            <a:ext cx="800730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825" y="3133725"/>
            <a:ext cx="6734175" cy="3724275"/>
          </a:xfrm>
          <a:prstGeom prst="rect">
            <a:avLst/>
          </a:prstGeom>
        </p:spPr>
      </p:pic>
    </p:spTree>
    <p:extLst>
      <p:ext uri="{BB962C8B-B14F-4D97-AF65-F5344CB8AC3E}">
        <p14:creationId xmlns:p14="http://schemas.microsoft.com/office/powerpoint/2010/main" val="109974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1" y="0"/>
            <a:ext cx="9027197" cy="6858000"/>
          </a:xfrm>
          <a:prstGeom prst="rect">
            <a:avLst/>
          </a:prstGeom>
        </p:spPr>
      </p:pic>
      <p:sp>
        <p:nvSpPr>
          <p:cNvPr id="3" name="Rounded Rectangle 2"/>
          <p:cNvSpPr/>
          <p:nvPr/>
        </p:nvSpPr>
        <p:spPr>
          <a:xfrm>
            <a:off x="1981200" y="2925728"/>
            <a:ext cx="6781800" cy="579472"/>
          </a:xfrm>
          <a:prstGeom prst="round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26340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285750"/>
            <a:ext cx="9010650" cy="6286500"/>
          </a:xfrm>
          <a:prstGeom prst="rect">
            <a:avLst/>
          </a:prstGeom>
        </p:spPr>
      </p:pic>
      <p:grpSp>
        <p:nvGrpSpPr>
          <p:cNvPr id="5" name="Group 4"/>
          <p:cNvGrpSpPr/>
          <p:nvPr/>
        </p:nvGrpSpPr>
        <p:grpSpPr>
          <a:xfrm>
            <a:off x="1457325" y="2514600"/>
            <a:ext cx="6229350" cy="2524125"/>
            <a:chOff x="1457325" y="2514600"/>
            <a:chExt cx="6229350" cy="252412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2514600"/>
              <a:ext cx="6229350" cy="2524125"/>
            </a:xfrm>
            <a:prstGeom prst="rect">
              <a:avLst/>
            </a:prstGeom>
          </p:spPr>
        </p:pic>
        <p:sp>
          <p:nvSpPr>
            <p:cNvPr id="4" name="Rounded Rectangle 3"/>
            <p:cNvSpPr/>
            <p:nvPr/>
          </p:nvSpPr>
          <p:spPr>
            <a:xfrm>
              <a:off x="1676400" y="3810000"/>
              <a:ext cx="5638800" cy="762000"/>
            </a:xfrm>
            <a:prstGeom prst="round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23873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a:t>
            </a:r>
            <a:endParaRPr lang="en-US" dirty="0"/>
          </a:p>
        </p:txBody>
      </p:sp>
      <p:sp>
        <p:nvSpPr>
          <p:cNvPr id="3" name="Content Placeholder 2"/>
          <p:cNvSpPr>
            <a:spLocks noGrp="1"/>
          </p:cNvSpPr>
          <p:nvPr>
            <p:ph idx="1"/>
          </p:nvPr>
        </p:nvSpPr>
        <p:spPr/>
        <p:txBody>
          <a:bodyPr/>
          <a:lstStyle/>
          <a:p>
            <a:r>
              <a:rPr lang="en-US" dirty="0" smtClean="0"/>
              <a:t>Content in web systems</a:t>
            </a:r>
          </a:p>
          <a:p>
            <a:pPr lvl="1"/>
            <a:r>
              <a:rPr lang="en-US" dirty="0" smtClean="0">
                <a:hlinkClick r:id="rId2"/>
              </a:rPr>
              <a:t>Backing Up Your Database</a:t>
            </a:r>
            <a:r>
              <a:rPr lang="en-US" dirty="0" smtClean="0"/>
              <a:t> (for WordPress)</a:t>
            </a:r>
          </a:p>
          <a:p>
            <a:pPr lvl="1"/>
            <a:r>
              <a:rPr lang="en-US" dirty="0" smtClean="0">
                <a:hlinkClick r:id="rId3"/>
              </a:rPr>
              <a:t>Exporting/Archiving Courses</a:t>
            </a:r>
            <a:r>
              <a:rPr lang="en-US" dirty="0" smtClean="0"/>
              <a:t> (for Blackboard)</a:t>
            </a:r>
          </a:p>
          <a:p>
            <a:r>
              <a:rPr lang="en-US" dirty="0" smtClean="0"/>
              <a:t>Sustainability</a:t>
            </a:r>
          </a:p>
          <a:p>
            <a:pPr lvl="1"/>
            <a:r>
              <a:rPr lang="en-US" dirty="0" smtClean="0"/>
              <a:t>“</a:t>
            </a:r>
            <a:r>
              <a:rPr lang="en-US" dirty="0" smtClean="0">
                <a:hlinkClick r:id="rId4"/>
              </a:rPr>
              <a:t>Health Check</a:t>
            </a:r>
            <a:r>
              <a:rPr lang="en-US" dirty="0" smtClean="0"/>
              <a:t>” Tool for Digital Content Projects</a:t>
            </a:r>
          </a:p>
          <a:p>
            <a:endParaRPr lang="en-US" dirty="0"/>
          </a:p>
        </p:txBody>
      </p:sp>
    </p:spTree>
    <p:extLst>
      <p:ext uri="{BB962C8B-B14F-4D97-AF65-F5344CB8AC3E}">
        <p14:creationId xmlns:p14="http://schemas.microsoft.com/office/powerpoint/2010/main" val="1131992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
        <p:nvSpPr>
          <p:cNvPr id="5" name="TextBox 4"/>
          <p:cNvSpPr txBox="1"/>
          <p:nvPr/>
        </p:nvSpPr>
        <p:spPr>
          <a:xfrm rot="16200000">
            <a:off x="5457111" y="4906089"/>
            <a:ext cx="3657600" cy="246221"/>
          </a:xfrm>
          <a:prstGeom prst="rect">
            <a:avLst/>
          </a:prstGeom>
          <a:noFill/>
        </p:spPr>
        <p:txBody>
          <a:bodyPr wrap="square" rtlCol="0">
            <a:spAutoFit/>
          </a:bodyPr>
          <a:lstStyle/>
          <a:p>
            <a:pPr algn="ctr"/>
            <a:r>
              <a:rPr lang="en-US" sz="1000" i="1" dirty="0" smtClean="0"/>
              <a:t>Green Question Mark by </a:t>
            </a:r>
            <a:r>
              <a:rPr lang="en-US" sz="1000" i="1" dirty="0" err="1" smtClean="0"/>
              <a:t>mikecogh</a:t>
            </a:r>
            <a:r>
              <a:rPr lang="en-US" sz="1000" i="1" dirty="0" smtClean="0"/>
              <a:t> on Flickr / CC BY</a:t>
            </a:r>
            <a:endParaRPr lang="en-US" sz="1000" i="1" dirty="0"/>
          </a:p>
        </p:txBody>
      </p:sp>
    </p:spTree>
    <p:extLst>
      <p:ext uri="{BB962C8B-B14F-4D97-AF65-F5344CB8AC3E}">
        <p14:creationId xmlns:p14="http://schemas.microsoft.com/office/powerpoint/2010/main" val="1710603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swoosh.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71900"/>
            <a:ext cx="12842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ubtitle 2"/>
          <p:cNvSpPr>
            <a:spLocks noGrp="1"/>
          </p:cNvSpPr>
          <p:nvPr>
            <p:ph type="subTitle" idx="1"/>
          </p:nvPr>
        </p:nvSpPr>
        <p:spPr>
          <a:xfrm>
            <a:off x="1828800" y="914400"/>
            <a:ext cx="6858001" cy="4102100"/>
          </a:xfrm>
        </p:spPr>
        <p:txBody>
          <a:bodyPr>
            <a:normAutofit/>
          </a:bodyPr>
          <a:lstStyle/>
          <a:p>
            <a:pPr algn="r"/>
            <a:r>
              <a:rPr lang="en-US" sz="3600" dirty="0" smtClean="0">
                <a:solidFill>
                  <a:srgbClr val="1C4080"/>
                </a:solidFill>
                <a:latin typeface="Verdana" panose="020B0604030504040204" pitchFamily="34" charset="0"/>
                <a:ea typeface="ＭＳ Ｐゴシック" panose="020B0600070205080204" pitchFamily="34" charset="-128"/>
              </a:rPr>
              <a:t>Thank You!</a:t>
            </a:r>
          </a:p>
          <a:p>
            <a:pPr algn="r"/>
            <a:endParaRPr lang="en-US" sz="3600" dirty="0" smtClean="0">
              <a:solidFill>
                <a:srgbClr val="1C4080"/>
              </a:solidFill>
              <a:latin typeface="Verdana" panose="020B0604030504040204" pitchFamily="34" charset="0"/>
              <a:ea typeface="ＭＳ Ｐゴシック" panose="020B0600070205080204" pitchFamily="34" charset="-128"/>
            </a:endParaRPr>
          </a:p>
          <a:p>
            <a:pPr algn="r"/>
            <a:r>
              <a:rPr lang="en-US" sz="3600" dirty="0" smtClean="0">
                <a:solidFill>
                  <a:srgbClr val="1C4080"/>
                </a:solidFill>
                <a:latin typeface="Verdana" panose="020B0604030504040204" pitchFamily="34" charset="0"/>
                <a:ea typeface="ＭＳ Ｐゴシック" panose="020B0600070205080204" pitchFamily="34" charset="-128"/>
              </a:rPr>
              <a:t>Jen </a:t>
            </a:r>
            <a:r>
              <a:rPr lang="en-US" sz="3600" dirty="0">
                <a:solidFill>
                  <a:srgbClr val="1C4080"/>
                </a:solidFill>
                <a:latin typeface="Verdana" panose="020B0604030504040204" pitchFamily="34" charset="0"/>
                <a:ea typeface="ＭＳ Ｐゴシック" panose="020B0600070205080204" pitchFamily="34" charset="-128"/>
              </a:rPr>
              <a:t>Doty</a:t>
            </a:r>
          </a:p>
          <a:p>
            <a:pPr algn="r"/>
            <a:r>
              <a:rPr lang="en-US" sz="3600" dirty="0">
                <a:solidFill>
                  <a:srgbClr val="1C4080"/>
                </a:solidFill>
                <a:latin typeface="Verdana" panose="020B0604030504040204" pitchFamily="34" charset="0"/>
                <a:ea typeface="ＭＳ Ｐゴシック" panose="020B0600070205080204" pitchFamily="34" charset="-128"/>
              </a:rPr>
              <a:t>jennifer.doty@emory.edu</a:t>
            </a:r>
          </a:p>
          <a:p>
            <a:pPr algn="r" eaLnBrk="1" hangingPunct="1"/>
            <a:endParaRPr lang="en-US" sz="3600" dirty="0" smtClean="0">
              <a:solidFill>
                <a:srgbClr val="1C4080"/>
              </a:solidFill>
              <a:latin typeface="Verdana" panose="020B0604030504040204" pitchFamily="34" charset="0"/>
              <a:ea typeface="ＭＳ Ｐゴシック" panose="020B0600070205080204" pitchFamily="34" charset="-128"/>
            </a:endParaRPr>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
            <a:ext cx="2667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Eshield_rv.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3238"/>
            <a:ext cx="16367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4" name="Straight Connector 16"/>
          <p:cNvCxnSpPr>
            <a:cxnSpLocks noChangeShapeType="1"/>
          </p:cNvCxnSpPr>
          <p:nvPr/>
        </p:nvCxnSpPr>
        <p:spPr bwMode="auto">
          <a:xfrm>
            <a:off x="2976563" y="1600200"/>
            <a:ext cx="5710237" cy="1588"/>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93016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p>
        </p:txBody>
      </p:sp>
      <p:sp>
        <p:nvSpPr>
          <p:cNvPr id="3" name="Content Placeholder 2"/>
          <p:cNvSpPr>
            <a:spLocks noGrp="1"/>
          </p:cNvSpPr>
          <p:nvPr>
            <p:ph idx="1"/>
          </p:nvPr>
        </p:nvSpPr>
        <p:spPr/>
        <p:txBody>
          <a:bodyPr anchor="ctr"/>
          <a:lstStyle/>
          <a:p>
            <a:pPr marL="0" indent="0" algn="ctr">
              <a:buNone/>
            </a:pPr>
            <a:r>
              <a:rPr lang="en-US" dirty="0"/>
              <a:t>“</a:t>
            </a:r>
            <a:r>
              <a:rPr lang="en-US" b="1" dirty="0"/>
              <a:t>Data management </a:t>
            </a:r>
            <a:r>
              <a:rPr lang="en-US" dirty="0"/>
              <a:t>covers all aspects of handling, </a:t>
            </a:r>
            <a:r>
              <a:rPr lang="en-US" dirty="0" err="1"/>
              <a:t>organising</a:t>
            </a:r>
            <a:r>
              <a:rPr lang="en-US" dirty="0"/>
              <a:t>, documenting and enhancing research data, and enabling their sustainability and sharing.” </a:t>
            </a:r>
          </a:p>
          <a:p>
            <a:pPr marL="0" indent="0" algn="ctr">
              <a:buNone/>
            </a:pPr>
            <a:r>
              <a:rPr lang="en-US" dirty="0"/>
              <a:t>(</a:t>
            </a:r>
            <a:r>
              <a:rPr lang="en-US" dirty="0">
                <a:hlinkClick r:id="rId2"/>
              </a:rPr>
              <a:t>UK Data Archive</a:t>
            </a:r>
            <a:r>
              <a:rPr lang="en-US" dirty="0" smtClean="0"/>
              <a:t>)</a:t>
            </a:r>
            <a:endParaRPr lang="en-US" dirty="0"/>
          </a:p>
        </p:txBody>
      </p:sp>
    </p:spTree>
    <p:extLst>
      <p:ext uri="{BB962C8B-B14F-4D97-AF65-F5344CB8AC3E}">
        <p14:creationId xmlns:p14="http://schemas.microsoft.com/office/powerpoint/2010/main" val="278700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itchFamily="34" charset="0"/>
              </a:rPr>
              <a:t>Why Manage Your Data</a:t>
            </a:r>
            <a:r>
              <a:rPr lang="en-US" dirty="0" smtClean="0">
                <a:cs typeface="Arial" pitchFamily="34" charset="0"/>
              </a:rPr>
              <a:t>?</a:t>
            </a:r>
            <a:endParaRPr lang="en-US" dirty="0"/>
          </a:p>
        </p:txBody>
      </p:sp>
      <p:sp>
        <p:nvSpPr>
          <p:cNvPr id="3" name="Content Placeholder 2"/>
          <p:cNvSpPr>
            <a:spLocks noGrp="1"/>
          </p:cNvSpPr>
          <p:nvPr>
            <p:ph idx="1"/>
          </p:nvPr>
        </p:nvSpPr>
        <p:spPr/>
        <p:txBody>
          <a:bodyPr anchor="ctr"/>
          <a:lstStyle/>
          <a:p>
            <a:pPr marL="0" indent="0">
              <a:buNone/>
            </a:pPr>
            <a:r>
              <a:rPr lang="en-US" i="1" dirty="0" smtClean="0"/>
              <a:t>Consider this case study:</a:t>
            </a:r>
          </a:p>
          <a:p>
            <a:pPr marL="0" indent="0">
              <a:buNone/>
            </a:pPr>
            <a:r>
              <a:rPr lang="en-US" dirty="0" smtClean="0"/>
              <a:t>A scholar </a:t>
            </a:r>
            <a:r>
              <a:rPr lang="en-US" dirty="0"/>
              <a:t>with the Center for Advanced Study in the Behavioral Sciences at </a:t>
            </a:r>
            <a:r>
              <a:rPr lang="en-US" dirty="0" smtClean="0"/>
              <a:t>Stanford </a:t>
            </a:r>
            <a:r>
              <a:rPr lang="en-US" b="1" dirty="0" smtClean="0"/>
              <a:t>lost all three copies</a:t>
            </a:r>
            <a:r>
              <a:rPr lang="en-US" dirty="0" smtClean="0"/>
              <a:t> of his fieldwork notes, representing decades of research, when the center’s offices were firebombed in 1970.</a:t>
            </a:r>
            <a:endParaRPr lang="en-US" dirty="0"/>
          </a:p>
        </p:txBody>
      </p:sp>
      <p:sp>
        <p:nvSpPr>
          <p:cNvPr id="4" name="TextBox 3"/>
          <p:cNvSpPr txBox="1"/>
          <p:nvPr/>
        </p:nvSpPr>
        <p:spPr>
          <a:xfrm>
            <a:off x="533400" y="6324600"/>
            <a:ext cx="8077200" cy="400110"/>
          </a:xfrm>
          <a:prstGeom prst="rect">
            <a:avLst/>
          </a:prstGeom>
          <a:noFill/>
        </p:spPr>
        <p:txBody>
          <a:bodyPr wrap="square" rtlCol="0">
            <a:spAutoFit/>
          </a:bodyPr>
          <a:lstStyle/>
          <a:p>
            <a:pPr algn="ctr"/>
            <a:r>
              <a:rPr lang="en-US" sz="1000" dirty="0"/>
              <a:t>Case study: Data storage and </a:t>
            </a:r>
            <a:r>
              <a:rPr lang="en-US" sz="1000" dirty="0" smtClean="0"/>
              <a:t>backup. Stanford University Libraries, Data Management Services.</a:t>
            </a:r>
            <a:endParaRPr lang="en-US" sz="1000" dirty="0"/>
          </a:p>
          <a:p>
            <a:pPr algn="ctr"/>
            <a:r>
              <a:rPr lang="en-US" sz="1000" dirty="0" smtClean="0"/>
              <a:t> </a:t>
            </a:r>
            <a:r>
              <a:rPr lang="en-US" sz="1000" dirty="0" smtClean="0">
                <a:hlinkClick r:id="rId2"/>
              </a:rPr>
              <a:t>https</a:t>
            </a:r>
            <a:r>
              <a:rPr lang="en-US" sz="1000" dirty="0">
                <a:hlinkClick r:id="rId2"/>
              </a:rPr>
              <a:t>://</a:t>
            </a:r>
            <a:r>
              <a:rPr lang="en-US" sz="1000" dirty="0" smtClean="0">
                <a:hlinkClick r:id="rId2"/>
              </a:rPr>
              <a:t>library.stanford.edu/research/data-management-services/case-studies/case-study-data-storage-and-backup</a:t>
            </a:r>
            <a:r>
              <a:rPr lang="en-US" sz="1000" dirty="0" smtClean="0"/>
              <a:t> </a:t>
            </a:r>
            <a:endParaRPr lang="en-US" sz="1000" dirty="0"/>
          </a:p>
        </p:txBody>
      </p:sp>
    </p:spTree>
    <p:extLst>
      <p:ext uri="{BB962C8B-B14F-4D97-AF65-F5344CB8AC3E}">
        <p14:creationId xmlns:p14="http://schemas.microsoft.com/office/powerpoint/2010/main" val="40443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09600" y="1752600"/>
            <a:ext cx="4023360" cy="4343400"/>
            <a:chOff x="609600" y="1905000"/>
            <a:chExt cx="4023360" cy="4343400"/>
          </a:xfrm>
        </p:grpSpPr>
        <p:sp>
          <p:nvSpPr>
            <p:cNvPr id="4" name="Oval 3"/>
            <p:cNvSpPr>
              <a:spLocks noChangeAspect="1"/>
            </p:cNvSpPr>
            <p:nvPr/>
          </p:nvSpPr>
          <p:spPr>
            <a:xfrm>
              <a:off x="2105400" y="1905000"/>
              <a:ext cx="1097280" cy="1097280"/>
            </a:xfrm>
            <a:prstGeom prst="ellipse">
              <a:avLst/>
            </a:prstGeom>
            <a:solidFill>
              <a:srgbClr val="FFCC6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262747" y="2192030"/>
              <a:ext cx="782586"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creation</a:t>
              </a:r>
              <a:endParaRPr lang="en-US" sz="1200" b="1" dirty="0">
                <a:solidFill>
                  <a:prstClr val="black"/>
                </a:solidFill>
                <a:latin typeface="Arial" pitchFamily="34" charset="0"/>
                <a:cs typeface="Arial" pitchFamily="34" charset="0"/>
              </a:endParaRPr>
            </a:p>
          </p:txBody>
        </p:sp>
        <p:sp>
          <p:nvSpPr>
            <p:cNvPr id="7" name="Oval 6"/>
            <p:cNvSpPr>
              <a:spLocks noChangeAspect="1"/>
            </p:cNvSpPr>
            <p:nvPr/>
          </p:nvSpPr>
          <p:spPr>
            <a:xfrm>
              <a:off x="2105400" y="51511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100844" y="5438150"/>
              <a:ext cx="1106392"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preservation</a:t>
              </a:r>
              <a:endParaRPr lang="en-US" sz="1200" b="1" dirty="0">
                <a:solidFill>
                  <a:prstClr val="black"/>
                </a:solidFill>
                <a:latin typeface="Arial" pitchFamily="34" charset="0"/>
                <a:cs typeface="Arial" pitchFamily="34" charset="0"/>
              </a:endParaRPr>
            </a:p>
          </p:txBody>
        </p:sp>
        <p:sp>
          <p:nvSpPr>
            <p:cNvPr id="9" name="Oval 8"/>
            <p:cNvSpPr>
              <a:spLocks noChangeAspect="1"/>
            </p:cNvSpPr>
            <p:nvPr/>
          </p:nvSpPr>
          <p:spPr>
            <a:xfrm>
              <a:off x="3535680" y="27127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3581618" y="3030528"/>
              <a:ext cx="1005404"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processing</a:t>
              </a:r>
              <a:endParaRPr lang="en-US" sz="1200" b="1" dirty="0">
                <a:solidFill>
                  <a:prstClr val="black"/>
                </a:solidFill>
                <a:latin typeface="Arial" pitchFamily="34" charset="0"/>
                <a:cs typeface="Arial" pitchFamily="34" charset="0"/>
              </a:endParaRPr>
            </a:p>
          </p:txBody>
        </p:sp>
        <p:sp>
          <p:nvSpPr>
            <p:cNvPr id="11" name="Oval 10"/>
            <p:cNvSpPr>
              <a:spLocks noChangeAspect="1"/>
            </p:cNvSpPr>
            <p:nvPr/>
          </p:nvSpPr>
          <p:spPr>
            <a:xfrm>
              <a:off x="3535680" y="43434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689020" y="4661208"/>
              <a:ext cx="790601"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analysis</a:t>
              </a:r>
              <a:endParaRPr lang="en-US" sz="1200" b="1" dirty="0">
                <a:solidFill>
                  <a:prstClr val="black"/>
                </a:solidFill>
                <a:latin typeface="Arial" pitchFamily="34" charset="0"/>
                <a:cs typeface="Arial" pitchFamily="34" charset="0"/>
              </a:endParaRPr>
            </a:p>
          </p:txBody>
        </p:sp>
        <p:sp>
          <p:nvSpPr>
            <p:cNvPr id="14" name="Oval 13"/>
            <p:cNvSpPr>
              <a:spLocks noChangeAspect="1"/>
            </p:cNvSpPr>
            <p:nvPr/>
          </p:nvSpPr>
          <p:spPr>
            <a:xfrm>
              <a:off x="640080" y="271272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866356" y="3030528"/>
              <a:ext cx="644728"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re-use</a:t>
              </a:r>
              <a:endParaRPr lang="en-US" sz="1200" b="1" dirty="0">
                <a:solidFill>
                  <a:prstClr val="black"/>
                </a:solidFill>
                <a:latin typeface="Arial" pitchFamily="34" charset="0"/>
                <a:cs typeface="Arial" pitchFamily="34" charset="0"/>
              </a:endParaRPr>
            </a:p>
          </p:txBody>
        </p:sp>
        <p:sp>
          <p:nvSpPr>
            <p:cNvPr id="16" name="Oval 15"/>
            <p:cNvSpPr>
              <a:spLocks noChangeAspect="1"/>
            </p:cNvSpPr>
            <p:nvPr/>
          </p:nvSpPr>
          <p:spPr>
            <a:xfrm>
              <a:off x="609600" y="4343400"/>
              <a:ext cx="1097280" cy="10972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87787" y="4661208"/>
              <a:ext cx="740908" cy="461665"/>
            </a:xfrm>
            <a:prstGeom prst="rect">
              <a:avLst/>
            </a:prstGeom>
            <a:noFill/>
          </p:spPr>
          <p:txBody>
            <a:bodyPr wrap="none" rtlCol="0">
              <a:spAutoFit/>
            </a:bodyPr>
            <a:lstStyle/>
            <a:p>
              <a:pPr algn="ctr"/>
              <a:r>
                <a:rPr lang="en-US" sz="1200" b="1" dirty="0">
                  <a:solidFill>
                    <a:prstClr val="black"/>
                  </a:solidFill>
                  <a:latin typeface="Arial" pitchFamily="34" charset="0"/>
                  <a:cs typeface="Arial" pitchFamily="34" charset="0"/>
                </a:rPr>
                <a:t>d</a:t>
              </a:r>
              <a:r>
                <a:rPr lang="en-US" sz="1200" b="1" dirty="0" smtClean="0">
                  <a:solidFill>
                    <a:prstClr val="black"/>
                  </a:solidFill>
                  <a:latin typeface="Arial" pitchFamily="34" charset="0"/>
                  <a:cs typeface="Arial" pitchFamily="34" charset="0"/>
                </a:rPr>
                <a:t>ata </a:t>
              </a:r>
            </a:p>
            <a:p>
              <a:pPr algn="ctr"/>
              <a:r>
                <a:rPr lang="en-US" sz="1200" b="1" dirty="0" smtClean="0">
                  <a:solidFill>
                    <a:prstClr val="black"/>
                  </a:solidFill>
                  <a:latin typeface="Arial" pitchFamily="34" charset="0"/>
                  <a:cs typeface="Arial" pitchFamily="34" charset="0"/>
                </a:rPr>
                <a:t>sharing</a:t>
              </a:r>
              <a:endParaRPr lang="en-US" sz="1200" b="1" dirty="0">
                <a:solidFill>
                  <a:prstClr val="black"/>
                </a:solidFill>
                <a:latin typeface="Arial" pitchFamily="34" charset="0"/>
                <a:cs typeface="Arial" pitchFamily="34" charset="0"/>
              </a:endParaRPr>
            </a:p>
          </p:txBody>
        </p:sp>
      </p:grpSp>
      <p:sp>
        <p:nvSpPr>
          <p:cNvPr id="19" name="TextBox 18"/>
          <p:cNvSpPr txBox="1"/>
          <p:nvPr/>
        </p:nvSpPr>
        <p:spPr>
          <a:xfrm>
            <a:off x="5257800" y="2133599"/>
            <a:ext cx="3657600" cy="2836874"/>
          </a:xfrm>
          <a:prstGeom prst="rect">
            <a:avLst/>
          </a:prstGeom>
          <a:noFill/>
        </p:spPr>
        <p:txBody>
          <a:bodyPr wrap="square" rtlCol="0">
            <a:noAutofit/>
          </a:bodyPr>
          <a:lstStyle/>
          <a:p>
            <a:r>
              <a:rPr lang="en-US" sz="1600" b="1" dirty="0" smtClean="0">
                <a:solidFill>
                  <a:prstClr val="black"/>
                </a:solidFill>
                <a:cs typeface="Arial" pitchFamily="34" charset="0"/>
              </a:rPr>
              <a:t>Before Data Creation</a:t>
            </a:r>
          </a:p>
          <a:p>
            <a:pPr marL="285750" indent="-285750">
              <a:buFont typeface="Arial" pitchFamily="34" charset="0"/>
              <a:buChar char="•"/>
            </a:pPr>
            <a:endParaRPr lang="en-US" sz="1600" dirty="0">
              <a:solidFill>
                <a:prstClr val="black"/>
              </a:solidFill>
              <a:cs typeface="Arial" pitchFamily="34" charset="0"/>
            </a:endParaRPr>
          </a:p>
          <a:p>
            <a:pPr marL="285750" indent="-285750">
              <a:buFont typeface="Arial" pitchFamily="34" charset="0"/>
              <a:buChar char="•"/>
            </a:pPr>
            <a:r>
              <a:rPr lang="en-US" sz="1600" dirty="0">
                <a:solidFill>
                  <a:prstClr val="black"/>
                </a:solidFill>
                <a:cs typeface="Arial" pitchFamily="34" charset="0"/>
              </a:rPr>
              <a:t>P</a:t>
            </a:r>
            <a:r>
              <a:rPr lang="en-US" sz="1600" dirty="0" smtClean="0">
                <a:solidFill>
                  <a:prstClr val="black"/>
                </a:solidFill>
                <a:cs typeface="Arial" pitchFamily="34" charset="0"/>
              </a:rPr>
              <a:t>lan data management (file formats, storage locations, etc.)</a:t>
            </a:r>
          </a:p>
          <a:p>
            <a:pPr marL="285750" indent="-285750">
              <a:buFont typeface="Arial" pitchFamily="34" charset="0"/>
              <a:buChar char="•"/>
            </a:pPr>
            <a:r>
              <a:rPr lang="en-US" sz="1600" dirty="0" smtClean="0">
                <a:solidFill>
                  <a:prstClr val="black"/>
                </a:solidFill>
                <a:cs typeface="Arial" pitchFamily="34" charset="0"/>
              </a:rPr>
              <a:t>Locate existing data</a:t>
            </a:r>
          </a:p>
          <a:p>
            <a:endParaRPr lang="en-US" sz="1600" dirty="0">
              <a:solidFill>
                <a:prstClr val="black"/>
              </a:solidFill>
              <a:cs typeface="Arial" pitchFamily="34" charset="0"/>
            </a:endParaRPr>
          </a:p>
          <a:p>
            <a:r>
              <a:rPr lang="en-US" sz="1600" b="1" dirty="0" smtClean="0">
                <a:solidFill>
                  <a:prstClr val="black"/>
                </a:solidFill>
                <a:cs typeface="Arial" pitchFamily="34" charset="0"/>
              </a:rPr>
              <a:t>During </a:t>
            </a:r>
            <a:r>
              <a:rPr lang="en-US" sz="1600" b="1" dirty="0">
                <a:solidFill>
                  <a:prstClr val="black"/>
                </a:solidFill>
                <a:cs typeface="Arial" pitchFamily="34" charset="0"/>
              </a:rPr>
              <a:t>Data </a:t>
            </a:r>
            <a:r>
              <a:rPr lang="en-US" sz="1600" b="1" dirty="0" smtClean="0">
                <a:solidFill>
                  <a:prstClr val="black"/>
                </a:solidFill>
                <a:cs typeface="Arial" pitchFamily="34" charset="0"/>
              </a:rPr>
              <a:t>Creation</a:t>
            </a:r>
          </a:p>
          <a:p>
            <a:endParaRPr lang="en-US" sz="1600" b="1" dirty="0" smtClean="0">
              <a:solidFill>
                <a:prstClr val="black"/>
              </a:solidFill>
              <a:cs typeface="Arial" pitchFamily="34" charset="0"/>
            </a:endParaRPr>
          </a:p>
          <a:p>
            <a:pPr marL="285750" indent="-285750">
              <a:buFont typeface="Arial" pitchFamily="34" charset="0"/>
              <a:buChar char="•"/>
            </a:pPr>
            <a:r>
              <a:rPr lang="en-US" sz="1600" dirty="0">
                <a:solidFill>
                  <a:prstClr val="black"/>
                </a:solidFill>
                <a:cs typeface="Arial" pitchFamily="34" charset="0"/>
              </a:rPr>
              <a:t>Capture and create metadata</a:t>
            </a:r>
          </a:p>
          <a:p>
            <a:pPr marL="285750" indent="-285750">
              <a:buFont typeface="Arial" pitchFamily="34" charset="0"/>
              <a:buChar char="•"/>
            </a:pPr>
            <a:r>
              <a:rPr lang="en-US" sz="1600" dirty="0" smtClean="0">
                <a:solidFill>
                  <a:prstClr val="black"/>
                </a:solidFill>
                <a:cs typeface="Arial" pitchFamily="34" charset="0"/>
              </a:rPr>
              <a:t>Back-up data</a:t>
            </a:r>
            <a:endParaRPr lang="en-US" sz="1600" dirty="0">
              <a:solidFill>
                <a:prstClr val="black"/>
              </a:solidFill>
              <a:cs typeface="Arial" pitchFamily="34" charset="0"/>
            </a:endParaRPr>
          </a:p>
        </p:txBody>
      </p:sp>
      <p:sp>
        <p:nvSpPr>
          <p:cNvPr id="2" name="Title 1"/>
          <p:cNvSpPr>
            <a:spLocks noGrp="1"/>
          </p:cNvSpPr>
          <p:nvPr>
            <p:ph type="title"/>
          </p:nvPr>
        </p:nvSpPr>
        <p:spPr/>
        <p:txBody>
          <a:bodyPr/>
          <a:lstStyle/>
          <a:p>
            <a:r>
              <a:rPr lang="en-US" dirty="0" smtClean="0"/>
              <a:t>Data Lifecycle</a:t>
            </a:r>
            <a:endParaRPr lang="en-US" dirty="0"/>
          </a:p>
        </p:txBody>
      </p:sp>
    </p:spTree>
    <p:extLst>
      <p:ext uri="{BB962C8B-B14F-4D97-AF65-F5344CB8AC3E}">
        <p14:creationId xmlns:p14="http://schemas.microsoft.com/office/powerpoint/2010/main" val="1311137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File Formats</a:t>
            </a:r>
            <a:endParaRPr lang="en-US" dirty="0"/>
          </a:p>
        </p:txBody>
      </p:sp>
      <p:sp>
        <p:nvSpPr>
          <p:cNvPr id="4" name="Content Placeholder 3"/>
          <p:cNvSpPr>
            <a:spLocks noGrp="1"/>
          </p:cNvSpPr>
          <p:nvPr>
            <p:ph idx="1"/>
          </p:nvPr>
        </p:nvSpPr>
        <p:spPr/>
        <p:txBody>
          <a:bodyPr/>
          <a:lstStyle/>
          <a:p>
            <a:r>
              <a:rPr lang="en-US" dirty="0" smtClean="0"/>
              <a:t>All </a:t>
            </a:r>
            <a:r>
              <a:rPr lang="en-US" dirty="0"/>
              <a:t>digital data are </a:t>
            </a:r>
            <a:r>
              <a:rPr lang="en-US" dirty="0" smtClean="0"/>
              <a:t>dependent on software, and thus </a:t>
            </a:r>
            <a:r>
              <a:rPr lang="en-US" b="1" dirty="0" smtClean="0"/>
              <a:t>all data are endangered </a:t>
            </a:r>
            <a:r>
              <a:rPr lang="en-US" b="1" dirty="0"/>
              <a:t>by </a:t>
            </a:r>
            <a:r>
              <a:rPr lang="en-US" b="1" dirty="0" smtClean="0"/>
              <a:t>obsolescence</a:t>
            </a:r>
          </a:p>
          <a:p>
            <a:r>
              <a:rPr lang="en-US" dirty="0" smtClean="0"/>
              <a:t>Safest </a:t>
            </a:r>
            <a:r>
              <a:rPr lang="en-US" dirty="0"/>
              <a:t>option to guarantee long-term </a:t>
            </a:r>
            <a:r>
              <a:rPr lang="en-US" dirty="0" smtClean="0"/>
              <a:t>usable </a:t>
            </a:r>
            <a:r>
              <a:rPr lang="en-US" dirty="0"/>
              <a:t>data is to </a:t>
            </a:r>
            <a:r>
              <a:rPr lang="en-US" b="1" dirty="0"/>
              <a:t>convert </a:t>
            </a:r>
            <a:r>
              <a:rPr lang="en-US" b="1" dirty="0" smtClean="0"/>
              <a:t>to open and standard </a:t>
            </a:r>
            <a:r>
              <a:rPr lang="en-US" b="1" dirty="0"/>
              <a:t>formats </a:t>
            </a:r>
            <a:r>
              <a:rPr lang="en-US" dirty="0"/>
              <a:t>that most software are capable of interpreting</a:t>
            </a:r>
          </a:p>
        </p:txBody>
      </p:sp>
      <p:sp>
        <p:nvSpPr>
          <p:cNvPr id="5" name="TextBox 4"/>
          <p:cNvSpPr txBox="1"/>
          <p:nvPr/>
        </p:nvSpPr>
        <p:spPr>
          <a:xfrm>
            <a:off x="685800" y="6477000"/>
            <a:ext cx="7772400" cy="246221"/>
          </a:xfrm>
          <a:prstGeom prst="rect">
            <a:avLst/>
          </a:prstGeom>
          <a:noFill/>
        </p:spPr>
        <p:txBody>
          <a:bodyPr wrap="square" rtlCol="0">
            <a:spAutoFit/>
          </a:bodyPr>
          <a:lstStyle/>
          <a:p>
            <a:pPr algn="ctr"/>
            <a:r>
              <a:rPr lang="en-US" sz="1000" dirty="0" smtClean="0"/>
              <a:t>UK Data Archive File Formats &amp; Software</a:t>
            </a:r>
            <a:r>
              <a:rPr lang="en-US" sz="1000" dirty="0"/>
              <a:t>, </a:t>
            </a:r>
            <a:r>
              <a:rPr lang="en-US" sz="1000" dirty="0">
                <a:hlinkClick r:id="rId2"/>
              </a:rPr>
              <a:t>http://</a:t>
            </a:r>
            <a:r>
              <a:rPr lang="en-US" sz="1000" dirty="0" smtClean="0">
                <a:hlinkClick r:id="rId2"/>
              </a:rPr>
              <a:t>www.data-archive.ac.uk/create-manage/format/formats</a:t>
            </a:r>
            <a:r>
              <a:rPr lang="en-US" sz="1000" dirty="0" smtClean="0"/>
              <a:t> </a:t>
            </a:r>
            <a:endParaRPr lang="en-US" sz="1000" dirty="0"/>
          </a:p>
        </p:txBody>
      </p:sp>
    </p:spTree>
    <p:extLst>
      <p:ext uri="{BB962C8B-B14F-4D97-AF65-F5344CB8AC3E}">
        <p14:creationId xmlns:p14="http://schemas.microsoft.com/office/powerpoint/2010/main" val="384324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Best </a:t>
            </a:r>
            <a:r>
              <a:rPr lang="en-US" dirty="0" smtClean="0"/>
              <a:t>Practices: File Formats </a:t>
            </a:r>
            <a:endParaRPr lang="en-US" dirty="0"/>
          </a:p>
        </p:txBody>
      </p:sp>
      <p:graphicFrame>
        <p:nvGraphicFramePr>
          <p:cNvPr id="3" name="Content Placeholder 2"/>
          <p:cNvGraphicFramePr>
            <a:graphicFrameLocks noGrp="1"/>
          </p:cNvGraphicFramePr>
          <p:nvPr>
            <p:ph idx="1"/>
            <p:extLst/>
          </p:nvPr>
        </p:nvGraphicFramePr>
        <p:xfrm>
          <a:off x="457200" y="1280160"/>
          <a:ext cx="8229600" cy="484632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r>
                        <a:rPr lang="en-US" sz="1200" dirty="0" smtClean="0"/>
                        <a:t>Type of</a:t>
                      </a:r>
                      <a:r>
                        <a:rPr lang="en-US" sz="1200" baseline="0" dirty="0" smtClean="0"/>
                        <a:t> data</a:t>
                      </a:r>
                      <a:endParaRPr lang="en-US" sz="1200" dirty="0"/>
                    </a:p>
                  </a:txBody>
                  <a:tcPr/>
                </a:tc>
                <a:tc>
                  <a:txBody>
                    <a:bodyPr/>
                    <a:lstStyle/>
                    <a:p>
                      <a:r>
                        <a:rPr lang="en-US" sz="1200" dirty="0" smtClean="0"/>
                        <a:t>Acceptable formats for sharing, reuse and preservation</a:t>
                      </a:r>
                      <a:endParaRPr lang="en-US" sz="1200" dirty="0"/>
                    </a:p>
                  </a:txBody>
                  <a:tcPr/>
                </a:tc>
                <a:tc>
                  <a:txBody>
                    <a:bodyPr/>
                    <a:lstStyle/>
                    <a:p>
                      <a:r>
                        <a:rPr lang="en-US" sz="1200" dirty="0" smtClean="0"/>
                        <a:t>Other acceptable formats for data preservation</a:t>
                      </a:r>
                      <a:endParaRPr lang="en-US" sz="1200" dirty="0"/>
                    </a:p>
                  </a:txBody>
                  <a:tcPr/>
                </a:tc>
              </a:tr>
              <a:tr h="370840">
                <a:tc>
                  <a:txBody>
                    <a:bodyPr/>
                    <a:lstStyle/>
                    <a:p>
                      <a:r>
                        <a:rPr lang="en-US" sz="1200" b="1" i="0" kern="1200" dirty="0" smtClean="0">
                          <a:solidFill>
                            <a:schemeClr val="dk1"/>
                          </a:solidFill>
                          <a:effectLst/>
                          <a:latin typeface="+mn-lt"/>
                          <a:ea typeface="+mn-ea"/>
                          <a:cs typeface="+mn-cs"/>
                        </a:rPr>
                        <a:t>Digital image data</a:t>
                      </a:r>
                      <a:endParaRPr lang="en-US" sz="1200" dirty="0"/>
                    </a:p>
                  </a:txBody>
                  <a:tcPr/>
                </a:tc>
                <a:tc>
                  <a:txBody>
                    <a:bodyPr/>
                    <a:lstStyle/>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TIFF version 6 uncompressed (.</a:t>
                      </a:r>
                      <a:r>
                        <a:rPr lang="en-US" sz="1200" b="0" i="0" kern="1200" dirty="0" err="1" smtClean="0">
                          <a:solidFill>
                            <a:schemeClr val="dk1"/>
                          </a:solidFill>
                          <a:effectLst/>
                          <a:latin typeface="+mn-lt"/>
                          <a:ea typeface="+mn-ea"/>
                          <a:cs typeface="+mn-cs"/>
                        </a:rPr>
                        <a:t>tif</a:t>
                      </a:r>
                      <a:r>
                        <a:rPr lang="en-US" sz="1200" b="0" i="0" kern="1200" dirty="0" smtClean="0">
                          <a:solidFill>
                            <a:schemeClr val="dk1"/>
                          </a:solidFill>
                          <a:effectLst/>
                          <a:latin typeface="+mn-lt"/>
                          <a:ea typeface="+mn-ea"/>
                          <a:cs typeface="+mn-cs"/>
                        </a:rPr>
                        <a:t>)</a:t>
                      </a:r>
                      <a:endParaRPr lang="en-US" sz="1200" dirty="0"/>
                    </a:p>
                  </a:txBody>
                  <a:tcPr/>
                </a:tc>
                <a:tc>
                  <a:txBody>
                    <a:bodyPr/>
                    <a:lstStyle/>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JPEG (.jpeg, .jpg) but only if created in this format</a:t>
                      </a:r>
                    </a:p>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TIFF (other versions) (.</a:t>
                      </a:r>
                      <a:r>
                        <a:rPr lang="en-US" sz="1200" b="0" i="0" kern="1200" dirty="0" err="1" smtClean="0">
                          <a:solidFill>
                            <a:schemeClr val="dk1"/>
                          </a:solidFill>
                          <a:effectLst/>
                          <a:latin typeface="+mn-lt"/>
                          <a:ea typeface="+mn-ea"/>
                          <a:cs typeface="+mn-cs"/>
                        </a:rPr>
                        <a:t>tif</a:t>
                      </a:r>
                      <a:r>
                        <a:rPr lang="en-US" sz="1200" b="0" i="0" kern="1200" dirty="0" smtClean="0">
                          <a:solidFill>
                            <a:schemeClr val="dk1"/>
                          </a:solidFill>
                          <a:effectLst/>
                          <a:latin typeface="+mn-lt"/>
                          <a:ea typeface="+mn-ea"/>
                          <a:cs typeface="+mn-cs"/>
                        </a:rPr>
                        <a:t>, .tiff)</a:t>
                      </a:r>
                    </a:p>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Adobe Portable Document Format (PDF/A, PDF) (.pdf)</a:t>
                      </a:r>
                    </a:p>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standard applicable RAW image format (.raw)</a:t>
                      </a:r>
                    </a:p>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Photoshop files (.</a:t>
                      </a:r>
                      <a:r>
                        <a:rPr lang="en-US" sz="1200" b="0" i="0" kern="1200" dirty="0" err="1" smtClean="0">
                          <a:solidFill>
                            <a:schemeClr val="dk1"/>
                          </a:solidFill>
                          <a:effectLst/>
                          <a:latin typeface="+mn-lt"/>
                          <a:ea typeface="+mn-ea"/>
                          <a:cs typeface="+mn-cs"/>
                        </a:rPr>
                        <a:t>psd</a:t>
                      </a:r>
                      <a:r>
                        <a:rPr lang="en-US" sz="1200" b="0" i="0" kern="1200" dirty="0" smtClean="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tc>
              </a:tr>
              <a:tr h="370840">
                <a:tc>
                  <a:txBody>
                    <a:bodyPr/>
                    <a:lstStyle/>
                    <a:p>
                      <a:r>
                        <a:rPr lang="en-US" sz="1200" b="1" i="0" kern="1200" dirty="0" smtClean="0">
                          <a:solidFill>
                            <a:schemeClr val="dk1"/>
                          </a:solidFill>
                          <a:effectLst/>
                          <a:latin typeface="+mn-lt"/>
                          <a:ea typeface="+mn-ea"/>
                          <a:cs typeface="+mn-cs"/>
                        </a:rPr>
                        <a:t>Digital audio data</a:t>
                      </a:r>
                      <a:endParaRPr lang="en-US" sz="1200" dirty="0"/>
                    </a:p>
                  </a:txBody>
                  <a:tcPr/>
                </a:tc>
                <a:tc>
                  <a:txBody>
                    <a:bodyPr/>
                    <a:lstStyle/>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Free Lossless Audio Codec (FLAC) (.</a:t>
                      </a:r>
                      <a:r>
                        <a:rPr lang="en-US" sz="1200" b="0" i="0" kern="1200" dirty="0" err="1" smtClean="0">
                          <a:solidFill>
                            <a:schemeClr val="dk1"/>
                          </a:solidFill>
                          <a:effectLst/>
                          <a:latin typeface="+mn-lt"/>
                          <a:ea typeface="+mn-ea"/>
                          <a:cs typeface="+mn-cs"/>
                        </a:rPr>
                        <a:t>flac</a:t>
                      </a:r>
                      <a:r>
                        <a:rPr lang="en-US" sz="1200" b="0" i="0" kern="1200" dirty="0" smtClean="0">
                          <a:solidFill>
                            <a:schemeClr val="dk1"/>
                          </a:solidFill>
                          <a:effectLst/>
                          <a:latin typeface="+mn-lt"/>
                          <a:ea typeface="+mn-ea"/>
                          <a:cs typeface="+mn-cs"/>
                        </a:rPr>
                        <a:t>)</a:t>
                      </a:r>
                      <a:endParaRPr lang="en-US" sz="1200" dirty="0"/>
                    </a:p>
                  </a:txBody>
                  <a:tcPr/>
                </a:tc>
                <a:tc>
                  <a:txBody>
                    <a:bodyPr/>
                    <a:lstStyle/>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MPEG-1 Audio Layer 3 (.mp3) but only if created in this format</a:t>
                      </a:r>
                    </a:p>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Audio Interchange File Format (AIFF) (.</a:t>
                      </a:r>
                      <a:r>
                        <a:rPr lang="en-US" sz="1200" b="0" i="0" kern="1200" dirty="0" err="1" smtClean="0">
                          <a:solidFill>
                            <a:schemeClr val="dk1"/>
                          </a:solidFill>
                          <a:effectLst/>
                          <a:latin typeface="+mn-lt"/>
                          <a:ea typeface="+mn-ea"/>
                          <a:cs typeface="+mn-cs"/>
                        </a:rPr>
                        <a:t>aif</a:t>
                      </a:r>
                      <a:r>
                        <a:rPr lang="en-US" sz="1200" b="0" i="0" kern="1200" dirty="0" smtClean="0">
                          <a:solidFill>
                            <a:schemeClr val="dk1"/>
                          </a:solidFill>
                          <a:effectLst/>
                          <a:latin typeface="+mn-lt"/>
                          <a:ea typeface="+mn-ea"/>
                          <a:cs typeface="+mn-cs"/>
                        </a:rPr>
                        <a:t>)</a:t>
                      </a:r>
                    </a:p>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Waveform Audio Format (WAV) (.wav)</a:t>
                      </a:r>
                      <a:endParaRPr lang="en-US" sz="1200" b="0" i="0" kern="1200" dirty="0">
                        <a:solidFill>
                          <a:schemeClr val="dk1"/>
                        </a:solidFill>
                        <a:effectLst/>
                        <a:latin typeface="+mn-lt"/>
                        <a:ea typeface="+mn-ea"/>
                        <a:cs typeface="+mn-cs"/>
                      </a:endParaRPr>
                    </a:p>
                  </a:txBody>
                  <a:tcPr/>
                </a:tc>
              </a:tr>
              <a:tr h="370840">
                <a:tc>
                  <a:txBody>
                    <a:bodyPr/>
                    <a:lstStyle/>
                    <a:p>
                      <a:r>
                        <a:rPr lang="en-US" sz="1200" b="1" dirty="0" smtClean="0"/>
                        <a:t>Digital video data</a:t>
                      </a:r>
                      <a:endParaRPr lang="en-US" sz="1200" b="1" dirty="0"/>
                    </a:p>
                  </a:txBody>
                  <a:tcPr/>
                </a:tc>
                <a:tc>
                  <a:txBody>
                    <a:bodyPr/>
                    <a:lstStyle/>
                    <a:p>
                      <a:pPr marL="171450" indent="-171450">
                        <a:buFont typeface="Arial" panose="020B0604020202020204" pitchFamily="34" charset="0"/>
                        <a:buChar char="•"/>
                      </a:pPr>
                      <a:r>
                        <a:rPr lang="en-US" sz="1200" dirty="0" smtClean="0"/>
                        <a:t>MPEG-4 (.mp4)</a:t>
                      </a:r>
                    </a:p>
                    <a:p>
                      <a:pPr marL="171450" indent="-171450">
                        <a:buFont typeface="Arial" panose="020B0604020202020204" pitchFamily="34" charset="0"/>
                        <a:buChar char="•"/>
                      </a:pPr>
                      <a:r>
                        <a:rPr lang="en-US" sz="1200" dirty="0" smtClean="0"/>
                        <a:t>motion JPEG 2000 (.mj2)</a:t>
                      </a:r>
                      <a:endParaRPr lang="en-US" sz="1200" dirty="0"/>
                    </a:p>
                  </a:txBody>
                  <a:tcPr/>
                </a:tc>
                <a:tc>
                  <a:txBody>
                    <a:bodyPr/>
                    <a:lstStyle/>
                    <a:p>
                      <a:endParaRPr lang="en-US" sz="1200" b="0" i="0" kern="1200" dirty="0">
                        <a:solidFill>
                          <a:schemeClr val="dk1"/>
                        </a:solidFill>
                        <a:effectLst/>
                        <a:latin typeface="+mn-lt"/>
                        <a:ea typeface="+mn-ea"/>
                        <a:cs typeface="+mn-cs"/>
                      </a:endParaRPr>
                    </a:p>
                  </a:txBody>
                  <a:tcPr/>
                </a:tc>
              </a:tr>
              <a:tr h="370840">
                <a:tc>
                  <a:txBody>
                    <a:bodyPr/>
                    <a:lstStyle/>
                    <a:p>
                      <a:r>
                        <a:rPr lang="en-US" sz="1200" b="1" dirty="0" smtClean="0"/>
                        <a:t>Documentation and scripts</a:t>
                      </a:r>
                      <a:endParaRPr lang="en-US" sz="1200" b="1" dirty="0"/>
                    </a:p>
                  </a:txBody>
                  <a:tcPr/>
                </a:tc>
                <a:tc>
                  <a:txBody>
                    <a:bodyPr/>
                    <a:lstStyle/>
                    <a:p>
                      <a:pPr marL="171450" indent="-171450">
                        <a:buFont typeface="Arial" panose="020B0604020202020204" pitchFamily="34" charset="0"/>
                        <a:buChar char="•"/>
                      </a:pPr>
                      <a:r>
                        <a:rPr lang="en-US" sz="1200" dirty="0" smtClean="0"/>
                        <a:t>Rich Text Format (.rtf)</a:t>
                      </a:r>
                    </a:p>
                    <a:p>
                      <a:pPr marL="171450" indent="-171450">
                        <a:buFont typeface="Arial" panose="020B0604020202020204" pitchFamily="34" charset="0"/>
                        <a:buChar char="•"/>
                      </a:pPr>
                      <a:r>
                        <a:rPr lang="en-US" sz="1200" dirty="0" smtClean="0"/>
                        <a:t>PDF/A or PDF (.pdf)</a:t>
                      </a:r>
                    </a:p>
                    <a:p>
                      <a:pPr marL="171450" indent="-171450">
                        <a:buFont typeface="Arial" panose="020B0604020202020204" pitchFamily="34" charset="0"/>
                        <a:buChar char="•"/>
                      </a:pPr>
                      <a:r>
                        <a:rPr lang="en-US" sz="1200" dirty="0" smtClean="0"/>
                        <a:t>HTML (.</a:t>
                      </a:r>
                      <a:r>
                        <a:rPr lang="en-US" sz="1200" dirty="0" err="1" smtClean="0"/>
                        <a:t>htm</a:t>
                      </a:r>
                      <a:r>
                        <a:rPr lang="en-US" sz="1200" dirty="0" smtClean="0"/>
                        <a:t>)</a:t>
                      </a:r>
                    </a:p>
                    <a:p>
                      <a:pPr marL="171450" indent="-171450">
                        <a:buFont typeface="Arial" panose="020B0604020202020204" pitchFamily="34" charset="0"/>
                        <a:buChar char="•"/>
                      </a:pPr>
                      <a:r>
                        <a:rPr lang="en-US" sz="1200" dirty="0" smtClean="0"/>
                        <a:t>OpenDocument Text (.</a:t>
                      </a:r>
                      <a:r>
                        <a:rPr lang="en-US" sz="1200" dirty="0" err="1" smtClean="0"/>
                        <a:t>odt</a:t>
                      </a:r>
                      <a:r>
                        <a:rPr lang="en-US" sz="1200" dirty="0" smtClean="0"/>
                        <a:t>)</a:t>
                      </a:r>
                      <a:endParaRPr lang="en-US" sz="1200" dirty="0"/>
                    </a:p>
                  </a:txBody>
                  <a:tcPr/>
                </a:tc>
                <a:tc>
                  <a:txBody>
                    <a:bodyPr/>
                    <a:lstStyle/>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plain text (.txt)</a:t>
                      </a:r>
                    </a:p>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some widely-used proprietary formats, e.g. MS Word (.doc/.</a:t>
                      </a:r>
                      <a:r>
                        <a:rPr lang="en-US" sz="1200" b="0" i="0" kern="1200" dirty="0" err="1" smtClean="0">
                          <a:solidFill>
                            <a:schemeClr val="dk1"/>
                          </a:solidFill>
                          <a:effectLst/>
                          <a:latin typeface="+mn-lt"/>
                          <a:ea typeface="+mn-ea"/>
                          <a:cs typeface="+mn-cs"/>
                        </a:rPr>
                        <a:t>docx</a:t>
                      </a:r>
                      <a:r>
                        <a:rPr lang="en-US" sz="1200" b="0" i="0" kern="1200" dirty="0" smtClean="0">
                          <a:solidFill>
                            <a:schemeClr val="dk1"/>
                          </a:solidFill>
                          <a:effectLst/>
                          <a:latin typeface="+mn-lt"/>
                          <a:ea typeface="+mn-ea"/>
                          <a:cs typeface="+mn-cs"/>
                        </a:rPr>
                        <a:t>) or MS Excel (.</a:t>
                      </a:r>
                      <a:r>
                        <a:rPr lang="en-US" sz="1200" b="0" i="0" kern="1200" dirty="0" err="1" smtClean="0">
                          <a:solidFill>
                            <a:schemeClr val="dk1"/>
                          </a:solidFill>
                          <a:effectLst/>
                          <a:latin typeface="+mn-lt"/>
                          <a:ea typeface="+mn-ea"/>
                          <a:cs typeface="+mn-cs"/>
                        </a:rPr>
                        <a:t>xls</a:t>
                      </a:r>
                      <a:r>
                        <a:rPr lang="en-US" sz="1200" b="0" i="0" kern="1200" dirty="0" smtClean="0">
                          <a:solidFill>
                            <a:schemeClr val="dk1"/>
                          </a:solidFill>
                          <a:effectLst/>
                          <a:latin typeface="+mn-lt"/>
                          <a:ea typeface="+mn-ea"/>
                          <a:cs typeface="+mn-cs"/>
                        </a:rPr>
                        <a:t>/.</a:t>
                      </a:r>
                      <a:r>
                        <a:rPr lang="en-US" sz="1200" b="0" i="0" kern="1200" dirty="0" err="1" smtClean="0">
                          <a:solidFill>
                            <a:schemeClr val="dk1"/>
                          </a:solidFill>
                          <a:effectLst/>
                          <a:latin typeface="+mn-lt"/>
                          <a:ea typeface="+mn-ea"/>
                          <a:cs typeface="+mn-cs"/>
                        </a:rPr>
                        <a:t>xlsx</a:t>
                      </a:r>
                      <a:r>
                        <a:rPr lang="en-US" sz="1200" b="0" i="0" kern="1200" dirty="0" smtClean="0">
                          <a:solidFill>
                            <a:schemeClr val="dk1"/>
                          </a:solidFill>
                          <a:effectLst/>
                          <a:latin typeface="+mn-lt"/>
                          <a:ea typeface="+mn-ea"/>
                          <a:cs typeface="+mn-cs"/>
                        </a:rPr>
                        <a:t>)</a:t>
                      </a:r>
                    </a:p>
                    <a:p>
                      <a:pPr marL="171450" indent="-171450">
                        <a:buFont typeface="Arial" panose="020B0604020202020204" pitchFamily="34" charset="0"/>
                        <a:buChar char="•"/>
                      </a:pPr>
                      <a:r>
                        <a:rPr lang="en-US" sz="1200" b="0" i="0" kern="1200" dirty="0" smtClean="0">
                          <a:solidFill>
                            <a:schemeClr val="dk1"/>
                          </a:solidFill>
                          <a:effectLst/>
                          <a:latin typeface="+mn-lt"/>
                          <a:ea typeface="+mn-ea"/>
                          <a:cs typeface="+mn-cs"/>
                        </a:rPr>
                        <a:t>XML marked-up text (.xml) according to an appropriate DTD or schema, e.g. XHMTL 1.0</a:t>
                      </a:r>
                      <a:endParaRPr lang="en-US" sz="1200" b="0" i="0" kern="1200" dirty="0">
                        <a:solidFill>
                          <a:schemeClr val="dk1"/>
                        </a:solidFill>
                        <a:effectLst/>
                        <a:latin typeface="+mn-lt"/>
                        <a:ea typeface="+mn-ea"/>
                        <a:cs typeface="+mn-cs"/>
                      </a:endParaRPr>
                    </a:p>
                  </a:txBody>
                  <a:tcPr/>
                </a:tc>
              </a:tr>
            </a:tbl>
          </a:graphicData>
        </a:graphic>
      </p:graphicFrame>
      <p:sp>
        <p:nvSpPr>
          <p:cNvPr id="6" name="TextBox 5"/>
          <p:cNvSpPr txBox="1"/>
          <p:nvPr/>
        </p:nvSpPr>
        <p:spPr>
          <a:xfrm>
            <a:off x="685800" y="6477000"/>
            <a:ext cx="7772400" cy="246221"/>
          </a:xfrm>
          <a:prstGeom prst="rect">
            <a:avLst/>
          </a:prstGeom>
          <a:noFill/>
        </p:spPr>
        <p:txBody>
          <a:bodyPr wrap="square" rtlCol="0">
            <a:spAutoFit/>
          </a:bodyPr>
          <a:lstStyle/>
          <a:p>
            <a:pPr algn="ctr"/>
            <a:r>
              <a:rPr lang="en-US" sz="1000" dirty="0" smtClean="0"/>
              <a:t>UK Data Archive File </a:t>
            </a:r>
            <a:r>
              <a:rPr lang="en-US" sz="1000" dirty="0"/>
              <a:t>Formats </a:t>
            </a:r>
            <a:r>
              <a:rPr lang="en-US" sz="1000" dirty="0" smtClean="0"/>
              <a:t>Table, </a:t>
            </a:r>
            <a:r>
              <a:rPr lang="en-US" sz="1000" dirty="0">
                <a:hlinkClick r:id="rId3"/>
              </a:rPr>
              <a:t>http://</a:t>
            </a:r>
            <a:r>
              <a:rPr lang="en-US" sz="1000" dirty="0" smtClean="0">
                <a:hlinkClick r:id="rId3"/>
              </a:rPr>
              <a:t>www.data-archive.ac.uk/create-manage/format/formats-table</a:t>
            </a:r>
            <a:r>
              <a:rPr lang="en-US" sz="1000" dirty="0" smtClean="0"/>
              <a:t> </a:t>
            </a:r>
            <a:endParaRPr lang="en-US" sz="1000" dirty="0"/>
          </a:p>
        </p:txBody>
      </p:sp>
    </p:spTree>
    <p:extLst>
      <p:ext uri="{BB962C8B-B14F-4D97-AF65-F5344CB8AC3E}">
        <p14:creationId xmlns:p14="http://schemas.microsoft.com/office/powerpoint/2010/main" val="212134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711081060_ba91f69796_b.jpg"/>
          <p:cNvPicPr>
            <a:picLocks noChangeAspect="1"/>
          </p:cNvPicPr>
          <p:nvPr/>
        </p:nvPicPr>
        <p:blipFill rotWithShape="1">
          <a:blip r:embed="rId2">
            <a:extLst>
              <a:ext uri="{28A0092B-C50C-407E-A947-70E740481C1C}">
                <a14:useLocalDpi xmlns:a14="http://schemas.microsoft.com/office/drawing/2010/main" val="0"/>
              </a:ext>
            </a:extLst>
          </a:blip>
          <a:srcRect l="14844" t="3045" r="14844" b="3043"/>
          <a:stretch/>
        </p:blipFill>
        <p:spPr>
          <a:xfrm>
            <a:off x="0" y="0"/>
            <a:ext cx="9144000" cy="6858000"/>
          </a:xfrm>
          <a:prstGeom prst="rect">
            <a:avLst/>
          </a:prstGeom>
          <a:noFill/>
          <a:ln>
            <a:noFill/>
          </a:ln>
        </p:spPr>
      </p:pic>
      <p:sp>
        <p:nvSpPr>
          <p:cNvPr id="5" name="TextBox 4"/>
          <p:cNvSpPr txBox="1"/>
          <p:nvPr/>
        </p:nvSpPr>
        <p:spPr>
          <a:xfrm>
            <a:off x="685800" y="6532110"/>
            <a:ext cx="7772400" cy="246221"/>
          </a:xfrm>
          <a:prstGeom prst="rect">
            <a:avLst/>
          </a:prstGeom>
          <a:noFill/>
        </p:spPr>
        <p:txBody>
          <a:bodyPr wrap="square" rtlCol="0">
            <a:spAutoFit/>
          </a:bodyPr>
          <a:lstStyle/>
          <a:p>
            <a:pPr algn="ctr"/>
            <a:r>
              <a:rPr lang="en-US" sz="1000" i="1" dirty="0" smtClean="0">
                <a:solidFill>
                  <a:srgbClr val="FFFFFF"/>
                </a:solidFill>
              </a:rPr>
              <a:t>Tape library, CERN, Geneva by Cory Doctorow / CC BY-SA 2.0</a:t>
            </a:r>
            <a:endParaRPr lang="en-US" sz="1000" i="1" dirty="0">
              <a:solidFill>
                <a:srgbClr val="FFFFFF"/>
              </a:solidFill>
            </a:endParaRPr>
          </a:p>
        </p:txBody>
      </p:sp>
      <p:sp>
        <p:nvSpPr>
          <p:cNvPr id="3" name="Title 2"/>
          <p:cNvSpPr>
            <a:spLocks noGrp="1"/>
          </p:cNvSpPr>
          <p:nvPr>
            <p:ph type="title"/>
          </p:nvPr>
        </p:nvSpPr>
        <p:spPr/>
        <p:txBody>
          <a:bodyPr/>
          <a:lstStyle/>
          <a:p>
            <a:r>
              <a:rPr lang="en-US" dirty="0">
                <a:solidFill>
                  <a:schemeClr val="bg1"/>
                </a:solidFill>
              </a:rPr>
              <a:t>Best Practices: </a:t>
            </a:r>
            <a:r>
              <a:rPr lang="en-US" dirty="0" smtClean="0">
                <a:solidFill>
                  <a:schemeClr val="bg1"/>
                </a:solidFill>
              </a:rPr>
              <a:t>Storage</a:t>
            </a:r>
            <a:endParaRPr lang="en-US" dirty="0">
              <a:solidFill>
                <a:schemeClr val="bg1"/>
              </a:solidFill>
            </a:endParaRPr>
          </a:p>
        </p:txBody>
      </p:sp>
    </p:spTree>
    <p:extLst>
      <p:ext uri="{BB962C8B-B14F-4D97-AF65-F5344CB8AC3E}">
        <p14:creationId xmlns:p14="http://schemas.microsoft.com/office/powerpoint/2010/main" val="696795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Theme" id="{F10146B5-52F4-4DB7-B98A-6654C8ABB3DE}" vid="{39401BE8-DD33-4AD8-9917-F2F23068B8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1938</TotalTime>
  <Words>2088</Words>
  <Application>Microsoft Office PowerPoint</Application>
  <PresentationFormat>On-screen Show (4:3)</PresentationFormat>
  <Paragraphs>279</Paragraphs>
  <Slides>38</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ＭＳ Ｐゴシック</vt:lpstr>
      <vt:lpstr>ＭＳ Ｐゴシック</vt:lpstr>
      <vt:lpstr>Arial</vt:lpstr>
      <vt:lpstr>Calibri</vt:lpstr>
      <vt:lpstr>Calibri Light</vt:lpstr>
      <vt:lpstr>Courier New</vt:lpstr>
      <vt:lpstr>Times New Roman</vt:lpstr>
      <vt:lpstr>Verdana</vt:lpstr>
      <vt:lpstr>Office Theme</vt:lpstr>
      <vt:lpstr>1_Office Theme</vt:lpstr>
      <vt:lpstr>DefaultTheme</vt:lpstr>
      <vt:lpstr>Data Management for  Digital Projects </vt:lpstr>
      <vt:lpstr>Data Management for Digital Projects</vt:lpstr>
      <vt:lpstr>What are Data?</vt:lpstr>
      <vt:lpstr>What is Data Management?</vt:lpstr>
      <vt:lpstr>Why Manage Your Data?</vt:lpstr>
      <vt:lpstr>Data Lifecycle</vt:lpstr>
      <vt:lpstr>Best Practices: File Formats</vt:lpstr>
      <vt:lpstr>Best Practices: File Formats </vt:lpstr>
      <vt:lpstr>Best Practices: Storage</vt:lpstr>
      <vt:lpstr>Best Practices: Storage</vt:lpstr>
      <vt:lpstr>emory.box.com</vt:lpstr>
      <vt:lpstr>emory.box.com</vt:lpstr>
      <vt:lpstr>PowerPoint Presentation</vt:lpstr>
      <vt:lpstr>Best Practices: Security</vt:lpstr>
      <vt:lpstr>Best Practices: Security</vt:lpstr>
      <vt:lpstr>Best Practices: Documentation</vt:lpstr>
      <vt:lpstr>Best Practices: Documentation</vt:lpstr>
      <vt:lpstr>Best Practices: Documentation</vt:lpstr>
      <vt:lpstr>PowerPoint Presentation</vt:lpstr>
      <vt:lpstr>Data Lifecycle</vt:lpstr>
      <vt:lpstr>Best Practices: File Naming</vt:lpstr>
      <vt:lpstr>Best Practices: File Naming</vt:lpstr>
      <vt:lpstr>Best Practices: File Naming</vt:lpstr>
      <vt:lpstr>Best Practices: File Naming</vt:lpstr>
      <vt:lpstr>Best Practices: Back-up</vt:lpstr>
      <vt:lpstr>PowerPoint Presentation</vt:lpstr>
      <vt:lpstr>Data Lifecycle</vt:lpstr>
      <vt:lpstr>Best Practices: Preservation</vt:lpstr>
      <vt:lpstr>PowerPoint Presentation</vt:lpstr>
      <vt:lpstr>PowerPoint Presentation</vt:lpstr>
      <vt:lpstr>Data Lifecycle</vt:lpstr>
      <vt:lpstr>PowerPoint Presentation</vt:lpstr>
      <vt:lpstr>PowerPoint Presentation</vt:lpstr>
      <vt:lpstr>PowerPoint Presentation</vt:lpstr>
      <vt:lpstr>PowerPoint Presentation</vt:lpstr>
      <vt:lpstr>Special Considerations</vt:lpstr>
      <vt:lpstr>PowerPoint Presentation</vt:lpstr>
      <vt:lpstr>PowerPoint Presentation</vt:lpstr>
    </vt:vector>
  </TitlesOfParts>
  <Company>Emory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wmluser</dc:creator>
  <cp:lastModifiedBy>Doty, Jennifer</cp:lastModifiedBy>
  <cp:revision>172</cp:revision>
  <cp:lastPrinted>2012-10-08T13:50:06Z</cp:lastPrinted>
  <dcterms:created xsi:type="dcterms:W3CDTF">2012-09-12T19:17:04Z</dcterms:created>
  <dcterms:modified xsi:type="dcterms:W3CDTF">2014-11-06T15:28:52Z</dcterms:modified>
</cp:coreProperties>
</file>