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Nunito"/>
      <p:regular r:id="rId14"/>
      <p:bold r:id="rId15"/>
      <p:italic r:id="rId16"/>
      <p:boldItalic r:id="rId17"/>
    </p:embeddedFont>
    <p:embeddedFont>
      <p:font typeface="Merriweather"/>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Merriweather-italic.fntdata"/><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font" Target="fonts/Merriweather-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fntdata"/><Relationship Id="rId14" Type="http://schemas.openxmlformats.org/officeDocument/2006/relationships/font" Target="fonts/Nunito-regular.fntdata"/><Relationship Id="rId17" Type="http://schemas.openxmlformats.org/officeDocument/2006/relationships/font" Target="fonts/Nunito-boldItalic.fntdata"/><Relationship Id="rId16" Type="http://schemas.openxmlformats.org/officeDocument/2006/relationships/font" Target="fonts/Nunito-italic.fntdata"/><Relationship Id="rId5" Type="http://schemas.openxmlformats.org/officeDocument/2006/relationships/notesMaster" Target="notesMasters/notesMaster1.xml"/><Relationship Id="rId19" Type="http://schemas.openxmlformats.org/officeDocument/2006/relationships/font" Target="fonts/Merriweather-bold.fntdata"/><Relationship Id="rId6" Type="http://schemas.openxmlformats.org/officeDocument/2006/relationships/slide" Target="slides/slide1.xml"/><Relationship Id="rId18" Type="http://schemas.openxmlformats.org/officeDocument/2006/relationships/font" Target="fonts/Merriweather-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c1041b996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c1041b996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c1041b996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c1041b996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c1041b9969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c1041b9969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c1041b9969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c1041b9969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c1041b9969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c1041b9969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c1041b9969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c1041b9969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c1041b9969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c1041b9969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youtube.com/watch?v=bTDGdKaMDhQ" TargetMode="External"/><Relationship Id="rId4" Type="http://schemas.openxmlformats.org/officeDocument/2006/relationships/hyperlink" Target="https://www.psychologytoday.com/us/blog/pulling-through/202003/the-lazy-poor-or-the-entitled-rich" TargetMode="External"/><Relationship Id="rId5" Type="http://schemas.openxmlformats.org/officeDocument/2006/relationships/hyperlink" Target="https://www.psychologytoday.com/us/blog/cutting-edge-leadership/201210/is-nepotism-good-thing-or-bad" TargetMode="External"/><Relationship Id="rId6" Type="http://schemas.openxmlformats.org/officeDocument/2006/relationships/hyperlink" Target="https://www.urban.org/sites/default/files/publication/89976/wealth_and_education_3.pdf" TargetMode="External"/><Relationship Id="rId7" Type="http://schemas.openxmlformats.org/officeDocument/2006/relationships/hyperlink" Target="https://www.theatlantic.com/magazine/archive/2019/09/meritocracys-miserable-winners/594760/"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en">
                <a:latin typeface="Merriweather"/>
                <a:ea typeface="Merriweather"/>
                <a:cs typeface="Merriweather"/>
                <a:sym typeface="Merriweather"/>
              </a:rPr>
              <a:t>Meritocracy</a:t>
            </a:r>
            <a:endParaRPr>
              <a:latin typeface="Merriweather"/>
              <a:ea typeface="Merriweather"/>
              <a:cs typeface="Merriweather"/>
              <a:sym typeface="Merriweathe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latin typeface="Times New Roman"/>
                <a:ea typeface="Times New Roman"/>
                <a:cs typeface="Times New Roman"/>
                <a:sym typeface="Times New Roman"/>
              </a:rPr>
              <a:t>Daniel Flores</a:t>
            </a:r>
            <a:endParaRPr>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2800">
                <a:latin typeface="Merriweather"/>
                <a:ea typeface="Merriweather"/>
                <a:cs typeface="Merriweather"/>
                <a:sym typeface="Merriweather"/>
              </a:rPr>
              <a:t>Quick Lil’ Definition</a:t>
            </a:r>
            <a:endParaRPr b="1" sz="2800">
              <a:latin typeface="Merriweather"/>
              <a:ea typeface="Merriweather"/>
              <a:cs typeface="Merriweather"/>
              <a:sym typeface="Merriweather"/>
            </a:endParaRPr>
          </a:p>
        </p:txBody>
      </p:sp>
      <p:sp>
        <p:nvSpPr>
          <p:cNvPr id="135" name="Google Shape;135;p14"/>
          <p:cNvSpPr txBox="1"/>
          <p:nvPr>
            <p:ph idx="1" type="body"/>
          </p:nvPr>
        </p:nvSpPr>
        <p:spPr>
          <a:xfrm>
            <a:off x="706525" y="1461450"/>
            <a:ext cx="7505700" cy="2448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latin typeface="Merriweather"/>
                <a:ea typeface="Merriweather"/>
                <a:cs typeface="Merriweather"/>
                <a:sym typeface="Merriweather"/>
              </a:rPr>
              <a:t>Meritocracy is a system in which people believe that you should get power, success, or awards due to the fact that you earned it and/or your skills.</a:t>
            </a:r>
            <a:endParaRPr>
              <a:latin typeface="Merriweather"/>
              <a:ea typeface="Merriweather"/>
              <a:cs typeface="Merriweather"/>
              <a:sym typeface="Merriweather"/>
            </a:endParaRPr>
          </a:p>
          <a:p>
            <a:pPr indent="0" lvl="0" marL="0" rtl="0" algn="l">
              <a:spcBef>
                <a:spcPts val="1200"/>
              </a:spcBef>
              <a:spcAft>
                <a:spcPts val="1200"/>
              </a:spcAft>
              <a:buNone/>
            </a:pPr>
            <a:r>
              <a:rPr lang="en">
                <a:latin typeface="Merriweather"/>
                <a:ea typeface="Merriweather"/>
                <a:cs typeface="Merriweather"/>
                <a:sym typeface="Merriweather"/>
              </a:rPr>
              <a:t>The desired  purpose of this system was to allow everyone, no matter what class you’re in, to have a fair chance of succeeding.</a:t>
            </a:r>
            <a:endParaRPr>
              <a:latin typeface="Merriweather"/>
              <a:ea typeface="Merriweather"/>
              <a:cs typeface="Merriweather"/>
              <a:sym typeface="Merriweathe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2800">
                <a:latin typeface="Merriweather"/>
                <a:ea typeface="Merriweather"/>
                <a:cs typeface="Merriweather"/>
                <a:sym typeface="Merriweather"/>
              </a:rPr>
              <a:t>A Lil’ History of Meritocracy</a:t>
            </a:r>
            <a:endParaRPr b="1" sz="2800">
              <a:latin typeface="Merriweather"/>
              <a:ea typeface="Merriweather"/>
              <a:cs typeface="Merriweather"/>
              <a:sym typeface="Merriweather"/>
            </a:endParaRPr>
          </a:p>
        </p:txBody>
      </p:sp>
      <p:sp>
        <p:nvSpPr>
          <p:cNvPr id="141" name="Google Shape;141;p15"/>
          <p:cNvSpPr txBox="1"/>
          <p:nvPr>
            <p:ph idx="1" type="body"/>
          </p:nvPr>
        </p:nvSpPr>
        <p:spPr>
          <a:xfrm>
            <a:off x="740325" y="1529025"/>
            <a:ext cx="7505700" cy="2448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Meritocracy has been present for many centuries</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Started primarily in Ancient China when it was advocated by Confucius who believed that those who are in power should be given that position because of merit and not inherited status. </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After that, meritocracy spread to Europe in the 17th century, went on to West Africa in the 18th century, and so on. </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Though, the one who really coined this term was sociologist and reformer Michael Dunlop Young in 1958 through his book </a:t>
            </a:r>
            <a:r>
              <a:rPr i="1" lang="en">
                <a:latin typeface="Merriweather"/>
                <a:ea typeface="Merriweather"/>
                <a:cs typeface="Merriweather"/>
                <a:sym typeface="Merriweather"/>
              </a:rPr>
              <a:t>The Rise of the Meritocracy.</a:t>
            </a:r>
            <a:endParaRPr i="1">
              <a:latin typeface="Merriweather"/>
              <a:ea typeface="Merriweather"/>
              <a:cs typeface="Merriweather"/>
              <a:sym typeface="Merriweath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6"/>
          <p:cNvSpPr txBox="1"/>
          <p:nvPr>
            <p:ph type="title"/>
          </p:nvPr>
        </p:nvSpPr>
        <p:spPr>
          <a:xfrm>
            <a:off x="819150" y="845600"/>
            <a:ext cx="7505700" cy="60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00">
                <a:latin typeface="Merriweather"/>
                <a:ea typeface="Merriweather"/>
                <a:cs typeface="Merriweather"/>
                <a:sym typeface="Merriweather"/>
              </a:rPr>
              <a:t>Effects of Meritocracy in Education and Wealth</a:t>
            </a:r>
            <a:endParaRPr b="1" sz="2800">
              <a:latin typeface="Merriweather"/>
              <a:ea typeface="Merriweather"/>
              <a:cs typeface="Merriweather"/>
              <a:sym typeface="Merriweather"/>
            </a:endParaRPr>
          </a:p>
        </p:txBody>
      </p:sp>
      <p:sp>
        <p:nvSpPr>
          <p:cNvPr id="147" name="Google Shape;147;p16"/>
          <p:cNvSpPr txBox="1"/>
          <p:nvPr>
            <p:ph idx="1" type="body"/>
          </p:nvPr>
        </p:nvSpPr>
        <p:spPr>
          <a:xfrm>
            <a:off x="717800" y="1945675"/>
            <a:ext cx="7505700" cy="2448000"/>
          </a:xfrm>
          <a:prstGeom prst="rect">
            <a:avLst/>
          </a:prstGeom>
        </p:spPr>
        <p:txBody>
          <a:bodyPr anchorCtr="0" anchor="t" bIns="91425" lIns="91425" spcFirstLastPara="1" rIns="91425" wrap="square" tIns="91425">
            <a:normAutofit lnSpcReduction="20000"/>
          </a:bodyPr>
          <a:lstStyle/>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Someone’s class largely affects their education </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Students who come from wealthy families are shown to have a better advantage than those who come from a low-income family in education.</a:t>
            </a:r>
            <a:endParaRPr>
              <a:latin typeface="Merriweather"/>
              <a:ea typeface="Merriweather"/>
              <a:cs typeface="Merriweather"/>
              <a:sym typeface="Merriweather"/>
            </a:endParaRPr>
          </a:p>
          <a:p>
            <a:pPr indent="-298450" lvl="1" marL="914400" rtl="0" algn="l">
              <a:spcBef>
                <a:spcPts val="0"/>
              </a:spcBef>
              <a:spcAft>
                <a:spcPts val="0"/>
              </a:spcAft>
              <a:buSzPts val="1100"/>
              <a:buFont typeface="Merriweather"/>
              <a:buChar char="○"/>
            </a:pPr>
            <a:r>
              <a:rPr lang="en">
                <a:latin typeface="Merriweather"/>
                <a:ea typeface="Merriweather"/>
                <a:cs typeface="Merriweather"/>
                <a:sym typeface="Merriweather"/>
              </a:rPr>
              <a:t>On average, children whose parents make more than $200k/year score about 250 points higher on the SAT than children whose parents make $40k-$60k a year.</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This study relates to meritocracy because those students who come from </a:t>
            </a:r>
            <a:r>
              <a:rPr lang="en">
                <a:latin typeface="Merriweather"/>
                <a:ea typeface="Merriweather"/>
                <a:cs typeface="Merriweather"/>
                <a:sym typeface="Merriweather"/>
              </a:rPr>
              <a:t>wealthy</a:t>
            </a:r>
            <a:r>
              <a:rPr lang="en">
                <a:latin typeface="Merriweather"/>
                <a:ea typeface="Merriweather"/>
                <a:cs typeface="Merriweather"/>
                <a:sym typeface="Merriweather"/>
              </a:rPr>
              <a:t> families tend to have a better shot at acquiring a higher education. This usually gets overlooked because those who come from low-income are now looked at in way that they had the same “fair shot” in education as wealthy students which results in the toxic belief of meritocracy. </a:t>
            </a:r>
            <a:endParaRPr>
              <a:latin typeface="Merriweather"/>
              <a:ea typeface="Merriweather"/>
              <a:cs typeface="Merriweather"/>
              <a:sym typeface="Merriweather"/>
            </a:endParaRPr>
          </a:p>
          <a:p>
            <a:pPr indent="0" lvl="0" marL="0" rtl="0" algn="l">
              <a:spcBef>
                <a:spcPts val="1200"/>
              </a:spcBef>
              <a:spcAft>
                <a:spcPts val="1200"/>
              </a:spcAft>
              <a:buNone/>
            </a:pPr>
            <a:r>
              <a:rPr lang="en"/>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7"/>
          <p:cNvSpPr txBox="1"/>
          <p:nvPr>
            <p:ph type="title"/>
          </p:nvPr>
        </p:nvSpPr>
        <p:spPr>
          <a:xfrm>
            <a:off x="8754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990"/>
              <a:buFont typeface="Arial"/>
              <a:buNone/>
            </a:pPr>
            <a:r>
              <a:rPr b="1" lang="en" sz="2800">
                <a:latin typeface="Merriweather"/>
                <a:ea typeface="Merriweather"/>
                <a:cs typeface="Merriweather"/>
                <a:sym typeface="Merriweather"/>
              </a:rPr>
              <a:t>Effects of Meritocracy in Education and Wealth</a:t>
            </a:r>
            <a:endParaRPr b="1" sz="2800">
              <a:latin typeface="Merriweather"/>
              <a:ea typeface="Merriweather"/>
              <a:cs typeface="Merriweather"/>
              <a:sym typeface="Merriweather"/>
            </a:endParaRPr>
          </a:p>
        </p:txBody>
      </p:sp>
      <p:sp>
        <p:nvSpPr>
          <p:cNvPr id="153" name="Google Shape;153;p17"/>
          <p:cNvSpPr txBox="1"/>
          <p:nvPr>
            <p:ph idx="1" type="body"/>
          </p:nvPr>
        </p:nvSpPr>
        <p:spPr>
          <a:xfrm>
            <a:off x="379350" y="1800200"/>
            <a:ext cx="7945500" cy="3093000"/>
          </a:xfrm>
          <a:prstGeom prst="rect">
            <a:avLst/>
          </a:prstGeom>
        </p:spPr>
        <p:txBody>
          <a:bodyPr anchorCtr="0" anchor="t" bIns="91425" lIns="91425" spcFirstLastPara="1" rIns="91425" wrap="square" tIns="91425">
            <a:normAutofit/>
          </a:bodyPr>
          <a:lstStyle/>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Students from wealthy families have a 70 percent chance of completing at least two years and a 43 percent chance of completing at least four years of college.</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Students from low-wealth families only have a 41 percent chance of completing 2 years and a 24 percent chance of completing at least 4 years.</a:t>
            </a:r>
            <a:endParaRPr>
              <a:latin typeface="Merriweather"/>
              <a:ea typeface="Merriweather"/>
              <a:cs typeface="Merriweather"/>
              <a:sym typeface="Merriweather"/>
            </a:endParaRPr>
          </a:p>
          <a:p>
            <a:pPr indent="-298450" lvl="1" marL="914400" rtl="0" algn="l">
              <a:spcBef>
                <a:spcPts val="0"/>
              </a:spcBef>
              <a:spcAft>
                <a:spcPts val="0"/>
              </a:spcAft>
              <a:buSzPts val="1100"/>
              <a:buFont typeface="Merriweather"/>
              <a:buChar char="○"/>
            </a:pPr>
            <a:r>
              <a:rPr lang="en">
                <a:latin typeface="Merriweather"/>
                <a:ea typeface="Merriweather"/>
                <a:cs typeface="Merriweather"/>
                <a:sym typeface="Merriweather"/>
              </a:rPr>
              <a:t>More wealth = Easier access to resources (tutoring, better education, connections)</a:t>
            </a:r>
            <a:endParaRPr>
              <a:latin typeface="Merriweather"/>
              <a:ea typeface="Merriweather"/>
              <a:cs typeface="Merriweather"/>
              <a:sym typeface="Merriweather"/>
            </a:endParaRPr>
          </a:p>
          <a:p>
            <a:pPr indent="-298450" lvl="1" marL="914400" rtl="0" algn="l">
              <a:spcBef>
                <a:spcPts val="0"/>
              </a:spcBef>
              <a:spcAft>
                <a:spcPts val="0"/>
              </a:spcAft>
              <a:buSzPts val="1100"/>
              <a:buFont typeface="Merriweather"/>
              <a:buChar char="○"/>
            </a:pPr>
            <a:r>
              <a:rPr lang="en">
                <a:latin typeface="Merriweather"/>
                <a:ea typeface="Merriweather"/>
                <a:cs typeface="Merriweather"/>
                <a:sym typeface="Merriweather"/>
              </a:rPr>
              <a:t>Less Wealth = Lack of resources (Hard to pay for tutors, lack of connections, lack of good educators) </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This relates to meritocracy because although low-income students would work as hard if not harder than wealthy students, statistics show that one has a clear advantage than the other which initially contradicts meritocracy and the belief that everyone, no matter their class, has a fair shot. </a:t>
            </a:r>
            <a:endParaRPr>
              <a:latin typeface="Merriweather"/>
              <a:ea typeface="Merriweather"/>
              <a:cs typeface="Merriweather"/>
              <a:sym typeface="Merriweather"/>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990"/>
              <a:buFont typeface="Arial"/>
              <a:buNone/>
            </a:pPr>
            <a:r>
              <a:rPr b="1" lang="en" sz="2800">
                <a:latin typeface="Merriweather"/>
                <a:ea typeface="Merriweather"/>
                <a:cs typeface="Merriweather"/>
                <a:sym typeface="Merriweather"/>
              </a:rPr>
              <a:t>Effects of Meritocracy in Education and Wealth</a:t>
            </a:r>
            <a:endParaRPr b="1" sz="2800">
              <a:latin typeface="Merriweather"/>
              <a:ea typeface="Merriweather"/>
              <a:cs typeface="Merriweather"/>
              <a:sym typeface="Merriweather"/>
            </a:endParaRPr>
          </a:p>
        </p:txBody>
      </p:sp>
      <p:sp>
        <p:nvSpPr>
          <p:cNvPr id="159" name="Google Shape;159;p18"/>
          <p:cNvSpPr txBox="1"/>
          <p:nvPr>
            <p:ph idx="1" type="body"/>
          </p:nvPr>
        </p:nvSpPr>
        <p:spPr>
          <a:xfrm>
            <a:off x="751575" y="1889350"/>
            <a:ext cx="7505700" cy="2448000"/>
          </a:xfrm>
          <a:prstGeom prst="rect">
            <a:avLst/>
          </a:prstGeom>
        </p:spPr>
        <p:txBody>
          <a:bodyPr anchorCtr="0" anchor="t" bIns="91425" lIns="91425" spcFirstLastPara="1" rIns="91425" wrap="square" tIns="91425">
            <a:normAutofit lnSpcReduction="20000"/>
          </a:bodyPr>
          <a:lstStyle/>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With the belief in meritocracy, comes ignoring nepotism </a:t>
            </a:r>
            <a:endParaRPr>
              <a:latin typeface="Merriweather"/>
              <a:ea typeface="Merriweather"/>
              <a:cs typeface="Merriweather"/>
              <a:sym typeface="Merriweather"/>
            </a:endParaRPr>
          </a:p>
          <a:p>
            <a:pPr indent="-298450" lvl="1" marL="914400" rtl="0" algn="l">
              <a:spcBef>
                <a:spcPts val="0"/>
              </a:spcBef>
              <a:spcAft>
                <a:spcPts val="0"/>
              </a:spcAft>
              <a:buSzPts val="1100"/>
              <a:buFont typeface="Merriweather"/>
              <a:buChar char="○"/>
            </a:pPr>
            <a:r>
              <a:rPr lang="en">
                <a:latin typeface="Merriweather"/>
                <a:ea typeface="Merriweather"/>
                <a:cs typeface="Merriweather"/>
                <a:sym typeface="Merriweather"/>
              </a:rPr>
              <a:t>Nepotism refers to hiring or accepting someone into a position due to one of their family members working there.</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Nepotism can be problematic because if someone gets a position due to a </a:t>
            </a:r>
            <a:r>
              <a:rPr lang="en">
                <a:latin typeface="Merriweather"/>
                <a:ea typeface="Merriweather"/>
                <a:cs typeface="Merriweather"/>
                <a:sym typeface="Merriweather"/>
              </a:rPr>
              <a:t>family</a:t>
            </a:r>
            <a:r>
              <a:rPr lang="en">
                <a:latin typeface="Merriweather"/>
                <a:ea typeface="Merriweather"/>
                <a:cs typeface="Merriweather"/>
                <a:sym typeface="Merriweather"/>
              </a:rPr>
              <a:t> member, there could have been more competent and qualified applicants.</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Nepotism relates to education because it is closely related to legacy, in which some students get accepted to a college because their parents attended that school, ignoring most of the student’s merit.</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On that note, meritocracy relates to nepotism because students don’t have a fair advantage due to nepotism. </a:t>
            </a:r>
            <a:endParaRPr>
              <a:latin typeface="Merriweather"/>
              <a:ea typeface="Merriweather"/>
              <a:cs typeface="Merriweather"/>
              <a:sym typeface="Merriweathe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9"/>
          <p:cNvSpPr txBox="1"/>
          <p:nvPr>
            <p:ph type="title"/>
          </p:nvPr>
        </p:nvSpPr>
        <p:spPr>
          <a:xfrm>
            <a:off x="774100" y="423475"/>
            <a:ext cx="7505700" cy="954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00">
                <a:latin typeface="Merriweather"/>
                <a:ea typeface="Merriweather"/>
                <a:cs typeface="Merriweather"/>
                <a:sym typeface="Merriweather"/>
              </a:rPr>
              <a:t>Meritocracy and Overall Wealth Inequality</a:t>
            </a:r>
            <a:endParaRPr b="1" sz="2800">
              <a:latin typeface="Merriweather"/>
              <a:ea typeface="Merriweather"/>
              <a:cs typeface="Merriweather"/>
              <a:sym typeface="Merriweather"/>
            </a:endParaRPr>
          </a:p>
        </p:txBody>
      </p:sp>
      <p:sp>
        <p:nvSpPr>
          <p:cNvPr id="165" name="Google Shape;165;p19"/>
          <p:cNvSpPr txBox="1"/>
          <p:nvPr>
            <p:ph idx="1" type="body"/>
          </p:nvPr>
        </p:nvSpPr>
        <p:spPr>
          <a:xfrm>
            <a:off x="371625" y="1378075"/>
            <a:ext cx="8066700" cy="3396600"/>
          </a:xfrm>
          <a:prstGeom prst="rect">
            <a:avLst/>
          </a:prstGeom>
        </p:spPr>
        <p:txBody>
          <a:bodyPr anchorCtr="0" anchor="t" bIns="91425" lIns="91425" spcFirstLastPara="1" rIns="91425" wrap="square" tIns="91425">
            <a:noAutofit/>
          </a:bodyPr>
          <a:lstStyle/>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Meritocracy also plays a big role in wealth. The problem with meritocracy is that it is a false system in which was set up to make you think that you had some form of merit that got you far.</a:t>
            </a:r>
            <a:endParaRPr>
              <a:latin typeface="Merriweather"/>
              <a:ea typeface="Merriweather"/>
              <a:cs typeface="Merriweather"/>
              <a:sym typeface="Merriweather"/>
            </a:endParaRPr>
          </a:p>
          <a:p>
            <a:pPr indent="-298450" lvl="1" marL="914400" rtl="0" algn="l">
              <a:spcBef>
                <a:spcPts val="0"/>
              </a:spcBef>
              <a:spcAft>
                <a:spcPts val="0"/>
              </a:spcAft>
              <a:buSzPts val="1100"/>
              <a:buFont typeface="Merriweather"/>
              <a:buChar char="○"/>
            </a:pPr>
            <a:r>
              <a:rPr lang="en">
                <a:latin typeface="Merriweather"/>
                <a:ea typeface="Merriweather"/>
                <a:cs typeface="Merriweather"/>
                <a:sym typeface="Merriweather"/>
              </a:rPr>
              <a:t>In a survey regarding republicans and democrats, participants were asked why a person is rich. Majority of republicans said a person is rich because they worked harder, whereas most Democrats said it was because they had disadvantages in life.</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Essentially, with the belief in meritocracy, you start to think that poor people can’t succeed because they “didn’t work hard enough or are also seen as lazy. With this system, it is inherently attempting to create an elite status of people making them think that they are special in some way when it reality, they’re situated in all the right ways.</a:t>
            </a:r>
            <a:endParaRPr>
              <a:latin typeface="Merriweather"/>
              <a:ea typeface="Merriweather"/>
              <a:cs typeface="Merriweather"/>
              <a:sym typeface="Merriweather"/>
            </a:endParaRPr>
          </a:p>
          <a:p>
            <a:pPr indent="-311150" lvl="0" marL="457200" rtl="0" algn="l">
              <a:spcBef>
                <a:spcPts val="0"/>
              </a:spcBef>
              <a:spcAft>
                <a:spcPts val="0"/>
              </a:spcAft>
              <a:buSzPts val="1300"/>
              <a:buFont typeface="Merriweather"/>
              <a:buChar char="●"/>
            </a:pPr>
            <a:r>
              <a:rPr lang="en">
                <a:latin typeface="Merriweather"/>
                <a:ea typeface="Merriweather"/>
                <a:cs typeface="Merriweather"/>
                <a:sym typeface="Merriweather"/>
              </a:rPr>
              <a:t>With this in mind, meritocracy goes hand-in-hand with how wealthy and poor people think. Wealthy people who have gotten inheritance think they are great workers whereas someone who is poor and has failed tend to feel shame due to their failures which are both a toxic way to think.</a:t>
            </a:r>
            <a:endParaRPr>
              <a:latin typeface="Merriweather"/>
              <a:ea typeface="Merriweather"/>
              <a:cs typeface="Merriweather"/>
              <a:sym typeface="Merriweath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0"/>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Sources Used</a:t>
            </a:r>
            <a:endParaRPr/>
          </a:p>
        </p:txBody>
      </p:sp>
      <p:sp>
        <p:nvSpPr>
          <p:cNvPr id="171" name="Google Shape;171;p20"/>
          <p:cNvSpPr txBox="1"/>
          <p:nvPr>
            <p:ph idx="1" type="body"/>
          </p:nvPr>
        </p:nvSpPr>
        <p:spPr>
          <a:xfrm>
            <a:off x="774100" y="1551525"/>
            <a:ext cx="7505700" cy="2448000"/>
          </a:xfrm>
          <a:prstGeom prst="rect">
            <a:avLst/>
          </a:prstGeom>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u="sng">
                <a:solidFill>
                  <a:schemeClr val="hlink"/>
                </a:solidFill>
                <a:hlinkClick r:id="rId3"/>
              </a:rPr>
              <a:t>https://www.youtube.com/watch?v=bTDGdKaMDhQ</a:t>
            </a:r>
            <a:r>
              <a:rPr lang="en"/>
              <a:t> - Slide #7</a:t>
            </a:r>
            <a:endParaRPr/>
          </a:p>
          <a:p>
            <a:pPr indent="0" lvl="0" marL="0" rtl="0" algn="l">
              <a:spcBef>
                <a:spcPts val="1200"/>
              </a:spcBef>
              <a:spcAft>
                <a:spcPts val="0"/>
              </a:spcAft>
              <a:buNone/>
            </a:pPr>
            <a:r>
              <a:rPr lang="en" u="sng">
                <a:solidFill>
                  <a:schemeClr val="hlink"/>
                </a:solidFill>
                <a:hlinkClick r:id="rId4"/>
              </a:rPr>
              <a:t>https://www.psychologytoday.com/us/blog/pulling-through/202003/the-lazy-poor-or-the-entitled-rich</a:t>
            </a:r>
            <a:r>
              <a:rPr lang="en"/>
              <a:t> - Slide #7</a:t>
            </a:r>
            <a:endParaRPr/>
          </a:p>
          <a:p>
            <a:pPr indent="0" lvl="0" marL="0" rtl="0" algn="l">
              <a:spcBef>
                <a:spcPts val="1200"/>
              </a:spcBef>
              <a:spcAft>
                <a:spcPts val="0"/>
              </a:spcAft>
              <a:buNone/>
            </a:pPr>
            <a:r>
              <a:rPr lang="en" u="sng">
                <a:solidFill>
                  <a:schemeClr val="accent5"/>
                </a:solidFill>
                <a:hlinkClick r:id="rId5">
                  <a:extLst>
                    <a:ext uri="{A12FA001-AC4F-418D-AE19-62706E023703}">
                      <ahyp:hlinkClr val="tx"/>
                    </a:ext>
                  </a:extLst>
                </a:hlinkClick>
              </a:rPr>
              <a:t>https://www.psychologytoday.com/us/blog/cutting-edge-leadership/201210/is-nepotism-good-thing-or-bad</a:t>
            </a:r>
            <a:r>
              <a:rPr lang="en"/>
              <a:t> - Slide #6</a:t>
            </a:r>
            <a:endParaRPr/>
          </a:p>
          <a:p>
            <a:pPr indent="0" lvl="0" marL="0" rtl="0" algn="l">
              <a:spcBef>
                <a:spcPts val="1200"/>
              </a:spcBef>
              <a:spcAft>
                <a:spcPts val="0"/>
              </a:spcAft>
              <a:buNone/>
            </a:pPr>
            <a:r>
              <a:rPr lang="en" u="sng">
                <a:solidFill>
                  <a:schemeClr val="accent5"/>
                </a:solidFill>
                <a:hlinkClick r:id="rId6">
                  <a:extLst>
                    <a:ext uri="{A12FA001-AC4F-418D-AE19-62706E023703}">
                      <ahyp:hlinkClr val="tx"/>
                    </a:ext>
                  </a:extLst>
                </a:hlinkClick>
              </a:rPr>
              <a:t>https://www.urban.org/sites/default/files/publication/89976/wealth_and_education_3.pdf</a:t>
            </a:r>
            <a:r>
              <a:rPr lang="en"/>
              <a:t>  - Slide #5</a:t>
            </a:r>
            <a:endParaRPr/>
          </a:p>
          <a:p>
            <a:pPr indent="0" lvl="0" marL="0" rtl="0" algn="l">
              <a:spcBef>
                <a:spcPts val="1200"/>
              </a:spcBef>
              <a:spcAft>
                <a:spcPts val="0"/>
              </a:spcAft>
              <a:buNone/>
            </a:pPr>
            <a:r>
              <a:rPr lang="en" u="sng">
                <a:solidFill>
                  <a:schemeClr val="accent5"/>
                </a:solidFill>
                <a:hlinkClick r:id="rId7">
                  <a:extLst>
                    <a:ext uri="{A12FA001-AC4F-418D-AE19-62706E023703}">
                      <ahyp:hlinkClr val="tx"/>
                    </a:ext>
                  </a:extLst>
                </a:hlinkClick>
              </a:rPr>
              <a:t>https://www.theatlantic.com/magazine/archive/2019/09/meritocracys-miserable-winners/594760/</a:t>
            </a:r>
            <a:r>
              <a:rPr lang="en"/>
              <a:t>  - Slide #4</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